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1"/>
  </p:notesMasterIdLst>
  <p:handoutMasterIdLst>
    <p:handoutMasterId r:id="rId52"/>
  </p:handoutMasterIdLst>
  <p:sldIdLst>
    <p:sldId id="256" r:id="rId2"/>
    <p:sldId id="257" r:id="rId3"/>
    <p:sldId id="309" r:id="rId4"/>
    <p:sldId id="308" r:id="rId5"/>
    <p:sldId id="366" r:id="rId6"/>
    <p:sldId id="312" r:id="rId7"/>
    <p:sldId id="310" r:id="rId8"/>
    <p:sldId id="335" r:id="rId9"/>
    <p:sldId id="311" r:id="rId10"/>
    <p:sldId id="377" r:id="rId11"/>
    <p:sldId id="336" r:id="rId12"/>
    <p:sldId id="315" r:id="rId13"/>
    <p:sldId id="361" r:id="rId14"/>
    <p:sldId id="327" r:id="rId15"/>
    <p:sldId id="326" r:id="rId16"/>
    <p:sldId id="318" r:id="rId17"/>
    <p:sldId id="333" r:id="rId18"/>
    <p:sldId id="334" r:id="rId19"/>
    <p:sldId id="317" r:id="rId20"/>
    <p:sldId id="340" r:id="rId21"/>
    <p:sldId id="354" r:id="rId22"/>
    <p:sldId id="341" r:id="rId23"/>
    <p:sldId id="369" r:id="rId24"/>
    <p:sldId id="379" r:id="rId25"/>
    <p:sldId id="380" r:id="rId26"/>
    <p:sldId id="381" r:id="rId27"/>
    <p:sldId id="376" r:id="rId28"/>
    <p:sldId id="382" r:id="rId29"/>
    <p:sldId id="383" r:id="rId30"/>
    <p:sldId id="319" r:id="rId31"/>
    <p:sldId id="320" r:id="rId32"/>
    <p:sldId id="357" r:id="rId33"/>
    <p:sldId id="358" r:id="rId34"/>
    <p:sldId id="385" r:id="rId35"/>
    <p:sldId id="386" r:id="rId36"/>
    <p:sldId id="387" r:id="rId37"/>
    <p:sldId id="388" r:id="rId38"/>
    <p:sldId id="389" r:id="rId39"/>
    <p:sldId id="337" r:id="rId40"/>
    <p:sldId id="355" r:id="rId41"/>
    <p:sldId id="343" r:id="rId42"/>
    <p:sldId id="344" r:id="rId43"/>
    <p:sldId id="351" r:id="rId44"/>
    <p:sldId id="356" r:id="rId45"/>
    <p:sldId id="368" r:id="rId46"/>
    <p:sldId id="359" r:id="rId47"/>
    <p:sldId id="371" r:id="rId48"/>
    <p:sldId id="390" r:id="rId49"/>
    <p:sldId id="391" r:id="rId5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85853" autoAdjust="0"/>
  </p:normalViewPr>
  <p:slideViewPr>
    <p:cSldViewPr>
      <p:cViewPr varScale="1">
        <p:scale>
          <a:sx n="99" d="100"/>
          <a:sy n="99" d="100"/>
        </p:scale>
        <p:origin x="17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90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TA2\WHD\DATA\C2\Regional%20Data\Project\CRFP\Chapter1%20-%20Financial%20Structure\Figures\Assets%20datas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84179060950705"/>
          <c:y val="8.5054407261593315E-2"/>
          <c:w val="0.88075532225138564"/>
          <c:h val="0.80512129994167381"/>
        </c:manualLayout>
      </c:layout>
      <c:barChart>
        <c:barDir val="col"/>
        <c:grouping val="stacked"/>
        <c:varyColors val="0"/>
        <c:ser>
          <c:idx val="1"/>
          <c:order val="0"/>
          <c:tx>
            <c:v>Domestic banks</c:v>
          </c:tx>
          <c:spPr>
            <a:solidFill>
              <a:schemeClr val="accent1">
                <a:lumMod val="60000"/>
                <a:lumOff val="40000"/>
              </a:schemeClr>
            </a:solidFill>
            <a:ln w="3175">
              <a:solidFill>
                <a:srgbClr val="000000"/>
              </a:solidFill>
              <a:prstDash val="solid"/>
            </a:ln>
            <a:effectLst/>
          </c:spPr>
          <c:invertIfNegative val="0"/>
          <c:cat>
            <c:strRef>
              <c:f>'Structure data_charts'!$C$4:$S$4</c:f>
              <c:strCache>
                <c:ptCount val="9"/>
                <c:pt idx="0">
                  <c:v>ECCU</c:v>
                </c:pt>
                <c:pt idx="1">
                  <c:v>HTI</c:v>
                </c:pt>
                <c:pt idx="2">
                  <c:v>BHS</c:v>
                </c:pt>
                <c:pt idx="3">
                  <c:v>BRB</c:v>
                </c:pt>
                <c:pt idx="4">
                  <c:v>BLZ</c:v>
                </c:pt>
                <c:pt idx="5">
                  <c:v>TTO</c:v>
                </c:pt>
                <c:pt idx="6">
                  <c:v>GUY</c:v>
                </c:pt>
                <c:pt idx="7">
                  <c:v>JAM</c:v>
                </c:pt>
                <c:pt idx="8">
                  <c:v>SUR</c:v>
                </c:pt>
              </c:strCache>
            </c:strRef>
          </c:cat>
          <c:val>
            <c:numRef>
              <c:f>'Structure data_charts'!$K$23:$S$23</c:f>
              <c:numCache>
                <c:formatCode>#,##0.0</c:formatCode>
                <c:ptCount val="9"/>
                <c:pt idx="0">
                  <c:v>69.742099217105746</c:v>
                </c:pt>
                <c:pt idx="1">
                  <c:v>43.243161146407061</c:v>
                </c:pt>
                <c:pt idx="2" formatCode="#,##0">
                  <c:v>33.315187121790508</c:v>
                </c:pt>
                <c:pt idx="3" formatCode="#,##0">
                  <c:v>0</c:v>
                </c:pt>
                <c:pt idx="4">
                  <c:v>36.836593466831324</c:v>
                </c:pt>
                <c:pt idx="5">
                  <c:v>46.19326455704649</c:v>
                </c:pt>
                <c:pt idx="6">
                  <c:v>26.279288584175589</c:v>
                </c:pt>
                <c:pt idx="7">
                  <c:v>24.569143857013042</c:v>
                </c:pt>
                <c:pt idx="8">
                  <c:v>24.792343151847785</c:v>
                </c:pt>
              </c:numCache>
            </c:numRef>
          </c:val>
          <c:extLst>
            <c:ext xmlns:c16="http://schemas.microsoft.com/office/drawing/2014/chart" uri="{C3380CC4-5D6E-409C-BE32-E72D297353CC}">
              <c16:uniqueId val="{00000000-1C5D-48DF-8FC9-00C2388EAF1F}"/>
            </c:ext>
          </c:extLst>
        </c:ser>
        <c:ser>
          <c:idx val="2"/>
          <c:order val="1"/>
          <c:tx>
            <c:v>Foreign banks</c:v>
          </c:tx>
          <c:spPr>
            <a:solidFill>
              <a:srgbClr val="325976"/>
            </a:solidFill>
            <a:ln w="3175">
              <a:solidFill>
                <a:srgbClr val="000000"/>
              </a:solidFill>
              <a:prstDash val="solid"/>
            </a:ln>
            <a:effectLst/>
          </c:spPr>
          <c:invertIfNegative val="0"/>
          <c:cat>
            <c:strRef>
              <c:f>'Structure data_charts'!$C$4:$S$4</c:f>
              <c:strCache>
                <c:ptCount val="9"/>
                <c:pt idx="0">
                  <c:v>ECCU</c:v>
                </c:pt>
                <c:pt idx="1">
                  <c:v>HTI</c:v>
                </c:pt>
                <c:pt idx="2">
                  <c:v>BHS</c:v>
                </c:pt>
                <c:pt idx="3">
                  <c:v>BRB</c:v>
                </c:pt>
                <c:pt idx="4">
                  <c:v>BLZ</c:v>
                </c:pt>
                <c:pt idx="5">
                  <c:v>TTO</c:v>
                </c:pt>
                <c:pt idx="6">
                  <c:v>GUY</c:v>
                </c:pt>
                <c:pt idx="7">
                  <c:v>JAM</c:v>
                </c:pt>
                <c:pt idx="8">
                  <c:v>SUR</c:v>
                </c:pt>
              </c:strCache>
            </c:strRef>
          </c:cat>
          <c:val>
            <c:numRef>
              <c:f>'Structure data_charts'!$K$24:$S$24</c:f>
              <c:numCache>
                <c:formatCode>#,##0.0</c:formatCode>
                <c:ptCount val="9"/>
                <c:pt idx="0">
                  <c:v>95.069679796578484</c:v>
                </c:pt>
                <c:pt idx="1">
                  <c:v>2.9304827340196535</c:v>
                </c:pt>
                <c:pt idx="2" formatCode="#,##0">
                  <c:v>98.84438047118266</c:v>
                </c:pt>
                <c:pt idx="3" formatCode="#,##0">
                  <c:v>145.09284908880647</c:v>
                </c:pt>
                <c:pt idx="4">
                  <c:v>53.931540565519995</c:v>
                </c:pt>
                <c:pt idx="5">
                  <c:v>25.942999145457787</c:v>
                </c:pt>
                <c:pt idx="6">
                  <c:v>31.946678736581006</c:v>
                </c:pt>
                <c:pt idx="7">
                  <c:v>26.549545096266389</c:v>
                </c:pt>
                <c:pt idx="8">
                  <c:v>19.518144249091289</c:v>
                </c:pt>
              </c:numCache>
            </c:numRef>
          </c:val>
          <c:extLst>
            <c:ext xmlns:c16="http://schemas.microsoft.com/office/drawing/2014/chart" uri="{C3380CC4-5D6E-409C-BE32-E72D297353CC}">
              <c16:uniqueId val="{00000001-1C5D-48DF-8FC9-00C2388EAF1F}"/>
            </c:ext>
          </c:extLst>
        </c:ser>
        <c:ser>
          <c:idx val="3"/>
          <c:order val="2"/>
          <c:tx>
            <c:strRef>
              <c:f>'Structure data_charts'!$B$25</c:f>
              <c:strCache>
                <c:ptCount val="1"/>
                <c:pt idx="0">
                  <c:v>Credit unions</c:v>
                </c:pt>
              </c:strCache>
            </c:strRef>
          </c:tx>
          <c:spPr>
            <a:pattFill prst="pct90">
              <a:fgClr>
                <a:srgbClr val="C00000"/>
              </a:fgClr>
              <a:bgClr>
                <a:srgbClr val="C00000"/>
              </a:bgClr>
            </a:pattFill>
            <a:ln w="3175">
              <a:solidFill>
                <a:srgbClr val="000000"/>
              </a:solidFill>
              <a:prstDash val="solid"/>
            </a:ln>
            <a:effectLst/>
          </c:spPr>
          <c:invertIfNegative val="0"/>
          <c:cat>
            <c:strRef>
              <c:f>'Structure data_charts'!$C$4:$S$4</c:f>
              <c:strCache>
                <c:ptCount val="9"/>
                <c:pt idx="0">
                  <c:v>ECCU</c:v>
                </c:pt>
                <c:pt idx="1">
                  <c:v>HTI</c:v>
                </c:pt>
                <c:pt idx="2">
                  <c:v>BHS</c:v>
                </c:pt>
                <c:pt idx="3">
                  <c:v>BRB</c:v>
                </c:pt>
                <c:pt idx="4">
                  <c:v>BLZ</c:v>
                </c:pt>
                <c:pt idx="5">
                  <c:v>TTO</c:v>
                </c:pt>
                <c:pt idx="6">
                  <c:v>GUY</c:v>
                </c:pt>
                <c:pt idx="7">
                  <c:v>JAM</c:v>
                </c:pt>
                <c:pt idx="8">
                  <c:v>SUR</c:v>
                </c:pt>
              </c:strCache>
            </c:strRef>
          </c:cat>
          <c:val>
            <c:numRef>
              <c:f>'Structure data_charts'!$K$25:$S$25</c:f>
              <c:numCache>
                <c:formatCode>#,##0.0</c:formatCode>
                <c:ptCount val="9"/>
                <c:pt idx="0">
                  <c:v>15.29591217138225</c:v>
                </c:pt>
                <c:pt idx="1">
                  <c:v>1.0995462819786834</c:v>
                </c:pt>
                <c:pt idx="2">
                  <c:v>4.085541390047589</c:v>
                </c:pt>
                <c:pt idx="3">
                  <c:v>19.844053640018704</c:v>
                </c:pt>
                <c:pt idx="4">
                  <c:v>23.153667614848612</c:v>
                </c:pt>
                <c:pt idx="5">
                  <c:v>2.4107777095398677</c:v>
                </c:pt>
                <c:pt idx="6">
                  <c:v>0.82011943307896762</c:v>
                </c:pt>
                <c:pt idx="7">
                  <c:v>5.32970437540102</c:v>
                </c:pt>
                <c:pt idx="8">
                  <c:v>0</c:v>
                </c:pt>
              </c:numCache>
            </c:numRef>
          </c:val>
          <c:extLst>
            <c:ext xmlns:c16="http://schemas.microsoft.com/office/drawing/2014/chart" uri="{C3380CC4-5D6E-409C-BE32-E72D297353CC}">
              <c16:uniqueId val="{00000002-1C5D-48DF-8FC9-00C2388EAF1F}"/>
            </c:ext>
          </c:extLst>
        </c:ser>
        <c:ser>
          <c:idx val="4"/>
          <c:order val="3"/>
          <c:tx>
            <c:strRef>
              <c:f>'Structure data_charts'!$B$26</c:f>
              <c:strCache>
                <c:ptCount val="1"/>
                <c:pt idx="0">
                  <c:v>Insurance companies</c:v>
                </c:pt>
              </c:strCache>
            </c:strRef>
          </c:tx>
          <c:spPr>
            <a:solidFill>
              <a:srgbClr val="96BA79"/>
            </a:solidFill>
            <a:ln w="3175">
              <a:solidFill>
                <a:srgbClr val="000000"/>
              </a:solidFill>
              <a:prstDash val="solid"/>
            </a:ln>
            <a:effectLst/>
          </c:spPr>
          <c:invertIfNegative val="0"/>
          <c:cat>
            <c:strRef>
              <c:f>'Structure data_charts'!$C$4:$S$4</c:f>
              <c:strCache>
                <c:ptCount val="9"/>
                <c:pt idx="0">
                  <c:v>ECCU</c:v>
                </c:pt>
                <c:pt idx="1">
                  <c:v>HTI</c:v>
                </c:pt>
                <c:pt idx="2">
                  <c:v>BHS</c:v>
                </c:pt>
                <c:pt idx="3">
                  <c:v>BRB</c:v>
                </c:pt>
                <c:pt idx="4">
                  <c:v>BLZ</c:v>
                </c:pt>
                <c:pt idx="5">
                  <c:v>TTO</c:v>
                </c:pt>
                <c:pt idx="6">
                  <c:v>GUY</c:v>
                </c:pt>
                <c:pt idx="7">
                  <c:v>JAM</c:v>
                </c:pt>
                <c:pt idx="8">
                  <c:v>SUR</c:v>
                </c:pt>
              </c:strCache>
            </c:strRef>
          </c:cat>
          <c:val>
            <c:numRef>
              <c:f>'Structure data_charts'!$K$26:$S$26</c:f>
              <c:numCache>
                <c:formatCode>#,##0.0</c:formatCode>
                <c:ptCount val="9"/>
                <c:pt idx="0">
                  <c:v>12.435184405080669</c:v>
                </c:pt>
                <c:pt idx="1">
                  <c:v>0</c:v>
                </c:pt>
                <c:pt idx="2" formatCode="#,##0">
                  <c:v>19.522942247811489</c:v>
                </c:pt>
                <c:pt idx="3">
                  <c:v>34.677145002231356</c:v>
                </c:pt>
                <c:pt idx="4">
                  <c:v>7.2889208614762797</c:v>
                </c:pt>
                <c:pt idx="5">
                  <c:v>22.933594138290275</c:v>
                </c:pt>
                <c:pt idx="6">
                  <c:v>6.4723194659902132</c:v>
                </c:pt>
                <c:pt idx="7">
                  <c:v>4.0804502773283726</c:v>
                </c:pt>
                <c:pt idx="8">
                  <c:v>5.5480512648895166</c:v>
                </c:pt>
              </c:numCache>
            </c:numRef>
          </c:val>
          <c:extLst>
            <c:ext xmlns:c16="http://schemas.microsoft.com/office/drawing/2014/chart" uri="{C3380CC4-5D6E-409C-BE32-E72D297353CC}">
              <c16:uniqueId val="{00000003-1C5D-48DF-8FC9-00C2388EAF1F}"/>
            </c:ext>
          </c:extLst>
        </c:ser>
        <c:ser>
          <c:idx val="6"/>
          <c:order val="4"/>
          <c:tx>
            <c:strRef>
              <c:f>'Structure data_charts'!$B$28</c:f>
              <c:strCache>
                <c:ptCount val="1"/>
                <c:pt idx="0">
                  <c:v>Securities firms</c:v>
                </c:pt>
              </c:strCache>
            </c:strRef>
          </c:tx>
          <c:spPr>
            <a:pattFill prst="ltUpDiag">
              <a:fgClr>
                <a:srgbClr val="C00000"/>
              </a:fgClr>
              <a:bgClr>
                <a:srgbClr val="FFFFFF"/>
              </a:bgClr>
            </a:pattFill>
            <a:ln w="3175">
              <a:solidFill>
                <a:srgbClr val="000000"/>
              </a:solidFill>
              <a:prstDash val="solid"/>
            </a:ln>
            <a:effectLst/>
          </c:spPr>
          <c:invertIfNegative val="0"/>
          <c:cat>
            <c:strRef>
              <c:f>'Structure data_charts'!$C$4:$S$4</c:f>
              <c:strCache>
                <c:ptCount val="9"/>
                <c:pt idx="0">
                  <c:v>ECCU</c:v>
                </c:pt>
                <c:pt idx="1">
                  <c:v>HTI</c:v>
                </c:pt>
                <c:pt idx="2">
                  <c:v>BHS</c:v>
                </c:pt>
                <c:pt idx="3">
                  <c:v>BRB</c:v>
                </c:pt>
                <c:pt idx="4">
                  <c:v>BLZ</c:v>
                </c:pt>
                <c:pt idx="5">
                  <c:v>TTO</c:v>
                </c:pt>
                <c:pt idx="6">
                  <c:v>GUY</c:v>
                </c:pt>
                <c:pt idx="7">
                  <c:v>JAM</c:v>
                </c:pt>
                <c:pt idx="8">
                  <c:v>SUR</c:v>
                </c:pt>
              </c:strCache>
            </c:strRef>
          </c:cat>
          <c:val>
            <c:numRef>
              <c:f>'Structure data_charts'!$K$28:$S$28</c:f>
              <c:numCache>
                <c:formatCode>#,##0.0</c:formatCode>
                <c:ptCount val="9"/>
                <c:pt idx="0">
                  <c:v>18.103645858431424</c:v>
                </c:pt>
                <c:pt idx="1">
                  <c:v>0</c:v>
                </c:pt>
                <c:pt idx="2">
                  <c:v>0</c:v>
                </c:pt>
                <c:pt idx="3">
                  <c:v>21.231267801806332</c:v>
                </c:pt>
                <c:pt idx="4">
                  <c:v>0</c:v>
                </c:pt>
                <c:pt idx="5">
                  <c:v>0</c:v>
                </c:pt>
                <c:pt idx="6">
                  <c:v>2.7131440185716653</c:v>
                </c:pt>
                <c:pt idx="7">
                  <c:v>31.644802853530788</c:v>
                </c:pt>
                <c:pt idx="8">
                  <c:v>0</c:v>
                </c:pt>
              </c:numCache>
            </c:numRef>
          </c:val>
          <c:extLst>
            <c:ext xmlns:c16="http://schemas.microsoft.com/office/drawing/2014/chart" uri="{C3380CC4-5D6E-409C-BE32-E72D297353CC}">
              <c16:uniqueId val="{00000004-1C5D-48DF-8FC9-00C2388EAF1F}"/>
            </c:ext>
          </c:extLst>
        </c:ser>
        <c:dLbls>
          <c:showLegendKey val="0"/>
          <c:showVal val="0"/>
          <c:showCatName val="0"/>
          <c:showSerName val="0"/>
          <c:showPercent val="0"/>
          <c:showBubbleSize val="0"/>
        </c:dLbls>
        <c:gapWidth val="150"/>
        <c:overlap val="100"/>
        <c:axId val="88020096"/>
        <c:axId val="88021632"/>
      </c:barChart>
      <c:lineChart>
        <c:grouping val="standard"/>
        <c:varyColors val="0"/>
        <c:ser>
          <c:idx val="0"/>
          <c:order val="5"/>
          <c:tx>
            <c:strRef>
              <c:f>'Structure data_charts'!$B$33</c:f>
              <c:strCache>
                <c:ptCount val="1"/>
                <c:pt idx="0">
                  <c:v>World Avereage</c:v>
                </c:pt>
              </c:strCache>
            </c:strRef>
          </c:tx>
          <c:spPr>
            <a:ln w="25400">
              <a:solidFill>
                <a:schemeClr val="tx1"/>
              </a:solidFill>
              <a:prstDash val="sysDot"/>
            </a:ln>
          </c:spPr>
          <c:marker>
            <c:symbol val="none"/>
          </c:marker>
          <c:val>
            <c:numRef>
              <c:f>'Structure data_charts'!$K$33:$S$33</c:f>
              <c:numCache>
                <c:formatCode>#,##0.0</c:formatCode>
                <c:ptCount val="9"/>
                <c:pt idx="0">
                  <c:v>139.51452007794998</c:v>
                </c:pt>
                <c:pt idx="1">
                  <c:v>139.51452007794998</c:v>
                </c:pt>
                <c:pt idx="2">
                  <c:v>139.51452007794998</c:v>
                </c:pt>
                <c:pt idx="3">
                  <c:v>139.51452007794998</c:v>
                </c:pt>
                <c:pt idx="4">
                  <c:v>139.51452007794998</c:v>
                </c:pt>
                <c:pt idx="5">
                  <c:v>139.51452007794998</c:v>
                </c:pt>
                <c:pt idx="6">
                  <c:v>139.51452007794998</c:v>
                </c:pt>
                <c:pt idx="7">
                  <c:v>139.51452007794998</c:v>
                </c:pt>
                <c:pt idx="8">
                  <c:v>139.51452007794998</c:v>
                </c:pt>
              </c:numCache>
            </c:numRef>
          </c:val>
          <c:smooth val="0"/>
          <c:extLst>
            <c:ext xmlns:c16="http://schemas.microsoft.com/office/drawing/2014/chart" uri="{C3380CC4-5D6E-409C-BE32-E72D297353CC}">
              <c16:uniqueId val="{00000005-1C5D-48DF-8FC9-00C2388EAF1F}"/>
            </c:ext>
          </c:extLst>
        </c:ser>
        <c:ser>
          <c:idx val="5"/>
          <c:order val="6"/>
          <c:tx>
            <c:strRef>
              <c:f>'Structure data_charts'!$B$34</c:f>
              <c:strCache>
                <c:ptCount val="1"/>
                <c:pt idx="0">
                  <c:v>World Median</c:v>
                </c:pt>
              </c:strCache>
            </c:strRef>
          </c:tx>
          <c:spPr>
            <a:ln w="25400">
              <a:solidFill>
                <a:srgbClr val="C00000"/>
              </a:solidFill>
              <a:prstDash val="sysDot"/>
            </a:ln>
          </c:spPr>
          <c:marker>
            <c:symbol val="none"/>
          </c:marker>
          <c:val>
            <c:numRef>
              <c:f>'Structure data_charts'!$K$34:$S$34</c:f>
              <c:numCache>
                <c:formatCode>#,##0.0</c:formatCode>
                <c:ptCount val="9"/>
                <c:pt idx="0">
                  <c:v>85.258361290343572</c:v>
                </c:pt>
                <c:pt idx="1">
                  <c:v>85.258361290343572</c:v>
                </c:pt>
                <c:pt idx="2">
                  <c:v>85.258361290343572</c:v>
                </c:pt>
                <c:pt idx="3">
                  <c:v>85.258361290343572</c:v>
                </c:pt>
                <c:pt idx="4">
                  <c:v>85.258361290343572</c:v>
                </c:pt>
                <c:pt idx="5">
                  <c:v>85.258361290343572</c:v>
                </c:pt>
                <c:pt idx="6">
                  <c:v>85.258361290343572</c:v>
                </c:pt>
                <c:pt idx="7">
                  <c:v>85.258361290343572</c:v>
                </c:pt>
                <c:pt idx="8">
                  <c:v>85.258361290343572</c:v>
                </c:pt>
              </c:numCache>
            </c:numRef>
          </c:val>
          <c:smooth val="0"/>
          <c:extLst>
            <c:ext xmlns:c16="http://schemas.microsoft.com/office/drawing/2014/chart" uri="{C3380CC4-5D6E-409C-BE32-E72D297353CC}">
              <c16:uniqueId val="{00000006-1C5D-48DF-8FC9-00C2388EAF1F}"/>
            </c:ext>
          </c:extLst>
        </c:ser>
        <c:dLbls>
          <c:showLegendKey val="0"/>
          <c:showVal val="0"/>
          <c:showCatName val="0"/>
          <c:showSerName val="0"/>
          <c:showPercent val="0"/>
          <c:showBubbleSize val="0"/>
        </c:dLbls>
        <c:marker val="1"/>
        <c:smooth val="0"/>
        <c:axId val="88020096"/>
        <c:axId val="88021632"/>
      </c:lineChart>
      <c:catAx>
        <c:axId val="88020096"/>
        <c:scaling>
          <c:orientation val="minMax"/>
        </c:scaling>
        <c:delete val="0"/>
        <c:axPos val="b"/>
        <c:numFmt formatCode="General" sourceLinked="0"/>
        <c:majorTickMark val="in"/>
        <c:minorTickMark val="none"/>
        <c:tickLblPos val="nextTo"/>
        <c:spPr>
          <a:ln w="12700">
            <a:solidFill>
              <a:srgbClr val="B3B3B3"/>
            </a:solidFill>
            <a:prstDash val="solid"/>
          </a:ln>
        </c:spPr>
        <c:txPr>
          <a:bodyPr rot="0"/>
          <a:lstStyle/>
          <a:p>
            <a:pPr>
              <a:defRPr sz="800">
                <a:latin typeface="Segoe UI"/>
                <a:ea typeface="Segoe UI"/>
                <a:cs typeface="Segoe UI"/>
              </a:defRPr>
            </a:pPr>
            <a:endParaRPr lang="en-US"/>
          </a:p>
        </c:txPr>
        <c:crossAx val="88021632"/>
        <c:crosses val="autoZero"/>
        <c:auto val="1"/>
        <c:lblAlgn val="ctr"/>
        <c:lblOffset val="100"/>
        <c:tickLblSkip val="1"/>
        <c:noMultiLvlLbl val="0"/>
      </c:catAx>
      <c:valAx>
        <c:axId val="88021632"/>
        <c:scaling>
          <c:orientation val="minMax"/>
        </c:scaling>
        <c:delete val="0"/>
        <c:axPos val="l"/>
        <c:numFmt formatCode="#,##0" sourceLinked="0"/>
        <c:majorTickMark val="in"/>
        <c:minorTickMark val="none"/>
        <c:tickLblPos val="nextTo"/>
        <c:spPr>
          <a:ln w="12700">
            <a:solidFill>
              <a:srgbClr val="B3B3B3"/>
            </a:solidFill>
            <a:prstDash val="solid"/>
          </a:ln>
        </c:spPr>
        <c:txPr>
          <a:bodyPr/>
          <a:lstStyle/>
          <a:p>
            <a:pPr>
              <a:defRPr sz="800">
                <a:latin typeface="Segoe UI"/>
                <a:ea typeface="Segoe UI"/>
                <a:cs typeface="Segoe UI"/>
              </a:defRPr>
            </a:pPr>
            <a:endParaRPr lang="en-US"/>
          </a:p>
        </c:txPr>
        <c:crossAx val="88020096"/>
        <c:crosses val="autoZero"/>
        <c:crossBetween val="between"/>
        <c:majorUnit val="50"/>
      </c:valAx>
      <c:spPr>
        <a:solidFill>
          <a:srgbClr val="FFFFFF"/>
        </a:solidFill>
        <a:ln w="12700">
          <a:solidFill>
            <a:srgbClr val="B3B3B3"/>
          </a:solidFill>
          <a:prstDash val="solid"/>
        </a:ln>
      </c:spPr>
    </c:plotArea>
    <c:legend>
      <c:legendPos val="t"/>
      <c:legendEntry>
        <c:idx val="5"/>
        <c:delete val="1"/>
      </c:legendEntry>
      <c:legendEntry>
        <c:idx val="6"/>
        <c:delete val="1"/>
      </c:legendEntry>
      <c:layout>
        <c:manualLayout>
          <c:xMode val="edge"/>
          <c:yMode val="edge"/>
          <c:x val="0.2021604938271605"/>
          <c:y val="0"/>
          <c:w val="0.7317522115291144"/>
          <c:h val="0.21246445833138486"/>
        </c:manualLayout>
      </c:layout>
      <c:overlay val="0"/>
      <c:spPr>
        <a:noFill/>
      </c:spPr>
      <c:txPr>
        <a:bodyPr/>
        <a:lstStyle/>
        <a:p>
          <a:pPr>
            <a:defRPr sz="800">
              <a:latin typeface="Segoe UI"/>
              <a:ea typeface="Segoe UI"/>
              <a:cs typeface="Segoe UI"/>
            </a:defRPr>
          </a:pPr>
          <a:endParaRPr lang="en-US"/>
        </a:p>
      </c:txPr>
    </c:legend>
    <c:plotVisOnly val="1"/>
    <c:dispBlanksAs val="gap"/>
    <c:showDLblsOverMax val="0"/>
  </c:chart>
  <c:spPr>
    <a:ln w="25400">
      <a:no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C88BDC-9CF8-42E6-A6DD-EF7B3FA0F14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B765A5C-6497-4454-90DB-F47A4854880C}">
      <dgm:prSet phldrT="[Text]"/>
      <dgm:spPr/>
      <dgm:t>
        <a:bodyPr/>
        <a:lstStyle/>
        <a:p>
          <a:r>
            <a:rPr lang="en-US" dirty="0" smtClean="0">
              <a:solidFill>
                <a:schemeClr val="bg1"/>
              </a:solidFill>
            </a:rPr>
            <a:t>Financial Intermediaries</a:t>
          </a:r>
          <a:endParaRPr lang="en-US" dirty="0">
            <a:solidFill>
              <a:schemeClr val="bg1"/>
            </a:solidFill>
          </a:endParaRPr>
        </a:p>
      </dgm:t>
    </dgm:pt>
    <dgm:pt modelId="{54E74A1B-E4CD-451E-BDDE-CA41E032B19E}" type="parTrans" cxnId="{AB2FE604-A829-4CC6-A128-9DC15D41431E}">
      <dgm:prSet/>
      <dgm:spPr/>
      <dgm:t>
        <a:bodyPr/>
        <a:lstStyle/>
        <a:p>
          <a:endParaRPr lang="en-US"/>
        </a:p>
      </dgm:t>
    </dgm:pt>
    <dgm:pt modelId="{16E40F33-8B63-46D2-8989-3A911FE25B5C}" type="sibTrans" cxnId="{AB2FE604-A829-4CC6-A128-9DC15D41431E}">
      <dgm:prSet/>
      <dgm:spPr/>
      <dgm:t>
        <a:bodyPr/>
        <a:lstStyle/>
        <a:p>
          <a:endParaRPr lang="en-US"/>
        </a:p>
      </dgm:t>
    </dgm:pt>
    <dgm:pt modelId="{009E8EF0-9388-40D9-8717-CE3E349EE0E2}">
      <dgm:prSet phldrT="[Text]"/>
      <dgm:spPr/>
      <dgm:t>
        <a:bodyPr/>
        <a:lstStyle/>
        <a:p>
          <a:r>
            <a:rPr lang="en-US" dirty="0" smtClean="0">
              <a:solidFill>
                <a:schemeClr val="bg1"/>
              </a:solidFill>
            </a:rPr>
            <a:t>Non-Deposit Taking</a:t>
          </a:r>
          <a:endParaRPr lang="en-US" dirty="0">
            <a:solidFill>
              <a:schemeClr val="bg1"/>
            </a:solidFill>
          </a:endParaRPr>
        </a:p>
      </dgm:t>
    </dgm:pt>
    <dgm:pt modelId="{F56A37E1-97CB-4F77-8909-E6FB1FE91223}" type="parTrans" cxnId="{90B71DF0-DB75-4E54-8AA5-19768D5408B3}">
      <dgm:prSet/>
      <dgm:spPr/>
      <dgm:t>
        <a:bodyPr/>
        <a:lstStyle/>
        <a:p>
          <a:endParaRPr lang="en-US"/>
        </a:p>
      </dgm:t>
    </dgm:pt>
    <dgm:pt modelId="{7784170E-43E7-42FA-BB0D-33AF66330E0B}" type="sibTrans" cxnId="{90B71DF0-DB75-4E54-8AA5-19768D5408B3}">
      <dgm:prSet/>
      <dgm:spPr/>
      <dgm:t>
        <a:bodyPr/>
        <a:lstStyle/>
        <a:p>
          <a:endParaRPr lang="en-US"/>
        </a:p>
      </dgm:t>
    </dgm:pt>
    <dgm:pt modelId="{E3CAC9FC-3187-4990-9041-3594ECDA9A2C}">
      <dgm:prSet phldrT="[Text]"/>
      <dgm:spPr/>
      <dgm:t>
        <a:bodyPr/>
        <a:lstStyle/>
        <a:p>
          <a:r>
            <a:rPr lang="en-US" dirty="0" smtClean="0">
              <a:solidFill>
                <a:schemeClr val="bg1"/>
              </a:solidFill>
            </a:rPr>
            <a:t>Deposit Taking</a:t>
          </a:r>
          <a:endParaRPr lang="en-US" dirty="0">
            <a:solidFill>
              <a:schemeClr val="bg1"/>
            </a:solidFill>
          </a:endParaRPr>
        </a:p>
      </dgm:t>
    </dgm:pt>
    <dgm:pt modelId="{6E199D74-A752-40DB-96E9-1FD433181C52}" type="sibTrans" cxnId="{BE067FCD-0EAD-4ECC-8B28-5DE0DD305B27}">
      <dgm:prSet/>
      <dgm:spPr/>
      <dgm:t>
        <a:bodyPr/>
        <a:lstStyle/>
        <a:p>
          <a:endParaRPr lang="en-US"/>
        </a:p>
      </dgm:t>
    </dgm:pt>
    <dgm:pt modelId="{83F31099-B733-4A15-A0DA-421718FBD59B}" type="parTrans" cxnId="{BE067FCD-0EAD-4ECC-8B28-5DE0DD305B27}">
      <dgm:prSet/>
      <dgm:spPr/>
      <dgm:t>
        <a:bodyPr/>
        <a:lstStyle/>
        <a:p>
          <a:endParaRPr lang="en-US"/>
        </a:p>
      </dgm:t>
    </dgm:pt>
    <dgm:pt modelId="{2857B77C-CA88-43BA-B550-E84038A20970}">
      <dgm:prSet phldrT="[Text]"/>
      <dgm:spPr/>
      <dgm:t>
        <a:bodyPr/>
        <a:lstStyle/>
        <a:p>
          <a:r>
            <a:rPr lang="en-US" dirty="0" smtClean="0">
              <a:solidFill>
                <a:schemeClr val="bg1"/>
              </a:solidFill>
            </a:rPr>
            <a:t>Credit Unions</a:t>
          </a:r>
          <a:endParaRPr lang="en-US" dirty="0">
            <a:solidFill>
              <a:schemeClr val="bg1"/>
            </a:solidFill>
          </a:endParaRPr>
        </a:p>
      </dgm:t>
    </dgm:pt>
    <dgm:pt modelId="{E239DEFE-C243-485D-B9D4-77775D2C11F8}" type="parTrans" cxnId="{8D63D652-F192-4AE0-9771-EC9DEDCB21F9}">
      <dgm:prSet/>
      <dgm:spPr/>
      <dgm:t>
        <a:bodyPr/>
        <a:lstStyle/>
        <a:p>
          <a:endParaRPr lang="en-US"/>
        </a:p>
      </dgm:t>
    </dgm:pt>
    <dgm:pt modelId="{B380C9F2-CEFB-4E98-A9E6-C2A766AA2886}" type="sibTrans" cxnId="{8D63D652-F192-4AE0-9771-EC9DEDCB21F9}">
      <dgm:prSet/>
      <dgm:spPr/>
      <dgm:t>
        <a:bodyPr/>
        <a:lstStyle/>
        <a:p>
          <a:endParaRPr lang="en-US"/>
        </a:p>
      </dgm:t>
    </dgm:pt>
    <dgm:pt modelId="{396D2115-C909-4F0A-B14C-50BA9755CE61}">
      <dgm:prSet phldrT="[Text]"/>
      <dgm:spPr/>
      <dgm:t>
        <a:bodyPr/>
        <a:lstStyle/>
        <a:p>
          <a:r>
            <a:rPr lang="en-US" dirty="0" smtClean="0">
              <a:solidFill>
                <a:schemeClr val="bg1"/>
              </a:solidFill>
            </a:rPr>
            <a:t>Banks</a:t>
          </a:r>
          <a:endParaRPr lang="en-US" dirty="0">
            <a:solidFill>
              <a:schemeClr val="bg1"/>
            </a:solidFill>
          </a:endParaRPr>
        </a:p>
      </dgm:t>
    </dgm:pt>
    <dgm:pt modelId="{CF922D72-6C5C-41C6-B9E1-61F180A4546E}" type="parTrans" cxnId="{07E0A7B6-2EFB-4912-86EF-96CF2073B081}">
      <dgm:prSet/>
      <dgm:spPr/>
      <dgm:t>
        <a:bodyPr/>
        <a:lstStyle/>
        <a:p>
          <a:endParaRPr lang="en-US"/>
        </a:p>
      </dgm:t>
    </dgm:pt>
    <dgm:pt modelId="{D46A6687-F408-42A1-850F-7072904A69DD}" type="sibTrans" cxnId="{07E0A7B6-2EFB-4912-86EF-96CF2073B081}">
      <dgm:prSet/>
      <dgm:spPr/>
      <dgm:t>
        <a:bodyPr/>
        <a:lstStyle/>
        <a:p>
          <a:endParaRPr lang="en-US"/>
        </a:p>
      </dgm:t>
    </dgm:pt>
    <dgm:pt modelId="{7BAE9F5A-ED29-4D62-A939-73C9A09B5933}">
      <dgm:prSet phldrT="[Text]" custT="1"/>
      <dgm:spPr>
        <a:solidFill>
          <a:srgbClr val="FFFF00"/>
        </a:solidFill>
      </dgm:spPr>
      <dgm:t>
        <a:bodyPr/>
        <a:lstStyle/>
        <a:p>
          <a:r>
            <a:rPr lang="en-US" sz="800" dirty="0" smtClean="0">
              <a:solidFill>
                <a:schemeClr val="tx1"/>
              </a:solidFill>
            </a:rPr>
            <a:t>Pensions</a:t>
          </a:r>
          <a:endParaRPr lang="en-US" sz="800" dirty="0">
            <a:solidFill>
              <a:schemeClr val="tx1"/>
            </a:solidFill>
          </a:endParaRPr>
        </a:p>
      </dgm:t>
    </dgm:pt>
    <dgm:pt modelId="{6ECB7639-EE25-4A7A-AA10-5197A215EB3A}" type="parTrans" cxnId="{6B63F83B-F20C-496B-8179-D3729767EE0A}">
      <dgm:prSet/>
      <dgm:spPr/>
      <dgm:t>
        <a:bodyPr/>
        <a:lstStyle/>
        <a:p>
          <a:endParaRPr lang="en-US"/>
        </a:p>
      </dgm:t>
    </dgm:pt>
    <dgm:pt modelId="{6BADEEBC-D2F5-40C9-A4EC-BE26685513A2}" type="sibTrans" cxnId="{6B63F83B-F20C-496B-8179-D3729767EE0A}">
      <dgm:prSet/>
      <dgm:spPr/>
      <dgm:t>
        <a:bodyPr/>
        <a:lstStyle/>
        <a:p>
          <a:endParaRPr lang="en-US"/>
        </a:p>
      </dgm:t>
    </dgm:pt>
    <dgm:pt modelId="{9AF9266A-DF48-4DF9-8F06-C2BD6E359C5F}">
      <dgm:prSet phldrT="[Text]"/>
      <dgm:spPr/>
      <dgm:t>
        <a:bodyPr/>
        <a:lstStyle/>
        <a:p>
          <a:r>
            <a:rPr lang="en-US" dirty="0" smtClean="0">
              <a:solidFill>
                <a:schemeClr val="bg1"/>
              </a:solidFill>
            </a:rPr>
            <a:t>Insurance</a:t>
          </a:r>
          <a:endParaRPr lang="en-US" dirty="0">
            <a:solidFill>
              <a:schemeClr val="bg1"/>
            </a:solidFill>
          </a:endParaRPr>
        </a:p>
      </dgm:t>
    </dgm:pt>
    <dgm:pt modelId="{5D19F4CC-CEB5-4FB6-9F10-1EB3FED759A8}" type="parTrans" cxnId="{00D8D2F3-7577-4BF8-9ECA-7B8CAB4A2CA2}">
      <dgm:prSet/>
      <dgm:spPr/>
      <dgm:t>
        <a:bodyPr/>
        <a:lstStyle/>
        <a:p>
          <a:endParaRPr lang="en-US"/>
        </a:p>
      </dgm:t>
    </dgm:pt>
    <dgm:pt modelId="{AE8E3787-EA5F-45A9-81C5-6FC7A64FC610}" type="sibTrans" cxnId="{00D8D2F3-7577-4BF8-9ECA-7B8CAB4A2CA2}">
      <dgm:prSet/>
      <dgm:spPr/>
      <dgm:t>
        <a:bodyPr/>
        <a:lstStyle/>
        <a:p>
          <a:endParaRPr lang="en-US"/>
        </a:p>
      </dgm:t>
    </dgm:pt>
    <dgm:pt modelId="{33ADA37D-C81C-4624-94CF-F44C66E6DFE1}" type="pres">
      <dgm:prSet presAssocID="{D6C88BDC-9CF8-42E6-A6DD-EF7B3FA0F14E}" presName="hierChild1" presStyleCnt="0">
        <dgm:presLayoutVars>
          <dgm:orgChart val="1"/>
          <dgm:chPref val="1"/>
          <dgm:dir/>
          <dgm:animOne val="branch"/>
          <dgm:animLvl val="lvl"/>
          <dgm:resizeHandles/>
        </dgm:presLayoutVars>
      </dgm:prSet>
      <dgm:spPr/>
      <dgm:t>
        <a:bodyPr/>
        <a:lstStyle/>
        <a:p>
          <a:endParaRPr lang="en-US"/>
        </a:p>
      </dgm:t>
    </dgm:pt>
    <dgm:pt modelId="{05D96AC5-EE77-4104-BA3D-B57B6DD0D773}" type="pres">
      <dgm:prSet presAssocID="{8B765A5C-6497-4454-90DB-F47A4854880C}" presName="hierRoot1" presStyleCnt="0">
        <dgm:presLayoutVars>
          <dgm:hierBranch val="init"/>
        </dgm:presLayoutVars>
      </dgm:prSet>
      <dgm:spPr/>
    </dgm:pt>
    <dgm:pt modelId="{5EF586E6-78D4-43F1-ADFB-46F9EFECC7CF}" type="pres">
      <dgm:prSet presAssocID="{8B765A5C-6497-4454-90DB-F47A4854880C}" presName="rootComposite1" presStyleCnt="0"/>
      <dgm:spPr/>
    </dgm:pt>
    <dgm:pt modelId="{3BBFD71F-6061-41D2-B7C7-1B326F562B35}" type="pres">
      <dgm:prSet presAssocID="{8B765A5C-6497-4454-90DB-F47A4854880C}" presName="rootText1" presStyleLbl="node0" presStyleIdx="0" presStyleCnt="1" custScaleX="231740">
        <dgm:presLayoutVars>
          <dgm:chPref val="3"/>
        </dgm:presLayoutVars>
      </dgm:prSet>
      <dgm:spPr/>
      <dgm:t>
        <a:bodyPr/>
        <a:lstStyle/>
        <a:p>
          <a:endParaRPr lang="en-US"/>
        </a:p>
      </dgm:t>
    </dgm:pt>
    <dgm:pt modelId="{057A2186-6AE8-4560-859C-794DC59DE0CC}" type="pres">
      <dgm:prSet presAssocID="{8B765A5C-6497-4454-90DB-F47A4854880C}" presName="rootConnector1" presStyleLbl="node1" presStyleIdx="0" presStyleCnt="0"/>
      <dgm:spPr/>
      <dgm:t>
        <a:bodyPr/>
        <a:lstStyle/>
        <a:p>
          <a:endParaRPr lang="en-US"/>
        </a:p>
      </dgm:t>
    </dgm:pt>
    <dgm:pt modelId="{27E4DAD5-1843-4DFB-9A61-7F971C17FD69}" type="pres">
      <dgm:prSet presAssocID="{8B765A5C-6497-4454-90DB-F47A4854880C}" presName="hierChild2" presStyleCnt="0"/>
      <dgm:spPr/>
    </dgm:pt>
    <dgm:pt modelId="{94710595-AC29-4E6C-9704-B4FAB452DE4E}" type="pres">
      <dgm:prSet presAssocID="{83F31099-B733-4A15-A0DA-421718FBD59B}" presName="Name37" presStyleLbl="parChTrans1D2" presStyleIdx="0" presStyleCnt="2"/>
      <dgm:spPr/>
      <dgm:t>
        <a:bodyPr/>
        <a:lstStyle/>
        <a:p>
          <a:endParaRPr lang="en-US"/>
        </a:p>
      </dgm:t>
    </dgm:pt>
    <dgm:pt modelId="{E3E335B0-5060-4D7A-9065-EBEF0314CB02}" type="pres">
      <dgm:prSet presAssocID="{E3CAC9FC-3187-4990-9041-3594ECDA9A2C}" presName="hierRoot2" presStyleCnt="0">
        <dgm:presLayoutVars>
          <dgm:hierBranch/>
        </dgm:presLayoutVars>
      </dgm:prSet>
      <dgm:spPr/>
    </dgm:pt>
    <dgm:pt modelId="{C991811D-6997-40DE-8E5D-6EC2E7DA48CD}" type="pres">
      <dgm:prSet presAssocID="{E3CAC9FC-3187-4990-9041-3594ECDA9A2C}" presName="rootComposite" presStyleCnt="0"/>
      <dgm:spPr/>
    </dgm:pt>
    <dgm:pt modelId="{C793BA66-A682-4534-B26B-2F39D4664A7F}" type="pres">
      <dgm:prSet presAssocID="{E3CAC9FC-3187-4990-9041-3594ECDA9A2C}" presName="rootText" presStyleLbl="node2" presStyleIdx="0" presStyleCnt="2">
        <dgm:presLayoutVars>
          <dgm:chPref val="3"/>
        </dgm:presLayoutVars>
      </dgm:prSet>
      <dgm:spPr/>
      <dgm:t>
        <a:bodyPr/>
        <a:lstStyle/>
        <a:p>
          <a:endParaRPr lang="en-US"/>
        </a:p>
      </dgm:t>
    </dgm:pt>
    <dgm:pt modelId="{95E05B06-0756-408F-B582-1AE8C86CEE7F}" type="pres">
      <dgm:prSet presAssocID="{E3CAC9FC-3187-4990-9041-3594ECDA9A2C}" presName="rootConnector" presStyleLbl="node2" presStyleIdx="0" presStyleCnt="2"/>
      <dgm:spPr/>
      <dgm:t>
        <a:bodyPr/>
        <a:lstStyle/>
        <a:p>
          <a:endParaRPr lang="en-US"/>
        </a:p>
      </dgm:t>
    </dgm:pt>
    <dgm:pt modelId="{86950AA3-931B-4FCB-9532-FFCD106F9D2D}" type="pres">
      <dgm:prSet presAssocID="{E3CAC9FC-3187-4990-9041-3594ECDA9A2C}" presName="hierChild4" presStyleCnt="0"/>
      <dgm:spPr/>
    </dgm:pt>
    <dgm:pt modelId="{F68370EC-58F7-449F-848B-D5E29F653135}" type="pres">
      <dgm:prSet presAssocID="{CF922D72-6C5C-41C6-B9E1-61F180A4546E}" presName="Name35" presStyleLbl="parChTrans1D3" presStyleIdx="0" presStyleCnt="4"/>
      <dgm:spPr/>
      <dgm:t>
        <a:bodyPr/>
        <a:lstStyle/>
        <a:p>
          <a:endParaRPr lang="en-US"/>
        </a:p>
      </dgm:t>
    </dgm:pt>
    <dgm:pt modelId="{EE11D0D3-BBD4-4079-B1A8-62EB2580E5F9}" type="pres">
      <dgm:prSet presAssocID="{396D2115-C909-4F0A-B14C-50BA9755CE61}" presName="hierRoot2" presStyleCnt="0">
        <dgm:presLayoutVars>
          <dgm:hierBranch val="init"/>
        </dgm:presLayoutVars>
      </dgm:prSet>
      <dgm:spPr/>
    </dgm:pt>
    <dgm:pt modelId="{6D5298CC-243C-428A-AF88-B8A58012EDC0}" type="pres">
      <dgm:prSet presAssocID="{396D2115-C909-4F0A-B14C-50BA9755CE61}" presName="rootComposite" presStyleCnt="0"/>
      <dgm:spPr/>
    </dgm:pt>
    <dgm:pt modelId="{14139BB9-20D5-4553-9CF2-3AD54FE092A8}" type="pres">
      <dgm:prSet presAssocID="{396D2115-C909-4F0A-B14C-50BA9755CE61}" presName="rootText" presStyleLbl="node3" presStyleIdx="0" presStyleCnt="4">
        <dgm:presLayoutVars>
          <dgm:chPref val="3"/>
        </dgm:presLayoutVars>
      </dgm:prSet>
      <dgm:spPr>
        <a:prstGeom prst="ellipse">
          <a:avLst/>
        </a:prstGeom>
      </dgm:spPr>
      <dgm:t>
        <a:bodyPr/>
        <a:lstStyle/>
        <a:p>
          <a:endParaRPr lang="en-US"/>
        </a:p>
      </dgm:t>
    </dgm:pt>
    <dgm:pt modelId="{0A14B96D-E7B6-4039-B8FB-C31E8BEDDCFE}" type="pres">
      <dgm:prSet presAssocID="{396D2115-C909-4F0A-B14C-50BA9755CE61}" presName="rootConnector" presStyleLbl="node3" presStyleIdx="0" presStyleCnt="4"/>
      <dgm:spPr/>
      <dgm:t>
        <a:bodyPr/>
        <a:lstStyle/>
        <a:p>
          <a:endParaRPr lang="en-US"/>
        </a:p>
      </dgm:t>
    </dgm:pt>
    <dgm:pt modelId="{5B5336F9-108D-4576-B635-E3D5331E90A1}" type="pres">
      <dgm:prSet presAssocID="{396D2115-C909-4F0A-B14C-50BA9755CE61}" presName="hierChild4" presStyleCnt="0"/>
      <dgm:spPr/>
    </dgm:pt>
    <dgm:pt modelId="{C8AB787A-8859-4BD9-889C-785DEC6F1DA4}" type="pres">
      <dgm:prSet presAssocID="{396D2115-C909-4F0A-B14C-50BA9755CE61}" presName="hierChild5" presStyleCnt="0"/>
      <dgm:spPr/>
    </dgm:pt>
    <dgm:pt modelId="{C98015F4-965F-41A4-B6E8-A22715F51EC7}" type="pres">
      <dgm:prSet presAssocID="{E239DEFE-C243-485D-B9D4-77775D2C11F8}" presName="Name35" presStyleLbl="parChTrans1D3" presStyleIdx="1" presStyleCnt="4"/>
      <dgm:spPr/>
      <dgm:t>
        <a:bodyPr/>
        <a:lstStyle/>
        <a:p>
          <a:endParaRPr lang="en-US"/>
        </a:p>
      </dgm:t>
    </dgm:pt>
    <dgm:pt modelId="{A68C5036-AFCB-4FEE-8DBA-51CF8175C515}" type="pres">
      <dgm:prSet presAssocID="{2857B77C-CA88-43BA-B550-E84038A20970}" presName="hierRoot2" presStyleCnt="0">
        <dgm:presLayoutVars>
          <dgm:hierBranch val="init"/>
        </dgm:presLayoutVars>
      </dgm:prSet>
      <dgm:spPr/>
    </dgm:pt>
    <dgm:pt modelId="{9F493B6C-CD7B-47A8-A8F0-E6E889F562F9}" type="pres">
      <dgm:prSet presAssocID="{2857B77C-CA88-43BA-B550-E84038A20970}" presName="rootComposite" presStyleCnt="0"/>
      <dgm:spPr/>
    </dgm:pt>
    <dgm:pt modelId="{588A7C86-5C4B-46D7-BF85-8D48B088A0EF}" type="pres">
      <dgm:prSet presAssocID="{2857B77C-CA88-43BA-B550-E84038A20970}" presName="rootText" presStyleLbl="node3" presStyleIdx="1" presStyleCnt="4" custLinFactNeighborX="-2222">
        <dgm:presLayoutVars>
          <dgm:chPref val="3"/>
        </dgm:presLayoutVars>
      </dgm:prSet>
      <dgm:spPr>
        <a:prstGeom prst="ellipse">
          <a:avLst/>
        </a:prstGeom>
      </dgm:spPr>
      <dgm:t>
        <a:bodyPr/>
        <a:lstStyle/>
        <a:p>
          <a:endParaRPr lang="en-US"/>
        </a:p>
      </dgm:t>
    </dgm:pt>
    <dgm:pt modelId="{025A2E50-8EC6-443D-92AF-BA8191D7474D}" type="pres">
      <dgm:prSet presAssocID="{2857B77C-CA88-43BA-B550-E84038A20970}" presName="rootConnector" presStyleLbl="node3" presStyleIdx="1" presStyleCnt="4"/>
      <dgm:spPr/>
      <dgm:t>
        <a:bodyPr/>
        <a:lstStyle/>
        <a:p>
          <a:endParaRPr lang="en-US"/>
        </a:p>
      </dgm:t>
    </dgm:pt>
    <dgm:pt modelId="{9B973038-B27F-416F-9D24-A5FD4D9C738D}" type="pres">
      <dgm:prSet presAssocID="{2857B77C-CA88-43BA-B550-E84038A20970}" presName="hierChild4" presStyleCnt="0"/>
      <dgm:spPr/>
    </dgm:pt>
    <dgm:pt modelId="{0E517C4B-DBA6-4EB0-9FBD-2826F9DC4BAC}" type="pres">
      <dgm:prSet presAssocID="{2857B77C-CA88-43BA-B550-E84038A20970}" presName="hierChild5" presStyleCnt="0"/>
      <dgm:spPr/>
    </dgm:pt>
    <dgm:pt modelId="{25D13838-E81B-4ADD-BC26-7186C922C26A}" type="pres">
      <dgm:prSet presAssocID="{E3CAC9FC-3187-4990-9041-3594ECDA9A2C}" presName="hierChild5" presStyleCnt="0"/>
      <dgm:spPr/>
    </dgm:pt>
    <dgm:pt modelId="{5D646A68-3337-47C7-9AE9-CA1A2D74ED52}" type="pres">
      <dgm:prSet presAssocID="{F56A37E1-97CB-4F77-8909-E6FB1FE91223}" presName="Name37" presStyleLbl="parChTrans1D2" presStyleIdx="1" presStyleCnt="2"/>
      <dgm:spPr/>
      <dgm:t>
        <a:bodyPr/>
        <a:lstStyle/>
        <a:p>
          <a:endParaRPr lang="en-US"/>
        </a:p>
      </dgm:t>
    </dgm:pt>
    <dgm:pt modelId="{C4447610-82FB-4A2E-B168-9987223C3CAD}" type="pres">
      <dgm:prSet presAssocID="{009E8EF0-9388-40D9-8717-CE3E349EE0E2}" presName="hierRoot2" presStyleCnt="0">
        <dgm:presLayoutVars>
          <dgm:hierBranch val="hang"/>
        </dgm:presLayoutVars>
      </dgm:prSet>
      <dgm:spPr/>
    </dgm:pt>
    <dgm:pt modelId="{B8E00FD8-DA24-4150-AFC2-BD6EB9D59243}" type="pres">
      <dgm:prSet presAssocID="{009E8EF0-9388-40D9-8717-CE3E349EE0E2}" presName="rootComposite" presStyleCnt="0"/>
      <dgm:spPr/>
    </dgm:pt>
    <dgm:pt modelId="{1DA2AF88-F061-4A94-89C2-61952A43F999}" type="pres">
      <dgm:prSet presAssocID="{009E8EF0-9388-40D9-8717-CE3E349EE0E2}" presName="rootText" presStyleLbl="node2" presStyleIdx="1" presStyleCnt="2">
        <dgm:presLayoutVars>
          <dgm:chPref val="3"/>
        </dgm:presLayoutVars>
      </dgm:prSet>
      <dgm:spPr/>
      <dgm:t>
        <a:bodyPr/>
        <a:lstStyle/>
        <a:p>
          <a:endParaRPr lang="en-US"/>
        </a:p>
      </dgm:t>
    </dgm:pt>
    <dgm:pt modelId="{9388B8CD-3496-4A7C-9131-FDB8F4F8CE3E}" type="pres">
      <dgm:prSet presAssocID="{009E8EF0-9388-40D9-8717-CE3E349EE0E2}" presName="rootConnector" presStyleLbl="node2" presStyleIdx="1" presStyleCnt="2"/>
      <dgm:spPr/>
      <dgm:t>
        <a:bodyPr/>
        <a:lstStyle/>
        <a:p>
          <a:endParaRPr lang="en-US"/>
        </a:p>
      </dgm:t>
    </dgm:pt>
    <dgm:pt modelId="{953B3785-CC0F-4FA1-8C01-76AD3C2956CA}" type="pres">
      <dgm:prSet presAssocID="{009E8EF0-9388-40D9-8717-CE3E349EE0E2}" presName="hierChild4" presStyleCnt="0"/>
      <dgm:spPr/>
    </dgm:pt>
    <dgm:pt modelId="{6B994150-519A-4073-81F6-FE93BEAC36C7}" type="pres">
      <dgm:prSet presAssocID="{5D19F4CC-CEB5-4FB6-9F10-1EB3FED759A8}" presName="Name48" presStyleLbl="parChTrans1D3" presStyleIdx="2" presStyleCnt="4"/>
      <dgm:spPr/>
      <dgm:t>
        <a:bodyPr/>
        <a:lstStyle/>
        <a:p>
          <a:endParaRPr lang="en-US"/>
        </a:p>
      </dgm:t>
    </dgm:pt>
    <dgm:pt modelId="{AE285317-36F5-4FD8-8D06-186FCB80A3BA}" type="pres">
      <dgm:prSet presAssocID="{9AF9266A-DF48-4DF9-8F06-C2BD6E359C5F}" presName="hierRoot2" presStyleCnt="0">
        <dgm:presLayoutVars>
          <dgm:hierBranch val="init"/>
        </dgm:presLayoutVars>
      </dgm:prSet>
      <dgm:spPr/>
    </dgm:pt>
    <dgm:pt modelId="{CE3EE642-F227-49EF-BC52-5257181215C1}" type="pres">
      <dgm:prSet presAssocID="{9AF9266A-DF48-4DF9-8F06-C2BD6E359C5F}" presName="rootComposite" presStyleCnt="0"/>
      <dgm:spPr/>
    </dgm:pt>
    <dgm:pt modelId="{9CAED5AD-A9B3-4F08-B626-179D41D71181}" type="pres">
      <dgm:prSet presAssocID="{9AF9266A-DF48-4DF9-8F06-C2BD6E359C5F}" presName="rootText" presStyleLbl="node3" presStyleIdx="2" presStyleCnt="4">
        <dgm:presLayoutVars>
          <dgm:chPref val="3"/>
        </dgm:presLayoutVars>
      </dgm:prSet>
      <dgm:spPr>
        <a:prstGeom prst="ellipse">
          <a:avLst/>
        </a:prstGeom>
      </dgm:spPr>
      <dgm:t>
        <a:bodyPr/>
        <a:lstStyle/>
        <a:p>
          <a:endParaRPr lang="en-US"/>
        </a:p>
      </dgm:t>
    </dgm:pt>
    <dgm:pt modelId="{4182C8F3-2D0E-4F9F-BD98-09347AE24B4E}" type="pres">
      <dgm:prSet presAssocID="{9AF9266A-DF48-4DF9-8F06-C2BD6E359C5F}" presName="rootConnector" presStyleLbl="node3" presStyleIdx="2" presStyleCnt="4"/>
      <dgm:spPr/>
      <dgm:t>
        <a:bodyPr/>
        <a:lstStyle/>
        <a:p>
          <a:endParaRPr lang="en-US"/>
        </a:p>
      </dgm:t>
    </dgm:pt>
    <dgm:pt modelId="{FB6A14EF-921C-4855-9384-C1779179CDC2}" type="pres">
      <dgm:prSet presAssocID="{9AF9266A-DF48-4DF9-8F06-C2BD6E359C5F}" presName="hierChild4" presStyleCnt="0"/>
      <dgm:spPr/>
    </dgm:pt>
    <dgm:pt modelId="{4C41A8AF-1B58-4229-BF51-19CE8F546205}" type="pres">
      <dgm:prSet presAssocID="{9AF9266A-DF48-4DF9-8F06-C2BD6E359C5F}" presName="hierChild5" presStyleCnt="0"/>
      <dgm:spPr/>
    </dgm:pt>
    <dgm:pt modelId="{265D17EF-C8C1-4DDC-A923-3D3F3DB22557}" type="pres">
      <dgm:prSet presAssocID="{6ECB7639-EE25-4A7A-AA10-5197A215EB3A}" presName="Name48" presStyleLbl="parChTrans1D3" presStyleIdx="3" presStyleCnt="4"/>
      <dgm:spPr/>
      <dgm:t>
        <a:bodyPr/>
        <a:lstStyle/>
        <a:p>
          <a:endParaRPr lang="en-US"/>
        </a:p>
      </dgm:t>
    </dgm:pt>
    <dgm:pt modelId="{625EE068-27DC-4550-9267-C46406672083}" type="pres">
      <dgm:prSet presAssocID="{7BAE9F5A-ED29-4D62-A939-73C9A09B5933}" presName="hierRoot2" presStyleCnt="0">
        <dgm:presLayoutVars>
          <dgm:hierBranch val="init"/>
        </dgm:presLayoutVars>
      </dgm:prSet>
      <dgm:spPr/>
    </dgm:pt>
    <dgm:pt modelId="{B31DC31B-A8CB-469A-9429-6CC7EB41F7EE}" type="pres">
      <dgm:prSet presAssocID="{7BAE9F5A-ED29-4D62-A939-73C9A09B5933}" presName="rootComposite" presStyleCnt="0"/>
      <dgm:spPr/>
    </dgm:pt>
    <dgm:pt modelId="{534974F5-6754-4184-9D2B-1877B120995E}" type="pres">
      <dgm:prSet presAssocID="{7BAE9F5A-ED29-4D62-A939-73C9A09B5933}" presName="rootText" presStyleLbl="node3" presStyleIdx="3" presStyleCnt="4" custScaleY="274453">
        <dgm:presLayoutVars>
          <dgm:chPref val="3"/>
        </dgm:presLayoutVars>
      </dgm:prSet>
      <dgm:spPr>
        <a:prstGeom prst="ellipse">
          <a:avLst/>
        </a:prstGeom>
      </dgm:spPr>
      <dgm:t>
        <a:bodyPr/>
        <a:lstStyle/>
        <a:p>
          <a:endParaRPr lang="en-US"/>
        </a:p>
      </dgm:t>
    </dgm:pt>
    <dgm:pt modelId="{1973668A-0793-48AA-AFA1-E9B3C7D2E967}" type="pres">
      <dgm:prSet presAssocID="{7BAE9F5A-ED29-4D62-A939-73C9A09B5933}" presName="rootConnector" presStyleLbl="node3" presStyleIdx="3" presStyleCnt="4"/>
      <dgm:spPr/>
      <dgm:t>
        <a:bodyPr/>
        <a:lstStyle/>
        <a:p>
          <a:endParaRPr lang="en-US"/>
        </a:p>
      </dgm:t>
    </dgm:pt>
    <dgm:pt modelId="{BDEC9519-DFEA-465E-A914-D59568D5B8F9}" type="pres">
      <dgm:prSet presAssocID="{7BAE9F5A-ED29-4D62-A939-73C9A09B5933}" presName="hierChild4" presStyleCnt="0"/>
      <dgm:spPr/>
    </dgm:pt>
    <dgm:pt modelId="{82FEDF43-2DDE-48F3-8162-34B81EEA56EC}" type="pres">
      <dgm:prSet presAssocID="{7BAE9F5A-ED29-4D62-A939-73C9A09B5933}" presName="hierChild5" presStyleCnt="0"/>
      <dgm:spPr/>
    </dgm:pt>
    <dgm:pt modelId="{F1D87164-2A0F-49E5-BE7C-9693C0324C37}" type="pres">
      <dgm:prSet presAssocID="{009E8EF0-9388-40D9-8717-CE3E349EE0E2}" presName="hierChild5" presStyleCnt="0"/>
      <dgm:spPr/>
    </dgm:pt>
    <dgm:pt modelId="{AC3F1BCD-7BB3-4CA1-9ED5-C09C1D2F26C3}" type="pres">
      <dgm:prSet presAssocID="{8B765A5C-6497-4454-90DB-F47A4854880C}" presName="hierChild3" presStyleCnt="0"/>
      <dgm:spPr/>
    </dgm:pt>
  </dgm:ptLst>
  <dgm:cxnLst>
    <dgm:cxn modelId="{AB965744-7CFE-44F5-9905-30795741B7AE}" type="presOf" srcId="{E3CAC9FC-3187-4990-9041-3594ECDA9A2C}" destId="{95E05B06-0756-408F-B582-1AE8C86CEE7F}" srcOrd="1" destOrd="0" presId="urn:microsoft.com/office/officeart/2005/8/layout/orgChart1"/>
    <dgm:cxn modelId="{6B63F83B-F20C-496B-8179-D3729767EE0A}" srcId="{009E8EF0-9388-40D9-8717-CE3E349EE0E2}" destId="{7BAE9F5A-ED29-4D62-A939-73C9A09B5933}" srcOrd="1" destOrd="0" parTransId="{6ECB7639-EE25-4A7A-AA10-5197A215EB3A}" sibTransId="{6BADEEBC-D2F5-40C9-A4EC-BE26685513A2}"/>
    <dgm:cxn modelId="{2F10E0E2-E5E9-4CC9-AA06-FB4AC31F4982}" type="presOf" srcId="{9AF9266A-DF48-4DF9-8F06-C2BD6E359C5F}" destId="{9CAED5AD-A9B3-4F08-B626-179D41D71181}" srcOrd="0" destOrd="0" presId="urn:microsoft.com/office/officeart/2005/8/layout/orgChart1"/>
    <dgm:cxn modelId="{02547E7C-4DC7-4C8A-83A7-AF503DBBC510}" type="presOf" srcId="{009E8EF0-9388-40D9-8717-CE3E349EE0E2}" destId="{9388B8CD-3496-4A7C-9131-FDB8F4F8CE3E}" srcOrd="1" destOrd="0" presId="urn:microsoft.com/office/officeart/2005/8/layout/orgChart1"/>
    <dgm:cxn modelId="{4598AD79-F2EF-4A24-B2EA-32095652172E}" type="presOf" srcId="{E3CAC9FC-3187-4990-9041-3594ECDA9A2C}" destId="{C793BA66-A682-4534-B26B-2F39D4664A7F}" srcOrd="0" destOrd="0" presId="urn:microsoft.com/office/officeart/2005/8/layout/orgChart1"/>
    <dgm:cxn modelId="{4CB1B8CA-61D6-4F3B-B26D-D11C931817F9}" type="presOf" srcId="{CF922D72-6C5C-41C6-B9E1-61F180A4546E}" destId="{F68370EC-58F7-449F-848B-D5E29F653135}" srcOrd="0" destOrd="0" presId="urn:microsoft.com/office/officeart/2005/8/layout/orgChart1"/>
    <dgm:cxn modelId="{26C15684-D040-47F9-9A2C-F38A2F19874F}" type="presOf" srcId="{2857B77C-CA88-43BA-B550-E84038A20970}" destId="{588A7C86-5C4B-46D7-BF85-8D48B088A0EF}" srcOrd="0" destOrd="0" presId="urn:microsoft.com/office/officeart/2005/8/layout/orgChart1"/>
    <dgm:cxn modelId="{8EFED5D4-6436-4255-8731-D4F16EBDCCC8}" type="presOf" srcId="{F56A37E1-97CB-4F77-8909-E6FB1FE91223}" destId="{5D646A68-3337-47C7-9AE9-CA1A2D74ED52}" srcOrd="0" destOrd="0" presId="urn:microsoft.com/office/officeart/2005/8/layout/orgChart1"/>
    <dgm:cxn modelId="{2672143A-BBD7-402E-A167-82F2427F5E51}" type="presOf" srcId="{83F31099-B733-4A15-A0DA-421718FBD59B}" destId="{94710595-AC29-4E6C-9704-B4FAB452DE4E}" srcOrd="0" destOrd="0" presId="urn:microsoft.com/office/officeart/2005/8/layout/orgChart1"/>
    <dgm:cxn modelId="{2250B966-1DB6-4DC9-A304-5ABBE5771C87}" type="presOf" srcId="{396D2115-C909-4F0A-B14C-50BA9755CE61}" destId="{0A14B96D-E7B6-4039-B8FB-C31E8BEDDCFE}" srcOrd="1" destOrd="0" presId="urn:microsoft.com/office/officeart/2005/8/layout/orgChart1"/>
    <dgm:cxn modelId="{2288016A-549E-4006-980B-6511C4CDB026}" type="presOf" srcId="{009E8EF0-9388-40D9-8717-CE3E349EE0E2}" destId="{1DA2AF88-F061-4A94-89C2-61952A43F999}" srcOrd="0" destOrd="0" presId="urn:microsoft.com/office/officeart/2005/8/layout/orgChart1"/>
    <dgm:cxn modelId="{AB2FE604-A829-4CC6-A128-9DC15D41431E}" srcId="{D6C88BDC-9CF8-42E6-A6DD-EF7B3FA0F14E}" destId="{8B765A5C-6497-4454-90DB-F47A4854880C}" srcOrd="0" destOrd="0" parTransId="{54E74A1B-E4CD-451E-BDDE-CA41E032B19E}" sibTransId="{16E40F33-8B63-46D2-8989-3A911FE25B5C}"/>
    <dgm:cxn modelId="{615E9DF6-AE55-4B9F-A68E-9492A10E5C4C}" type="presOf" srcId="{9AF9266A-DF48-4DF9-8F06-C2BD6E359C5F}" destId="{4182C8F3-2D0E-4F9F-BD98-09347AE24B4E}" srcOrd="1" destOrd="0" presId="urn:microsoft.com/office/officeart/2005/8/layout/orgChart1"/>
    <dgm:cxn modelId="{D4710826-D32C-4C91-A7AA-A73740BAE6B4}" type="presOf" srcId="{6ECB7639-EE25-4A7A-AA10-5197A215EB3A}" destId="{265D17EF-C8C1-4DDC-A923-3D3F3DB22557}" srcOrd="0" destOrd="0" presId="urn:microsoft.com/office/officeart/2005/8/layout/orgChart1"/>
    <dgm:cxn modelId="{089975DC-2F03-4A5F-AC4F-3D5DEF757272}" type="presOf" srcId="{2857B77C-CA88-43BA-B550-E84038A20970}" destId="{025A2E50-8EC6-443D-92AF-BA8191D7474D}" srcOrd="1" destOrd="0" presId="urn:microsoft.com/office/officeart/2005/8/layout/orgChart1"/>
    <dgm:cxn modelId="{0C9F7C52-9F07-400F-B221-A1847CD60DE7}" type="presOf" srcId="{7BAE9F5A-ED29-4D62-A939-73C9A09B5933}" destId="{1973668A-0793-48AA-AFA1-E9B3C7D2E967}" srcOrd="1" destOrd="0" presId="urn:microsoft.com/office/officeart/2005/8/layout/orgChart1"/>
    <dgm:cxn modelId="{00D8D2F3-7577-4BF8-9ECA-7B8CAB4A2CA2}" srcId="{009E8EF0-9388-40D9-8717-CE3E349EE0E2}" destId="{9AF9266A-DF48-4DF9-8F06-C2BD6E359C5F}" srcOrd="0" destOrd="0" parTransId="{5D19F4CC-CEB5-4FB6-9F10-1EB3FED759A8}" sibTransId="{AE8E3787-EA5F-45A9-81C5-6FC7A64FC610}"/>
    <dgm:cxn modelId="{DCA8B966-EDDF-4009-91B2-1520F2E3CA54}" type="presOf" srcId="{5D19F4CC-CEB5-4FB6-9F10-1EB3FED759A8}" destId="{6B994150-519A-4073-81F6-FE93BEAC36C7}" srcOrd="0" destOrd="0" presId="urn:microsoft.com/office/officeart/2005/8/layout/orgChart1"/>
    <dgm:cxn modelId="{9B5DE98A-A607-4E81-BFE1-A0B1542B0D68}" type="presOf" srcId="{E239DEFE-C243-485D-B9D4-77775D2C11F8}" destId="{C98015F4-965F-41A4-B6E8-A22715F51EC7}" srcOrd="0" destOrd="0" presId="urn:microsoft.com/office/officeart/2005/8/layout/orgChart1"/>
    <dgm:cxn modelId="{B84673C9-F069-4DB2-87E3-E8E3DB7FE1E3}" type="presOf" srcId="{D6C88BDC-9CF8-42E6-A6DD-EF7B3FA0F14E}" destId="{33ADA37D-C81C-4624-94CF-F44C66E6DFE1}" srcOrd="0" destOrd="0" presId="urn:microsoft.com/office/officeart/2005/8/layout/orgChart1"/>
    <dgm:cxn modelId="{09BC4A47-7EC6-4498-A853-7CEF516FD8D2}" type="presOf" srcId="{396D2115-C909-4F0A-B14C-50BA9755CE61}" destId="{14139BB9-20D5-4553-9CF2-3AD54FE092A8}" srcOrd="0" destOrd="0" presId="urn:microsoft.com/office/officeart/2005/8/layout/orgChart1"/>
    <dgm:cxn modelId="{90B71DF0-DB75-4E54-8AA5-19768D5408B3}" srcId="{8B765A5C-6497-4454-90DB-F47A4854880C}" destId="{009E8EF0-9388-40D9-8717-CE3E349EE0E2}" srcOrd="1" destOrd="0" parTransId="{F56A37E1-97CB-4F77-8909-E6FB1FE91223}" sibTransId="{7784170E-43E7-42FA-BB0D-33AF66330E0B}"/>
    <dgm:cxn modelId="{395E08A4-A0FB-454C-8D26-C882D3E1135D}" type="presOf" srcId="{7BAE9F5A-ED29-4D62-A939-73C9A09B5933}" destId="{534974F5-6754-4184-9D2B-1877B120995E}" srcOrd="0" destOrd="0" presId="urn:microsoft.com/office/officeart/2005/8/layout/orgChart1"/>
    <dgm:cxn modelId="{BE067FCD-0EAD-4ECC-8B28-5DE0DD305B27}" srcId="{8B765A5C-6497-4454-90DB-F47A4854880C}" destId="{E3CAC9FC-3187-4990-9041-3594ECDA9A2C}" srcOrd="0" destOrd="0" parTransId="{83F31099-B733-4A15-A0DA-421718FBD59B}" sibTransId="{6E199D74-A752-40DB-96E9-1FD433181C52}"/>
    <dgm:cxn modelId="{EF9CF10E-DC33-46DA-B92D-5D813080C1DD}" type="presOf" srcId="{8B765A5C-6497-4454-90DB-F47A4854880C}" destId="{3BBFD71F-6061-41D2-B7C7-1B326F562B35}" srcOrd="0" destOrd="0" presId="urn:microsoft.com/office/officeart/2005/8/layout/orgChart1"/>
    <dgm:cxn modelId="{6CA71F0B-EE1E-4FA4-B4E9-A3DFCC2B4A41}" type="presOf" srcId="{8B765A5C-6497-4454-90DB-F47A4854880C}" destId="{057A2186-6AE8-4560-859C-794DC59DE0CC}" srcOrd="1" destOrd="0" presId="urn:microsoft.com/office/officeart/2005/8/layout/orgChart1"/>
    <dgm:cxn modelId="{8D63D652-F192-4AE0-9771-EC9DEDCB21F9}" srcId="{E3CAC9FC-3187-4990-9041-3594ECDA9A2C}" destId="{2857B77C-CA88-43BA-B550-E84038A20970}" srcOrd="1" destOrd="0" parTransId="{E239DEFE-C243-485D-B9D4-77775D2C11F8}" sibTransId="{B380C9F2-CEFB-4E98-A9E6-C2A766AA2886}"/>
    <dgm:cxn modelId="{07E0A7B6-2EFB-4912-86EF-96CF2073B081}" srcId="{E3CAC9FC-3187-4990-9041-3594ECDA9A2C}" destId="{396D2115-C909-4F0A-B14C-50BA9755CE61}" srcOrd="0" destOrd="0" parTransId="{CF922D72-6C5C-41C6-B9E1-61F180A4546E}" sibTransId="{D46A6687-F408-42A1-850F-7072904A69DD}"/>
    <dgm:cxn modelId="{7110549F-971E-4FCB-893F-D8A072176F54}" type="presParOf" srcId="{33ADA37D-C81C-4624-94CF-F44C66E6DFE1}" destId="{05D96AC5-EE77-4104-BA3D-B57B6DD0D773}" srcOrd="0" destOrd="0" presId="urn:microsoft.com/office/officeart/2005/8/layout/orgChart1"/>
    <dgm:cxn modelId="{D7D9CE72-1A48-4A03-B9E2-2673A8820158}" type="presParOf" srcId="{05D96AC5-EE77-4104-BA3D-B57B6DD0D773}" destId="{5EF586E6-78D4-43F1-ADFB-46F9EFECC7CF}" srcOrd="0" destOrd="0" presId="urn:microsoft.com/office/officeart/2005/8/layout/orgChart1"/>
    <dgm:cxn modelId="{6E399BE8-B30E-4514-B625-3122CC6EE7A9}" type="presParOf" srcId="{5EF586E6-78D4-43F1-ADFB-46F9EFECC7CF}" destId="{3BBFD71F-6061-41D2-B7C7-1B326F562B35}" srcOrd="0" destOrd="0" presId="urn:microsoft.com/office/officeart/2005/8/layout/orgChart1"/>
    <dgm:cxn modelId="{10E729EA-321C-4E58-B93D-7F51209115A8}" type="presParOf" srcId="{5EF586E6-78D4-43F1-ADFB-46F9EFECC7CF}" destId="{057A2186-6AE8-4560-859C-794DC59DE0CC}" srcOrd="1" destOrd="0" presId="urn:microsoft.com/office/officeart/2005/8/layout/orgChart1"/>
    <dgm:cxn modelId="{97BEF2BB-AEC5-4004-B3DB-4CACB1629EF9}" type="presParOf" srcId="{05D96AC5-EE77-4104-BA3D-B57B6DD0D773}" destId="{27E4DAD5-1843-4DFB-9A61-7F971C17FD69}" srcOrd="1" destOrd="0" presId="urn:microsoft.com/office/officeart/2005/8/layout/orgChart1"/>
    <dgm:cxn modelId="{0490D648-B533-4714-8866-1925CB8728DD}" type="presParOf" srcId="{27E4DAD5-1843-4DFB-9A61-7F971C17FD69}" destId="{94710595-AC29-4E6C-9704-B4FAB452DE4E}" srcOrd="0" destOrd="0" presId="urn:microsoft.com/office/officeart/2005/8/layout/orgChart1"/>
    <dgm:cxn modelId="{5418E965-3DC0-4F8E-9252-C645136862D9}" type="presParOf" srcId="{27E4DAD5-1843-4DFB-9A61-7F971C17FD69}" destId="{E3E335B0-5060-4D7A-9065-EBEF0314CB02}" srcOrd="1" destOrd="0" presId="urn:microsoft.com/office/officeart/2005/8/layout/orgChart1"/>
    <dgm:cxn modelId="{F58BA0FF-14B2-4E9D-B97D-98F959F1BE72}" type="presParOf" srcId="{E3E335B0-5060-4D7A-9065-EBEF0314CB02}" destId="{C991811D-6997-40DE-8E5D-6EC2E7DA48CD}" srcOrd="0" destOrd="0" presId="urn:microsoft.com/office/officeart/2005/8/layout/orgChart1"/>
    <dgm:cxn modelId="{CA1F7F28-70DA-4D06-A513-4EEE7D2AC90E}" type="presParOf" srcId="{C991811D-6997-40DE-8E5D-6EC2E7DA48CD}" destId="{C793BA66-A682-4534-B26B-2F39D4664A7F}" srcOrd="0" destOrd="0" presId="urn:microsoft.com/office/officeart/2005/8/layout/orgChart1"/>
    <dgm:cxn modelId="{31C1B655-9214-4CD3-8627-215F53F61AA0}" type="presParOf" srcId="{C991811D-6997-40DE-8E5D-6EC2E7DA48CD}" destId="{95E05B06-0756-408F-B582-1AE8C86CEE7F}" srcOrd="1" destOrd="0" presId="urn:microsoft.com/office/officeart/2005/8/layout/orgChart1"/>
    <dgm:cxn modelId="{C4C8ADDD-D961-4442-9C8C-ACD63C0600A4}" type="presParOf" srcId="{E3E335B0-5060-4D7A-9065-EBEF0314CB02}" destId="{86950AA3-931B-4FCB-9532-FFCD106F9D2D}" srcOrd="1" destOrd="0" presId="urn:microsoft.com/office/officeart/2005/8/layout/orgChart1"/>
    <dgm:cxn modelId="{382C141E-D85F-47AF-8DD8-E76FBA0C24AD}" type="presParOf" srcId="{86950AA3-931B-4FCB-9532-FFCD106F9D2D}" destId="{F68370EC-58F7-449F-848B-D5E29F653135}" srcOrd="0" destOrd="0" presId="urn:microsoft.com/office/officeart/2005/8/layout/orgChart1"/>
    <dgm:cxn modelId="{EB7868C3-2E8D-467C-A067-782F34DDD748}" type="presParOf" srcId="{86950AA3-931B-4FCB-9532-FFCD106F9D2D}" destId="{EE11D0D3-BBD4-4079-B1A8-62EB2580E5F9}" srcOrd="1" destOrd="0" presId="urn:microsoft.com/office/officeart/2005/8/layout/orgChart1"/>
    <dgm:cxn modelId="{CF79D372-3D85-4B96-A863-68E3C4A9A894}" type="presParOf" srcId="{EE11D0D3-BBD4-4079-B1A8-62EB2580E5F9}" destId="{6D5298CC-243C-428A-AF88-B8A58012EDC0}" srcOrd="0" destOrd="0" presId="urn:microsoft.com/office/officeart/2005/8/layout/orgChart1"/>
    <dgm:cxn modelId="{7A14EB5A-FF1B-4F20-B2C0-998EA1AB32AA}" type="presParOf" srcId="{6D5298CC-243C-428A-AF88-B8A58012EDC0}" destId="{14139BB9-20D5-4553-9CF2-3AD54FE092A8}" srcOrd="0" destOrd="0" presId="urn:microsoft.com/office/officeart/2005/8/layout/orgChart1"/>
    <dgm:cxn modelId="{F5B564FE-FA47-4637-B407-9B4FBD4B108F}" type="presParOf" srcId="{6D5298CC-243C-428A-AF88-B8A58012EDC0}" destId="{0A14B96D-E7B6-4039-B8FB-C31E8BEDDCFE}" srcOrd="1" destOrd="0" presId="urn:microsoft.com/office/officeart/2005/8/layout/orgChart1"/>
    <dgm:cxn modelId="{957CF83A-3B59-4518-B319-7ACA483F5048}" type="presParOf" srcId="{EE11D0D3-BBD4-4079-B1A8-62EB2580E5F9}" destId="{5B5336F9-108D-4576-B635-E3D5331E90A1}" srcOrd="1" destOrd="0" presId="urn:microsoft.com/office/officeart/2005/8/layout/orgChart1"/>
    <dgm:cxn modelId="{655BD3AC-083C-4C05-A88E-04DD96D15A68}" type="presParOf" srcId="{EE11D0D3-BBD4-4079-B1A8-62EB2580E5F9}" destId="{C8AB787A-8859-4BD9-889C-785DEC6F1DA4}" srcOrd="2" destOrd="0" presId="urn:microsoft.com/office/officeart/2005/8/layout/orgChart1"/>
    <dgm:cxn modelId="{D0800F24-68BB-473B-9016-440B6F5D5839}" type="presParOf" srcId="{86950AA3-931B-4FCB-9532-FFCD106F9D2D}" destId="{C98015F4-965F-41A4-B6E8-A22715F51EC7}" srcOrd="2" destOrd="0" presId="urn:microsoft.com/office/officeart/2005/8/layout/orgChart1"/>
    <dgm:cxn modelId="{D829EC70-D306-4193-97D3-59CC150B36AC}" type="presParOf" srcId="{86950AA3-931B-4FCB-9532-FFCD106F9D2D}" destId="{A68C5036-AFCB-4FEE-8DBA-51CF8175C515}" srcOrd="3" destOrd="0" presId="urn:microsoft.com/office/officeart/2005/8/layout/orgChart1"/>
    <dgm:cxn modelId="{DE0CC20A-05FF-44DA-B935-426F424AFFC9}" type="presParOf" srcId="{A68C5036-AFCB-4FEE-8DBA-51CF8175C515}" destId="{9F493B6C-CD7B-47A8-A8F0-E6E889F562F9}" srcOrd="0" destOrd="0" presId="urn:microsoft.com/office/officeart/2005/8/layout/orgChart1"/>
    <dgm:cxn modelId="{2C1E4A1F-F2A9-4D1A-97E9-8570A87D1563}" type="presParOf" srcId="{9F493B6C-CD7B-47A8-A8F0-E6E889F562F9}" destId="{588A7C86-5C4B-46D7-BF85-8D48B088A0EF}" srcOrd="0" destOrd="0" presId="urn:microsoft.com/office/officeart/2005/8/layout/orgChart1"/>
    <dgm:cxn modelId="{A8DA6A54-A5E9-4A1E-BB1D-6B1A8DCE36F9}" type="presParOf" srcId="{9F493B6C-CD7B-47A8-A8F0-E6E889F562F9}" destId="{025A2E50-8EC6-443D-92AF-BA8191D7474D}" srcOrd="1" destOrd="0" presId="urn:microsoft.com/office/officeart/2005/8/layout/orgChart1"/>
    <dgm:cxn modelId="{65B658EE-9379-4B81-8358-A77A1F243AA5}" type="presParOf" srcId="{A68C5036-AFCB-4FEE-8DBA-51CF8175C515}" destId="{9B973038-B27F-416F-9D24-A5FD4D9C738D}" srcOrd="1" destOrd="0" presId="urn:microsoft.com/office/officeart/2005/8/layout/orgChart1"/>
    <dgm:cxn modelId="{C66342B6-FCDA-4CD7-A01F-111316E226DC}" type="presParOf" srcId="{A68C5036-AFCB-4FEE-8DBA-51CF8175C515}" destId="{0E517C4B-DBA6-4EB0-9FBD-2826F9DC4BAC}" srcOrd="2" destOrd="0" presId="urn:microsoft.com/office/officeart/2005/8/layout/orgChart1"/>
    <dgm:cxn modelId="{34DA569A-76CA-4DCC-82E3-929F655F53AB}" type="presParOf" srcId="{E3E335B0-5060-4D7A-9065-EBEF0314CB02}" destId="{25D13838-E81B-4ADD-BC26-7186C922C26A}" srcOrd="2" destOrd="0" presId="urn:microsoft.com/office/officeart/2005/8/layout/orgChart1"/>
    <dgm:cxn modelId="{F80E4C2D-3EB1-4DC8-8400-7B01499AF7E9}" type="presParOf" srcId="{27E4DAD5-1843-4DFB-9A61-7F971C17FD69}" destId="{5D646A68-3337-47C7-9AE9-CA1A2D74ED52}" srcOrd="2" destOrd="0" presId="urn:microsoft.com/office/officeart/2005/8/layout/orgChart1"/>
    <dgm:cxn modelId="{B8D8758F-3ECD-4541-9FF2-E5B3894C88F5}" type="presParOf" srcId="{27E4DAD5-1843-4DFB-9A61-7F971C17FD69}" destId="{C4447610-82FB-4A2E-B168-9987223C3CAD}" srcOrd="3" destOrd="0" presId="urn:microsoft.com/office/officeart/2005/8/layout/orgChart1"/>
    <dgm:cxn modelId="{173AC5A4-FE91-46EC-A0B7-2D8710F6E85A}" type="presParOf" srcId="{C4447610-82FB-4A2E-B168-9987223C3CAD}" destId="{B8E00FD8-DA24-4150-AFC2-BD6EB9D59243}" srcOrd="0" destOrd="0" presId="urn:microsoft.com/office/officeart/2005/8/layout/orgChart1"/>
    <dgm:cxn modelId="{65B54298-5B74-4B98-ABFD-395AF8305437}" type="presParOf" srcId="{B8E00FD8-DA24-4150-AFC2-BD6EB9D59243}" destId="{1DA2AF88-F061-4A94-89C2-61952A43F999}" srcOrd="0" destOrd="0" presId="urn:microsoft.com/office/officeart/2005/8/layout/orgChart1"/>
    <dgm:cxn modelId="{EE9C9157-2928-4B37-A311-58ECA5E36A76}" type="presParOf" srcId="{B8E00FD8-DA24-4150-AFC2-BD6EB9D59243}" destId="{9388B8CD-3496-4A7C-9131-FDB8F4F8CE3E}" srcOrd="1" destOrd="0" presId="urn:microsoft.com/office/officeart/2005/8/layout/orgChart1"/>
    <dgm:cxn modelId="{408CEFCD-12B9-485E-A075-5A2B70A25AEB}" type="presParOf" srcId="{C4447610-82FB-4A2E-B168-9987223C3CAD}" destId="{953B3785-CC0F-4FA1-8C01-76AD3C2956CA}" srcOrd="1" destOrd="0" presId="urn:microsoft.com/office/officeart/2005/8/layout/orgChart1"/>
    <dgm:cxn modelId="{59FAE317-069C-4381-BE68-B83DDDC3EB95}" type="presParOf" srcId="{953B3785-CC0F-4FA1-8C01-76AD3C2956CA}" destId="{6B994150-519A-4073-81F6-FE93BEAC36C7}" srcOrd="0" destOrd="0" presId="urn:microsoft.com/office/officeart/2005/8/layout/orgChart1"/>
    <dgm:cxn modelId="{7D857B6B-0D58-4465-B223-0CE3BC35C3B3}" type="presParOf" srcId="{953B3785-CC0F-4FA1-8C01-76AD3C2956CA}" destId="{AE285317-36F5-4FD8-8D06-186FCB80A3BA}" srcOrd="1" destOrd="0" presId="urn:microsoft.com/office/officeart/2005/8/layout/orgChart1"/>
    <dgm:cxn modelId="{B3D87BE3-4DA6-4F4B-ACED-336840B0A868}" type="presParOf" srcId="{AE285317-36F5-4FD8-8D06-186FCB80A3BA}" destId="{CE3EE642-F227-49EF-BC52-5257181215C1}" srcOrd="0" destOrd="0" presId="urn:microsoft.com/office/officeart/2005/8/layout/orgChart1"/>
    <dgm:cxn modelId="{99E49D61-A66F-49FC-AF8B-A85AC22ACE65}" type="presParOf" srcId="{CE3EE642-F227-49EF-BC52-5257181215C1}" destId="{9CAED5AD-A9B3-4F08-B626-179D41D71181}" srcOrd="0" destOrd="0" presId="urn:microsoft.com/office/officeart/2005/8/layout/orgChart1"/>
    <dgm:cxn modelId="{80F51F0D-5B26-48F7-9DE0-17ACACC060CC}" type="presParOf" srcId="{CE3EE642-F227-49EF-BC52-5257181215C1}" destId="{4182C8F3-2D0E-4F9F-BD98-09347AE24B4E}" srcOrd="1" destOrd="0" presId="urn:microsoft.com/office/officeart/2005/8/layout/orgChart1"/>
    <dgm:cxn modelId="{FC3081C3-4447-47C7-AFFF-5B19DECEF35E}" type="presParOf" srcId="{AE285317-36F5-4FD8-8D06-186FCB80A3BA}" destId="{FB6A14EF-921C-4855-9384-C1779179CDC2}" srcOrd="1" destOrd="0" presId="urn:microsoft.com/office/officeart/2005/8/layout/orgChart1"/>
    <dgm:cxn modelId="{4A3531F0-F6E0-448D-BBF7-F41BCC5CA605}" type="presParOf" srcId="{AE285317-36F5-4FD8-8D06-186FCB80A3BA}" destId="{4C41A8AF-1B58-4229-BF51-19CE8F546205}" srcOrd="2" destOrd="0" presId="urn:microsoft.com/office/officeart/2005/8/layout/orgChart1"/>
    <dgm:cxn modelId="{4DD29067-619B-42C3-A454-6F6834EBBE7A}" type="presParOf" srcId="{953B3785-CC0F-4FA1-8C01-76AD3C2956CA}" destId="{265D17EF-C8C1-4DDC-A923-3D3F3DB22557}" srcOrd="2" destOrd="0" presId="urn:microsoft.com/office/officeart/2005/8/layout/orgChart1"/>
    <dgm:cxn modelId="{5132D1B5-FD99-4349-B3D4-A6CBC63B1DCF}" type="presParOf" srcId="{953B3785-CC0F-4FA1-8C01-76AD3C2956CA}" destId="{625EE068-27DC-4550-9267-C46406672083}" srcOrd="3" destOrd="0" presId="urn:microsoft.com/office/officeart/2005/8/layout/orgChart1"/>
    <dgm:cxn modelId="{C28438E1-CBE7-451C-A68C-B324371F4FF2}" type="presParOf" srcId="{625EE068-27DC-4550-9267-C46406672083}" destId="{B31DC31B-A8CB-469A-9429-6CC7EB41F7EE}" srcOrd="0" destOrd="0" presId="urn:microsoft.com/office/officeart/2005/8/layout/orgChart1"/>
    <dgm:cxn modelId="{C37DD30A-63DA-4723-88D5-94D3D8883F88}" type="presParOf" srcId="{B31DC31B-A8CB-469A-9429-6CC7EB41F7EE}" destId="{534974F5-6754-4184-9D2B-1877B120995E}" srcOrd="0" destOrd="0" presId="urn:microsoft.com/office/officeart/2005/8/layout/orgChart1"/>
    <dgm:cxn modelId="{7AB4E9C9-EA2D-4998-85DA-64BD8782FBE9}" type="presParOf" srcId="{B31DC31B-A8CB-469A-9429-6CC7EB41F7EE}" destId="{1973668A-0793-48AA-AFA1-E9B3C7D2E967}" srcOrd="1" destOrd="0" presId="urn:microsoft.com/office/officeart/2005/8/layout/orgChart1"/>
    <dgm:cxn modelId="{D406512B-5B82-497E-BE2F-8E173A40C554}" type="presParOf" srcId="{625EE068-27DC-4550-9267-C46406672083}" destId="{BDEC9519-DFEA-465E-A914-D59568D5B8F9}" srcOrd="1" destOrd="0" presId="urn:microsoft.com/office/officeart/2005/8/layout/orgChart1"/>
    <dgm:cxn modelId="{E2616C6D-449E-444E-A2D9-3B46A00A352F}" type="presParOf" srcId="{625EE068-27DC-4550-9267-C46406672083}" destId="{82FEDF43-2DDE-48F3-8162-34B81EEA56EC}" srcOrd="2" destOrd="0" presId="urn:microsoft.com/office/officeart/2005/8/layout/orgChart1"/>
    <dgm:cxn modelId="{170F66B7-4842-4DFF-8550-DA514213669A}" type="presParOf" srcId="{C4447610-82FB-4A2E-B168-9987223C3CAD}" destId="{F1D87164-2A0F-49E5-BE7C-9693C0324C37}" srcOrd="2" destOrd="0" presId="urn:microsoft.com/office/officeart/2005/8/layout/orgChart1"/>
    <dgm:cxn modelId="{1330E2B7-2A25-4EF7-8BDD-5F1CBB456B91}" type="presParOf" srcId="{05D96AC5-EE77-4104-BA3D-B57B6DD0D773}" destId="{AC3F1BCD-7BB3-4CA1-9ED5-C09C1D2F26C3}" srcOrd="2" destOrd="0" presId="urn:microsoft.com/office/officeart/2005/8/layout/orgChart1"/>
  </dgm:cxnLst>
  <dgm:bg/>
  <dgm:whole>
    <a:ln>
      <a:solidFill>
        <a:schemeClr val="tx1"/>
      </a:solidFill>
      <a:prstDash val="dash"/>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C88BDC-9CF8-42E6-A6DD-EF7B3FA0F14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B765A5C-6497-4454-90DB-F47A4854880C}">
      <dgm:prSet phldrT="[Text]" custT="1"/>
      <dgm:spPr>
        <a:solidFill>
          <a:schemeClr val="accent1"/>
        </a:solidFill>
      </dgm:spPr>
      <dgm:t>
        <a:bodyPr/>
        <a:lstStyle/>
        <a:p>
          <a:r>
            <a:rPr lang="en-US" sz="1600" dirty="0" smtClean="0">
              <a:solidFill>
                <a:schemeClr val="bg1"/>
              </a:solidFill>
            </a:rPr>
            <a:t>Financial Markets</a:t>
          </a:r>
          <a:endParaRPr lang="en-US" sz="1600" dirty="0">
            <a:solidFill>
              <a:schemeClr val="bg1"/>
            </a:solidFill>
          </a:endParaRPr>
        </a:p>
      </dgm:t>
    </dgm:pt>
    <dgm:pt modelId="{54E74A1B-E4CD-451E-BDDE-CA41E032B19E}" type="parTrans" cxnId="{AB2FE604-A829-4CC6-A128-9DC15D41431E}">
      <dgm:prSet/>
      <dgm:spPr/>
      <dgm:t>
        <a:bodyPr/>
        <a:lstStyle/>
        <a:p>
          <a:endParaRPr lang="en-US"/>
        </a:p>
      </dgm:t>
    </dgm:pt>
    <dgm:pt modelId="{16E40F33-8B63-46D2-8989-3A911FE25B5C}" type="sibTrans" cxnId="{AB2FE604-A829-4CC6-A128-9DC15D41431E}">
      <dgm:prSet/>
      <dgm:spPr/>
      <dgm:t>
        <a:bodyPr/>
        <a:lstStyle/>
        <a:p>
          <a:endParaRPr lang="en-US"/>
        </a:p>
      </dgm:t>
    </dgm:pt>
    <dgm:pt modelId="{E3CAC9FC-3187-4990-9041-3594ECDA9A2C}">
      <dgm:prSet phldrT="[Text]" custT="1"/>
      <dgm:spPr>
        <a:solidFill>
          <a:schemeClr val="accent1"/>
        </a:solidFill>
      </dgm:spPr>
      <dgm:t>
        <a:bodyPr/>
        <a:lstStyle/>
        <a:p>
          <a:r>
            <a:rPr lang="en-US" sz="800" dirty="0" smtClean="0">
              <a:solidFill>
                <a:schemeClr val="bg1"/>
              </a:solidFill>
            </a:rPr>
            <a:t>Equities</a:t>
          </a:r>
          <a:endParaRPr lang="en-US" sz="800" dirty="0">
            <a:solidFill>
              <a:schemeClr val="bg1"/>
            </a:solidFill>
          </a:endParaRPr>
        </a:p>
      </dgm:t>
    </dgm:pt>
    <dgm:pt modelId="{6E199D74-A752-40DB-96E9-1FD433181C52}" type="sibTrans" cxnId="{BE067FCD-0EAD-4ECC-8B28-5DE0DD305B27}">
      <dgm:prSet/>
      <dgm:spPr/>
      <dgm:t>
        <a:bodyPr/>
        <a:lstStyle/>
        <a:p>
          <a:endParaRPr lang="en-US"/>
        </a:p>
      </dgm:t>
    </dgm:pt>
    <dgm:pt modelId="{83F31099-B733-4A15-A0DA-421718FBD59B}" type="parTrans" cxnId="{BE067FCD-0EAD-4ECC-8B28-5DE0DD305B27}">
      <dgm:prSet/>
      <dgm:spPr/>
      <dgm:t>
        <a:bodyPr/>
        <a:lstStyle/>
        <a:p>
          <a:endParaRPr lang="en-US"/>
        </a:p>
      </dgm:t>
    </dgm:pt>
    <dgm:pt modelId="{B2D2B5DF-6853-4883-BCF4-E5BCA2C8411F}">
      <dgm:prSet phldrT="[Text]" custT="1"/>
      <dgm:spPr>
        <a:solidFill>
          <a:schemeClr val="accent1"/>
        </a:solidFill>
      </dgm:spPr>
      <dgm:t>
        <a:bodyPr/>
        <a:lstStyle/>
        <a:p>
          <a:r>
            <a:rPr lang="en-US" sz="900" dirty="0" smtClean="0">
              <a:solidFill>
                <a:schemeClr val="bg1"/>
              </a:solidFill>
            </a:rPr>
            <a:t>Mutual Funds</a:t>
          </a:r>
          <a:endParaRPr lang="en-US" sz="900" dirty="0">
            <a:solidFill>
              <a:schemeClr val="bg1"/>
            </a:solidFill>
          </a:endParaRPr>
        </a:p>
      </dgm:t>
    </dgm:pt>
    <dgm:pt modelId="{74E9F177-B591-4994-85A6-517E850F2F44}" type="parTrans" cxnId="{8F6B377E-F69D-4A1C-9674-65C1B670C5A2}">
      <dgm:prSet/>
      <dgm:spPr/>
      <dgm:t>
        <a:bodyPr/>
        <a:lstStyle/>
        <a:p>
          <a:endParaRPr lang="en-US"/>
        </a:p>
      </dgm:t>
    </dgm:pt>
    <dgm:pt modelId="{987BFEFF-0A9D-4408-9B4D-F07691D88E8A}" type="sibTrans" cxnId="{8F6B377E-F69D-4A1C-9674-65C1B670C5A2}">
      <dgm:prSet/>
      <dgm:spPr/>
      <dgm:t>
        <a:bodyPr/>
        <a:lstStyle/>
        <a:p>
          <a:endParaRPr lang="en-US"/>
        </a:p>
      </dgm:t>
    </dgm:pt>
    <dgm:pt modelId="{2C00A9D3-6D10-4690-979B-B934EAEDBB95}">
      <dgm:prSet phldrT="[Text]"/>
      <dgm:spPr>
        <a:solidFill>
          <a:schemeClr val="accent1"/>
        </a:solidFill>
      </dgm:spPr>
      <dgm:t>
        <a:bodyPr/>
        <a:lstStyle/>
        <a:p>
          <a:r>
            <a:rPr lang="en-US" dirty="0" smtClean="0">
              <a:solidFill>
                <a:schemeClr val="bg1"/>
              </a:solidFill>
            </a:rPr>
            <a:t>Bonds</a:t>
          </a:r>
          <a:endParaRPr lang="en-US" dirty="0">
            <a:solidFill>
              <a:schemeClr val="bg1"/>
            </a:solidFill>
          </a:endParaRPr>
        </a:p>
      </dgm:t>
    </dgm:pt>
    <dgm:pt modelId="{25853088-79B2-4BD6-97AC-CF83BAFE86B2}" type="parTrans" cxnId="{F06A2903-F592-4403-9CC9-23F42E9F88C8}">
      <dgm:prSet/>
      <dgm:spPr/>
      <dgm:t>
        <a:bodyPr/>
        <a:lstStyle/>
        <a:p>
          <a:endParaRPr lang="en-US"/>
        </a:p>
      </dgm:t>
    </dgm:pt>
    <dgm:pt modelId="{AB4E080F-7E44-489E-B987-856A3FC109A8}" type="sibTrans" cxnId="{F06A2903-F592-4403-9CC9-23F42E9F88C8}">
      <dgm:prSet/>
      <dgm:spPr/>
      <dgm:t>
        <a:bodyPr/>
        <a:lstStyle/>
        <a:p>
          <a:endParaRPr lang="en-US"/>
        </a:p>
      </dgm:t>
    </dgm:pt>
    <dgm:pt modelId="{8276ABED-AB4E-4C1C-A7E9-E626B7653710}">
      <dgm:prSet phldrT="[Text]"/>
      <dgm:spPr>
        <a:solidFill>
          <a:schemeClr val="accent1"/>
        </a:solidFill>
      </dgm:spPr>
      <dgm:t>
        <a:bodyPr/>
        <a:lstStyle/>
        <a:p>
          <a:r>
            <a:rPr lang="en-US" dirty="0" err="1" smtClean="0">
              <a:solidFill>
                <a:schemeClr val="bg1"/>
              </a:solidFill>
            </a:rPr>
            <a:t>TBills</a:t>
          </a:r>
          <a:endParaRPr lang="en-US" dirty="0">
            <a:solidFill>
              <a:schemeClr val="bg1"/>
            </a:solidFill>
          </a:endParaRPr>
        </a:p>
      </dgm:t>
    </dgm:pt>
    <dgm:pt modelId="{53458A1A-1EFE-41CE-8021-362E76248639}" type="parTrans" cxnId="{9BFC67B9-CF77-448B-BD7B-D97434BD747F}">
      <dgm:prSet/>
      <dgm:spPr/>
      <dgm:t>
        <a:bodyPr/>
        <a:lstStyle/>
        <a:p>
          <a:endParaRPr lang="en-US"/>
        </a:p>
      </dgm:t>
    </dgm:pt>
    <dgm:pt modelId="{0AE17068-3216-45E3-9E82-958DAE10798E}" type="sibTrans" cxnId="{9BFC67B9-CF77-448B-BD7B-D97434BD747F}">
      <dgm:prSet/>
      <dgm:spPr/>
      <dgm:t>
        <a:bodyPr/>
        <a:lstStyle/>
        <a:p>
          <a:endParaRPr lang="en-US"/>
        </a:p>
      </dgm:t>
    </dgm:pt>
    <dgm:pt modelId="{450E31C5-5BDE-4647-9E44-CD155AAA0640}">
      <dgm:prSet phldrT="[Text]"/>
      <dgm:spPr>
        <a:solidFill>
          <a:schemeClr val="accent1"/>
        </a:solidFill>
      </dgm:spPr>
      <dgm:t>
        <a:bodyPr/>
        <a:lstStyle/>
        <a:p>
          <a:r>
            <a:rPr lang="en-US" dirty="0" smtClean="0">
              <a:solidFill>
                <a:schemeClr val="bg1"/>
              </a:solidFill>
            </a:rPr>
            <a:t>Forex</a:t>
          </a:r>
          <a:endParaRPr lang="en-US" dirty="0">
            <a:solidFill>
              <a:schemeClr val="bg1"/>
            </a:solidFill>
          </a:endParaRPr>
        </a:p>
      </dgm:t>
    </dgm:pt>
    <dgm:pt modelId="{42B44ADF-7D42-4555-9FDE-8FE93A81E2D5}" type="parTrans" cxnId="{7889EAEE-045E-47B1-BEBE-F104BD806E97}">
      <dgm:prSet/>
      <dgm:spPr/>
      <dgm:t>
        <a:bodyPr/>
        <a:lstStyle/>
        <a:p>
          <a:endParaRPr lang="en-US"/>
        </a:p>
      </dgm:t>
    </dgm:pt>
    <dgm:pt modelId="{FEB6804E-6810-4EF2-9B22-C65A0F4E78EF}" type="sibTrans" cxnId="{7889EAEE-045E-47B1-BEBE-F104BD806E97}">
      <dgm:prSet/>
      <dgm:spPr/>
      <dgm:t>
        <a:bodyPr/>
        <a:lstStyle/>
        <a:p>
          <a:endParaRPr lang="en-US"/>
        </a:p>
      </dgm:t>
    </dgm:pt>
    <dgm:pt modelId="{33ADA37D-C81C-4624-94CF-F44C66E6DFE1}" type="pres">
      <dgm:prSet presAssocID="{D6C88BDC-9CF8-42E6-A6DD-EF7B3FA0F14E}" presName="hierChild1" presStyleCnt="0">
        <dgm:presLayoutVars>
          <dgm:orgChart val="1"/>
          <dgm:chPref val="1"/>
          <dgm:dir/>
          <dgm:animOne val="branch"/>
          <dgm:animLvl val="lvl"/>
          <dgm:resizeHandles/>
        </dgm:presLayoutVars>
      </dgm:prSet>
      <dgm:spPr/>
      <dgm:t>
        <a:bodyPr/>
        <a:lstStyle/>
        <a:p>
          <a:endParaRPr lang="en-US"/>
        </a:p>
      </dgm:t>
    </dgm:pt>
    <dgm:pt modelId="{05D96AC5-EE77-4104-BA3D-B57B6DD0D773}" type="pres">
      <dgm:prSet presAssocID="{8B765A5C-6497-4454-90DB-F47A4854880C}" presName="hierRoot1" presStyleCnt="0">
        <dgm:presLayoutVars>
          <dgm:hierBranch val="init"/>
        </dgm:presLayoutVars>
      </dgm:prSet>
      <dgm:spPr/>
    </dgm:pt>
    <dgm:pt modelId="{5EF586E6-78D4-43F1-ADFB-46F9EFECC7CF}" type="pres">
      <dgm:prSet presAssocID="{8B765A5C-6497-4454-90DB-F47A4854880C}" presName="rootComposite1" presStyleCnt="0"/>
      <dgm:spPr/>
    </dgm:pt>
    <dgm:pt modelId="{3BBFD71F-6061-41D2-B7C7-1B326F562B35}" type="pres">
      <dgm:prSet presAssocID="{8B765A5C-6497-4454-90DB-F47A4854880C}" presName="rootText1" presStyleLbl="node0" presStyleIdx="0" presStyleCnt="1" custScaleX="438075" custLinFactNeighborX="5285" custLinFactNeighborY="-58597">
        <dgm:presLayoutVars>
          <dgm:chPref val="3"/>
        </dgm:presLayoutVars>
      </dgm:prSet>
      <dgm:spPr/>
      <dgm:t>
        <a:bodyPr/>
        <a:lstStyle/>
        <a:p>
          <a:endParaRPr lang="en-US"/>
        </a:p>
      </dgm:t>
    </dgm:pt>
    <dgm:pt modelId="{057A2186-6AE8-4560-859C-794DC59DE0CC}" type="pres">
      <dgm:prSet presAssocID="{8B765A5C-6497-4454-90DB-F47A4854880C}" presName="rootConnector1" presStyleLbl="node1" presStyleIdx="0" presStyleCnt="0"/>
      <dgm:spPr/>
      <dgm:t>
        <a:bodyPr/>
        <a:lstStyle/>
        <a:p>
          <a:endParaRPr lang="en-US"/>
        </a:p>
      </dgm:t>
    </dgm:pt>
    <dgm:pt modelId="{27E4DAD5-1843-4DFB-9A61-7F971C17FD69}" type="pres">
      <dgm:prSet presAssocID="{8B765A5C-6497-4454-90DB-F47A4854880C}" presName="hierChild2" presStyleCnt="0"/>
      <dgm:spPr/>
    </dgm:pt>
    <dgm:pt modelId="{94710595-AC29-4E6C-9704-B4FAB452DE4E}" type="pres">
      <dgm:prSet presAssocID="{83F31099-B733-4A15-A0DA-421718FBD59B}" presName="Name37" presStyleLbl="parChTrans1D2" presStyleIdx="0" presStyleCnt="5"/>
      <dgm:spPr/>
      <dgm:t>
        <a:bodyPr/>
        <a:lstStyle/>
        <a:p>
          <a:endParaRPr lang="en-US"/>
        </a:p>
      </dgm:t>
    </dgm:pt>
    <dgm:pt modelId="{E3E335B0-5060-4D7A-9065-EBEF0314CB02}" type="pres">
      <dgm:prSet presAssocID="{E3CAC9FC-3187-4990-9041-3594ECDA9A2C}" presName="hierRoot2" presStyleCnt="0">
        <dgm:presLayoutVars>
          <dgm:hierBranch/>
        </dgm:presLayoutVars>
      </dgm:prSet>
      <dgm:spPr/>
    </dgm:pt>
    <dgm:pt modelId="{C991811D-6997-40DE-8E5D-6EC2E7DA48CD}" type="pres">
      <dgm:prSet presAssocID="{E3CAC9FC-3187-4990-9041-3594ECDA9A2C}" presName="rootComposite" presStyleCnt="0"/>
      <dgm:spPr/>
    </dgm:pt>
    <dgm:pt modelId="{C793BA66-A682-4534-B26B-2F39D4664A7F}" type="pres">
      <dgm:prSet presAssocID="{E3CAC9FC-3187-4990-9041-3594ECDA9A2C}" presName="rootText" presStyleLbl="node2" presStyleIdx="0" presStyleCnt="5" custScaleX="120126" custScaleY="163161">
        <dgm:presLayoutVars>
          <dgm:chPref val="3"/>
        </dgm:presLayoutVars>
      </dgm:prSet>
      <dgm:spPr>
        <a:prstGeom prst="ellipse">
          <a:avLst/>
        </a:prstGeom>
      </dgm:spPr>
      <dgm:t>
        <a:bodyPr/>
        <a:lstStyle/>
        <a:p>
          <a:endParaRPr lang="en-US"/>
        </a:p>
      </dgm:t>
    </dgm:pt>
    <dgm:pt modelId="{95E05B06-0756-408F-B582-1AE8C86CEE7F}" type="pres">
      <dgm:prSet presAssocID="{E3CAC9FC-3187-4990-9041-3594ECDA9A2C}" presName="rootConnector" presStyleLbl="node2" presStyleIdx="0" presStyleCnt="5"/>
      <dgm:spPr/>
      <dgm:t>
        <a:bodyPr/>
        <a:lstStyle/>
        <a:p>
          <a:endParaRPr lang="en-US"/>
        </a:p>
      </dgm:t>
    </dgm:pt>
    <dgm:pt modelId="{86950AA3-931B-4FCB-9532-FFCD106F9D2D}" type="pres">
      <dgm:prSet presAssocID="{E3CAC9FC-3187-4990-9041-3594ECDA9A2C}" presName="hierChild4" presStyleCnt="0"/>
      <dgm:spPr/>
    </dgm:pt>
    <dgm:pt modelId="{25D13838-E81B-4ADD-BC26-7186C922C26A}" type="pres">
      <dgm:prSet presAssocID="{E3CAC9FC-3187-4990-9041-3594ECDA9A2C}" presName="hierChild5" presStyleCnt="0"/>
      <dgm:spPr/>
    </dgm:pt>
    <dgm:pt modelId="{4F9D88E4-E3D1-4B3C-9D1E-A496F3180614}" type="pres">
      <dgm:prSet presAssocID="{74E9F177-B591-4994-85A6-517E850F2F44}" presName="Name37" presStyleLbl="parChTrans1D2" presStyleIdx="1" presStyleCnt="5"/>
      <dgm:spPr/>
      <dgm:t>
        <a:bodyPr/>
        <a:lstStyle/>
        <a:p>
          <a:endParaRPr lang="en-US"/>
        </a:p>
      </dgm:t>
    </dgm:pt>
    <dgm:pt modelId="{76DF31F8-DA22-41EA-B84E-2BB6CA89F5CB}" type="pres">
      <dgm:prSet presAssocID="{B2D2B5DF-6853-4883-BCF4-E5BCA2C8411F}" presName="hierRoot2" presStyleCnt="0">
        <dgm:presLayoutVars>
          <dgm:hierBranch val="init"/>
        </dgm:presLayoutVars>
      </dgm:prSet>
      <dgm:spPr/>
    </dgm:pt>
    <dgm:pt modelId="{F953041C-000A-458E-958F-6CD9F2DEA80E}" type="pres">
      <dgm:prSet presAssocID="{B2D2B5DF-6853-4883-BCF4-E5BCA2C8411F}" presName="rootComposite" presStyleCnt="0"/>
      <dgm:spPr/>
    </dgm:pt>
    <dgm:pt modelId="{0474DF59-7DAB-457F-B4E2-30C149EDB105}" type="pres">
      <dgm:prSet presAssocID="{B2D2B5DF-6853-4883-BCF4-E5BCA2C8411F}" presName="rootText" presStyleLbl="node2" presStyleIdx="1" presStyleCnt="5" custScaleX="124625" custScaleY="181925">
        <dgm:presLayoutVars>
          <dgm:chPref val="3"/>
        </dgm:presLayoutVars>
      </dgm:prSet>
      <dgm:spPr>
        <a:prstGeom prst="ellipse">
          <a:avLst/>
        </a:prstGeom>
      </dgm:spPr>
      <dgm:t>
        <a:bodyPr/>
        <a:lstStyle/>
        <a:p>
          <a:endParaRPr lang="en-US"/>
        </a:p>
      </dgm:t>
    </dgm:pt>
    <dgm:pt modelId="{F93E6380-7309-4261-A30E-562F39861312}" type="pres">
      <dgm:prSet presAssocID="{B2D2B5DF-6853-4883-BCF4-E5BCA2C8411F}" presName="rootConnector" presStyleLbl="node2" presStyleIdx="1" presStyleCnt="5"/>
      <dgm:spPr/>
      <dgm:t>
        <a:bodyPr/>
        <a:lstStyle/>
        <a:p>
          <a:endParaRPr lang="en-US"/>
        </a:p>
      </dgm:t>
    </dgm:pt>
    <dgm:pt modelId="{FD5AD43F-1A7B-4BE0-8821-9B5BC0025B9D}" type="pres">
      <dgm:prSet presAssocID="{B2D2B5DF-6853-4883-BCF4-E5BCA2C8411F}" presName="hierChild4" presStyleCnt="0"/>
      <dgm:spPr/>
    </dgm:pt>
    <dgm:pt modelId="{A5100BF0-7E40-47C8-B55F-3B4294E0C47F}" type="pres">
      <dgm:prSet presAssocID="{B2D2B5DF-6853-4883-BCF4-E5BCA2C8411F}" presName="hierChild5" presStyleCnt="0"/>
      <dgm:spPr/>
    </dgm:pt>
    <dgm:pt modelId="{4AA2ECE8-1172-4BE7-80F4-CD82DBDA6F25}" type="pres">
      <dgm:prSet presAssocID="{25853088-79B2-4BD6-97AC-CF83BAFE86B2}" presName="Name37" presStyleLbl="parChTrans1D2" presStyleIdx="2" presStyleCnt="5"/>
      <dgm:spPr/>
      <dgm:t>
        <a:bodyPr/>
        <a:lstStyle/>
        <a:p>
          <a:endParaRPr lang="en-US"/>
        </a:p>
      </dgm:t>
    </dgm:pt>
    <dgm:pt modelId="{4B2647F7-37EE-436E-898A-78D729DA35F3}" type="pres">
      <dgm:prSet presAssocID="{2C00A9D3-6D10-4690-979B-B934EAEDBB95}" presName="hierRoot2" presStyleCnt="0">
        <dgm:presLayoutVars>
          <dgm:hierBranch val="init"/>
        </dgm:presLayoutVars>
      </dgm:prSet>
      <dgm:spPr/>
    </dgm:pt>
    <dgm:pt modelId="{122DFFF0-D089-4B15-8012-0DC7C437A6FB}" type="pres">
      <dgm:prSet presAssocID="{2C00A9D3-6D10-4690-979B-B934EAEDBB95}" presName="rootComposite" presStyleCnt="0"/>
      <dgm:spPr/>
    </dgm:pt>
    <dgm:pt modelId="{C69238D5-55E4-49F5-B378-289F0859641B}" type="pres">
      <dgm:prSet presAssocID="{2C00A9D3-6D10-4690-979B-B934EAEDBB95}" presName="rootText" presStyleLbl="node2" presStyleIdx="2" presStyleCnt="5" custLinFactNeighborX="4367" custLinFactNeighborY="-13327">
        <dgm:presLayoutVars>
          <dgm:chPref val="3"/>
        </dgm:presLayoutVars>
      </dgm:prSet>
      <dgm:spPr>
        <a:prstGeom prst="ellipse">
          <a:avLst/>
        </a:prstGeom>
      </dgm:spPr>
      <dgm:t>
        <a:bodyPr/>
        <a:lstStyle/>
        <a:p>
          <a:endParaRPr lang="en-US"/>
        </a:p>
      </dgm:t>
    </dgm:pt>
    <dgm:pt modelId="{7CD42751-25D4-434A-BBDA-1B69F238E40C}" type="pres">
      <dgm:prSet presAssocID="{2C00A9D3-6D10-4690-979B-B934EAEDBB95}" presName="rootConnector" presStyleLbl="node2" presStyleIdx="2" presStyleCnt="5"/>
      <dgm:spPr/>
      <dgm:t>
        <a:bodyPr/>
        <a:lstStyle/>
        <a:p>
          <a:endParaRPr lang="en-US"/>
        </a:p>
      </dgm:t>
    </dgm:pt>
    <dgm:pt modelId="{0390338B-F41E-465D-9276-C21E3F8C261A}" type="pres">
      <dgm:prSet presAssocID="{2C00A9D3-6D10-4690-979B-B934EAEDBB95}" presName="hierChild4" presStyleCnt="0"/>
      <dgm:spPr/>
    </dgm:pt>
    <dgm:pt modelId="{CEBCF805-C5E8-4B94-9B70-64B99CF36865}" type="pres">
      <dgm:prSet presAssocID="{2C00A9D3-6D10-4690-979B-B934EAEDBB95}" presName="hierChild5" presStyleCnt="0"/>
      <dgm:spPr/>
    </dgm:pt>
    <dgm:pt modelId="{9493F647-5576-41DD-A647-E54DF1DA5A06}" type="pres">
      <dgm:prSet presAssocID="{53458A1A-1EFE-41CE-8021-362E76248639}" presName="Name37" presStyleLbl="parChTrans1D2" presStyleIdx="3" presStyleCnt="5"/>
      <dgm:spPr/>
      <dgm:t>
        <a:bodyPr/>
        <a:lstStyle/>
        <a:p>
          <a:endParaRPr lang="en-US"/>
        </a:p>
      </dgm:t>
    </dgm:pt>
    <dgm:pt modelId="{30788DA8-A90D-44BB-B0FA-944ED67AB351}" type="pres">
      <dgm:prSet presAssocID="{8276ABED-AB4E-4C1C-A7E9-E626B7653710}" presName="hierRoot2" presStyleCnt="0">
        <dgm:presLayoutVars>
          <dgm:hierBranch val="init"/>
        </dgm:presLayoutVars>
      </dgm:prSet>
      <dgm:spPr/>
    </dgm:pt>
    <dgm:pt modelId="{DEE295FD-C67B-4702-A9D6-5E343E8C7985}" type="pres">
      <dgm:prSet presAssocID="{8276ABED-AB4E-4C1C-A7E9-E626B7653710}" presName="rootComposite" presStyleCnt="0"/>
      <dgm:spPr/>
    </dgm:pt>
    <dgm:pt modelId="{4137EC52-9C4A-4F6F-B296-984A6D7AFE5A}" type="pres">
      <dgm:prSet presAssocID="{8276ABED-AB4E-4C1C-A7E9-E626B7653710}" presName="rootText" presStyleLbl="node2" presStyleIdx="3" presStyleCnt="5" custScaleX="110983" custScaleY="203101">
        <dgm:presLayoutVars>
          <dgm:chPref val="3"/>
        </dgm:presLayoutVars>
      </dgm:prSet>
      <dgm:spPr>
        <a:prstGeom prst="ellipse">
          <a:avLst/>
        </a:prstGeom>
      </dgm:spPr>
      <dgm:t>
        <a:bodyPr/>
        <a:lstStyle/>
        <a:p>
          <a:endParaRPr lang="en-US"/>
        </a:p>
      </dgm:t>
    </dgm:pt>
    <dgm:pt modelId="{D53C3931-D49A-4611-A3AF-9692A7EC8EAA}" type="pres">
      <dgm:prSet presAssocID="{8276ABED-AB4E-4C1C-A7E9-E626B7653710}" presName="rootConnector" presStyleLbl="node2" presStyleIdx="3" presStyleCnt="5"/>
      <dgm:spPr/>
      <dgm:t>
        <a:bodyPr/>
        <a:lstStyle/>
        <a:p>
          <a:endParaRPr lang="en-US"/>
        </a:p>
      </dgm:t>
    </dgm:pt>
    <dgm:pt modelId="{9A481599-DA5F-4398-9D2C-E52014DF8055}" type="pres">
      <dgm:prSet presAssocID="{8276ABED-AB4E-4C1C-A7E9-E626B7653710}" presName="hierChild4" presStyleCnt="0"/>
      <dgm:spPr/>
    </dgm:pt>
    <dgm:pt modelId="{9D04A6BE-28B3-42C3-B104-A521D5B4EE08}" type="pres">
      <dgm:prSet presAssocID="{8276ABED-AB4E-4C1C-A7E9-E626B7653710}" presName="hierChild5" presStyleCnt="0"/>
      <dgm:spPr/>
    </dgm:pt>
    <dgm:pt modelId="{10D5B071-B9D3-4783-91C0-45AEC1653848}" type="pres">
      <dgm:prSet presAssocID="{42B44ADF-7D42-4555-9FDE-8FE93A81E2D5}" presName="Name37" presStyleLbl="parChTrans1D2" presStyleIdx="4" presStyleCnt="5"/>
      <dgm:spPr/>
      <dgm:t>
        <a:bodyPr/>
        <a:lstStyle/>
        <a:p>
          <a:endParaRPr lang="en-US"/>
        </a:p>
      </dgm:t>
    </dgm:pt>
    <dgm:pt modelId="{A8F48841-897D-4A86-B137-6C18AEB78D74}" type="pres">
      <dgm:prSet presAssocID="{450E31C5-5BDE-4647-9E44-CD155AAA0640}" presName="hierRoot2" presStyleCnt="0">
        <dgm:presLayoutVars>
          <dgm:hierBranch val="init"/>
        </dgm:presLayoutVars>
      </dgm:prSet>
      <dgm:spPr/>
    </dgm:pt>
    <dgm:pt modelId="{2A7BC3E7-D259-488A-BAE3-AE0869964A64}" type="pres">
      <dgm:prSet presAssocID="{450E31C5-5BDE-4647-9E44-CD155AAA0640}" presName="rootComposite" presStyleCnt="0"/>
      <dgm:spPr/>
    </dgm:pt>
    <dgm:pt modelId="{60EFD6EB-0B2F-4B45-B9CE-6EAF07B82EDB}" type="pres">
      <dgm:prSet presAssocID="{450E31C5-5BDE-4647-9E44-CD155AAA0640}" presName="rootText" presStyleLbl="node2" presStyleIdx="4" presStyleCnt="5">
        <dgm:presLayoutVars>
          <dgm:chPref val="3"/>
        </dgm:presLayoutVars>
      </dgm:prSet>
      <dgm:spPr>
        <a:prstGeom prst="ellipse">
          <a:avLst/>
        </a:prstGeom>
      </dgm:spPr>
      <dgm:t>
        <a:bodyPr/>
        <a:lstStyle/>
        <a:p>
          <a:endParaRPr lang="en-US"/>
        </a:p>
      </dgm:t>
    </dgm:pt>
    <dgm:pt modelId="{AEE2E15A-2FBF-4FEB-8530-878EE932B318}" type="pres">
      <dgm:prSet presAssocID="{450E31C5-5BDE-4647-9E44-CD155AAA0640}" presName="rootConnector" presStyleLbl="node2" presStyleIdx="4" presStyleCnt="5"/>
      <dgm:spPr/>
      <dgm:t>
        <a:bodyPr/>
        <a:lstStyle/>
        <a:p>
          <a:endParaRPr lang="en-US"/>
        </a:p>
      </dgm:t>
    </dgm:pt>
    <dgm:pt modelId="{BB86BF24-618E-4AAA-908A-FC8DA0ABCD67}" type="pres">
      <dgm:prSet presAssocID="{450E31C5-5BDE-4647-9E44-CD155AAA0640}" presName="hierChild4" presStyleCnt="0"/>
      <dgm:spPr/>
    </dgm:pt>
    <dgm:pt modelId="{4A832842-4518-405A-A066-970E71E0495D}" type="pres">
      <dgm:prSet presAssocID="{450E31C5-5BDE-4647-9E44-CD155AAA0640}" presName="hierChild5" presStyleCnt="0"/>
      <dgm:spPr/>
    </dgm:pt>
    <dgm:pt modelId="{AC3F1BCD-7BB3-4CA1-9ED5-C09C1D2F26C3}" type="pres">
      <dgm:prSet presAssocID="{8B765A5C-6497-4454-90DB-F47A4854880C}" presName="hierChild3" presStyleCnt="0"/>
      <dgm:spPr/>
    </dgm:pt>
  </dgm:ptLst>
  <dgm:cxnLst>
    <dgm:cxn modelId="{29E67D08-F55D-4919-AB2C-2B6EB44BFDCC}" type="presOf" srcId="{E3CAC9FC-3187-4990-9041-3594ECDA9A2C}" destId="{C793BA66-A682-4534-B26B-2F39D4664A7F}" srcOrd="0" destOrd="0" presId="urn:microsoft.com/office/officeart/2005/8/layout/orgChart1"/>
    <dgm:cxn modelId="{AB2FE604-A829-4CC6-A128-9DC15D41431E}" srcId="{D6C88BDC-9CF8-42E6-A6DD-EF7B3FA0F14E}" destId="{8B765A5C-6497-4454-90DB-F47A4854880C}" srcOrd="0" destOrd="0" parTransId="{54E74A1B-E4CD-451E-BDDE-CA41E032B19E}" sibTransId="{16E40F33-8B63-46D2-8989-3A911FE25B5C}"/>
    <dgm:cxn modelId="{FD0C638A-ACBF-42AD-8A98-9B59D2A0AC1E}" type="presOf" srcId="{D6C88BDC-9CF8-42E6-A6DD-EF7B3FA0F14E}" destId="{33ADA37D-C81C-4624-94CF-F44C66E6DFE1}" srcOrd="0" destOrd="0" presId="urn:microsoft.com/office/officeart/2005/8/layout/orgChart1"/>
    <dgm:cxn modelId="{C09F9139-48D1-49C1-8D02-22DCB9A6EDC3}" type="presOf" srcId="{53458A1A-1EFE-41CE-8021-362E76248639}" destId="{9493F647-5576-41DD-A647-E54DF1DA5A06}" srcOrd="0" destOrd="0" presId="urn:microsoft.com/office/officeart/2005/8/layout/orgChart1"/>
    <dgm:cxn modelId="{9BFC67B9-CF77-448B-BD7B-D97434BD747F}" srcId="{8B765A5C-6497-4454-90DB-F47A4854880C}" destId="{8276ABED-AB4E-4C1C-A7E9-E626B7653710}" srcOrd="3" destOrd="0" parTransId="{53458A1A-1EFE-41CE-8021-362E76248639}" sibTransId="{0AE17068-3216-45E3-9E82-958DAE10798E}"/>
    <dgm:cxn modelId="{BE067FCD-0EAD-4ECC-8B28-5DE0DD305B27}" srcId="{8B765A5C-6497-4454-90DB-F47A4854880C}" destId="{E3CAC9FC-3187-4990-9041-3594ECDA9A2C}" srcOrd="0" destOrd="0" parTransId="{83F31099-B733-4A15-A0DA-421718FBD59B}" sibTransId="{6E199D74-A752-40DB-96E9-1FD433181C52}"/>
    <dgm:cxn modelId="{6307B498-9249-4EFF-B8D9-B948F2A4B99E}" type="presOf" srcId="{8B765A5C-6497-4454-90DB-F47A4854880C}" destId="{3BBFD71F-6061-41D2-B7C7-1B326F562B35}" srcOrd="0" destOrd="0" presId="urn:microsoft.com/office/officeart/2005/8/layout/orgChart1"/>
    <dgm:cxn modelId="{737B2C71-FDBA-4EBA-9B07-1E5C04332DB1}" type="presOf" srcId="{E3CAC9FC-3187-4990-9041-3594ECDA9A2C}" destId="{95E05B06-0756-408F-B582-1AE8C86CEE7F}" srcOrd="1" destOrd="0" presId="urn:microsoft.com/office/officeart/2005/8/layout/orgChart1"/>
    <dgm:cxn modelId="{121F6CD3-CA22-4673-AE39-09B34BAB4076}" type="presOf" srcId="{B2D2B5DF-6853-4883-BCF4-E5BCA2C8411F}" destId="{F93E6380-7309-4261-A30E-562F39861312}" srcOrd="1" destOrd="0" presId="urn:microsoft.com/office/officeart/2005/8/layout/orgChart1"/>
    <dgm:cxn modelId="{F06A2903-F592-4403-9CC9-23F42E9F88C8}" srcId="{8B765A5C-6497-4454-90DB-F47A4854880C}" destId="{2C00A9D3-6D10-4690-979B-B934EAEDBB95}" srcOrd="2" destOrd="0" parTransId="{25853088-79B2-4BD6-97AC-CF83BAFE86B2}" sibTransId="{AB4E080F-7E44-489E-B987-856A3FC109A8}"/>
    <dgm:cxn modelId="{8F6B377E-F69D-4A1C-9674-65C1B670C5A2}" srcId="{8B765A5C-6497-4454-90DB-F47A4854880C}" destId="{B2D2B5DF-6853-4883-BCF4-E5BCA2C8411F}" srcOrd="1" destOrd="0" parTransId="{74E9F177-B591-4994-85A6-517E850F2F44}" sibTransId="{987BFEFF-0A9D-4408-9B4D-F07691D88E8A}"/>
    <dgm:cxn modelId="{7EA034A8-157C-41A2-A5E2-C1D6C871E746}" type="presOf" srcId="{74E9F177-B591-4994-85A6-517E850F2F44}" destId="{4F9D88E4-E3D1-4B3C-9D1E-A496F3180614}" srcOrd="0" destOrd="0" presId="urn:microsoft.com/office/officeart/2005/8/layout/orgChart1"/>
    <dgm:cxn modelId="{DD730A97-48FF-453E-B311-42679EEC2DA2}" type="presOf" srcId="{8276ABED-AB4E-4C1C-A7E9-E626B7653710}" destId="{D53C3931-D49A-4611-A3AF-9692A7EC8EAA}" srcOrd="1" destOrd="0" presId="urn:microsoft.com/office/officeart/2005/8/layout/orgChart1"/>
    <dgm:cxn modelId="{DF32D51C-161F-4D68-8314-22052A1D02CB}" type="presOf" srcId="{83F31099-B733-4A15-A0DA-421718FBD59B}" destId="{94710595-AC29-4E6C-9704-B4FAB452DE4E}" srcOrd="0" destOrd="0" presId="urn:microsoft.com/office/officeart/2005/8/layout/orgChart1"/>
    <dgm:cxn modelId="{BA482797-3A20-489F-883C-7B23199C5A3C}" type="presOf" srcId="{25853088-79B2-4BD6-97AC-CF83BAFE86B2}" destId="{4AA2ECE8-1172-4BE7-80F4-CD82DBDA6F25}" srcOrd="0" destOrd="0" presId="urn:microsoft.com/office/officeart/2005/8/layout/orgChart1"/>
    <dgm:cxn modelId="{77117C36-741E-470D-A2FD-6A777D92F0B2}" type="presOf" srcId="{2C00A9D3-6D10-4690-979B-B934EAEDBB95}" destId="{7CD42751-25D4-434A-BBDA-1B69F238E40C}" srcOrd="1" destOrd="0" presId="urn:microsoft.com/office/officeart/2005/8/layout/orgChart1"/>
    <dgm:cxn modelId="{9ADA4049-06B6-4FCA-A28A-4694192C564D}" type="presOf" srcId="{450E31C5-5BDE-4647-9E44-CD155AAA0640}" destId="{60EFD6EB-0B2F-4B45-B9CE-6EAF07B82EDB}" srcOrd="0" destOrd="0" presId="urn:microsoft.com/office/officeart/2005/8/layout/orgChart1"/>
    <dgm:cxn modelId="{0B1A51C1-6380-4530-8D57-ECA1564346DE}" type="presOf" srcId="{8B765A5C-6497-4454-90DB-F47A4854880C}" destId="{057A2186-6AE8-4560-859C-794DC59DE0CC}" srcOrd="1" destOrd="0" presId="urn:microsoft.com/office/officeart/2005/8/layout/orgChart1"/>
    <dgm:cxn modelId="{E3683E22-0D54-45A7-A2BC-F8BCC55F6AB2}" type="presOf" srcId="{B2D2B5DF-6853-4883-BCF4-E5BCA2C8411F}" destId="{0474DF59-7DAB-457F-B4E2-30C149EDB105}" srcOrd="0" destOrd="0" presId="urn:microsoft.com/office/officeart/2005/8/layout/orgChart1"/>
    <dgm:cxn modelId="{7D4861D3-BC37-43E5-A0F0-959A15601114}" type="presOf" srcId="{2C00A9D3-6D10-4690-979B-B934EAEDBB95}" destId="{C69238D5-55E4-49F5-B378-289F0859641B}" srcOrd="0" destOrd="0" presId="urn:microsoft.com/office/officeart/2005/8/layout/orgChart1"/>
    <dgm:cxn modelId="{7889EAEE-045E-47B1-BEBE-F104BD806E97}" srcId="{8B765A5C-6497-4454-90DB-F47A4854880C}" destId="{450E31C5-5BDE-4647-9E44-CD155AAA0640}" srcOrd="4" destOrd="0" parTransId="{42B44ADF-7D42-4555-9FDE-8FE93A81E2D5}" sibTransId="{FEB6804E-6810-4EF2-9B22-C65A0F4E78EF}"/>
    <dgm:cxn modelId="{900CFF19-6C18-4694-873F-3E06B4B8045A}" type="presOf" srcId="{450E31C5-5BDE-4647-9E44-CD155AAA0640}" destId="{AEE2E15A-2FBF-4FEB-8530-878EE932B318}" srcOrd="1" destOrd="0" presId="urn:microsoft.com/office/officeart/2005/8/layout/orgChart1"/>
    <dgm:cxn modelId="{77C3A8C3-9928-4F30-854F-AA8635004D22}" type="presOf" srcId="{8276ABED-AB4E-4C1C-A7E9-E626B7653710}" destId="{4137EC52-9C4A-4F6F-B296-984A6D7AFE5A}" srcOrd="0" destOrd="0" presId="urn:microsoft.com/office/officeart/2005/8/layout/orgChart1"/>
    <dgm:cxn modelId="{2C61162A-D7A4-434C-9025-3AFF09C3145B}" type="presOf" srcId="{42B44ADF-7D42-4555-9FDE-8FE93A81E2D5}" destId="{10D5B071-B9D3-4783-91C0-45AEC1653848}" srcOrd="0" destOrd="0" presId="urn:microsoft.com/office/officeart/2005/8/layout/orgChart1"/>
    <dgm:cxn modelId="{B7B41B52-2E95-46EC-B63C-37A4F61A2918}" type="presParOf" srcId="{33ADA37D-C81C-4624-94CF-F44C66E6DFE1}" destId="{05D96AC5-EE77-4104-BA3D-B57B6DD0D773}" srcOrd="0" destOrd="0" presId="urn:microsoft.com/office/officeart/2005/8/layout/orgChart1"/>
    <dgm:cxn modelId="{FA6743F3-4C79-42B6-8293-112C695B60C1}" type="presParOf" srcId="{05D96AC5-EE77-4104-BA3D-B57B6DD0D773}" destId="{5EF586E6-78D4-43F1-ADFB-46F9EFECC7CF}" srcOrd="0" destOrd="0" presId="urn:microsoft.com/office/officeart/2005/8/layout/orgChart1"/>
    <dgm:cxn modelId="{64B0D21B-C099-48FA-81A6-F5054437235D}" type="presParOf" srcId="{5EF586E6-78D4-43F1-ADFB-46F9EFECC7CF}" destId="{3BBFD71F-6061-41D2-B7C7-1B326F562B35}" srcOrd="0" destOrd="0" presId="urn:microsoft.com/office/officeart/2005/8/layout/orgChart1"/>
    <dgm:cxn modelId="{2165F2AE-254B-4E48-80B0-A55959B9F507}" type="presParOf" srcId="{5EF586E6-78D4-43F1-ADFB-46F9EFECC7CF}" destId="{057A2186-6AE8-4560-859C-794DC59DE0CC}" srcOrd="1" destOrd="0" presId="urn:microsoft.com/office/officeart/2005/8/layout/orgChart1"/>
    <dgm:cxn modelId="{6EF06CAD-A08C-4BD1-B116-BEA49045A9B8}" type="presParOf" srcId="{05D96AC5-EE77-4104-BA3D-B57B6DD0D773}" destId="{27E4DAD5-1843-4DFB-9A61-7F971C17FD69}" srcOrd="1" destOrd="0" presId="urn:microsoft.com/office/officeart/2005/8/layout/orgChart1"/>
    <dgm:cxn modelId="{28364527-5B30-40FC-BF98-ABD428344C8F}" type="presParOf" srcId="{27E4DAD5-1843-4DFB-9A61-7F971C17FD69}" destId="{94710595-AC29-4E6C-9704-B4FAB452DE4E}" srcOrd="0" destOrd="0" presId="urn:microsoft.com/office/officeart/2005/8/layout/orgChart1"/>
    <dgm:cxn modelId="{0898F45C-4172-4E40-8DE3-2184EBA27055}" type="presParOf" srcId="{27E4DAD5-1843-4DFB-9A61-7F971C17FD69}" destId="{E3E335B0-5060-4D7A-9065-EBEF0314CB02}" srcOrd="1" destOrd="0" presId="urn:microsoft.com/office/officeart/2005/8/layout/orgChart1"/>
    <dgm:cxn modelId="{A557AFAD-DE0F-4C40-8EA0-320A8E272EBE}" type="presParOf" srcId="{E3E335B0-5060-4D7A-9065-EBEF0314CB02}" destId="{C991811D-6997-40DE-8E5D-6EC2E7DA48CD}" srcOrd="0" destOrd="0" presId="urn:microsoft.com/office/officeart/2005/8/layout/orgChart1"/>
    <dgm:cxn modelId="{FFF878C1-9894-461A-85CA-6A196CE0C649}" type="presParOf" srcId="{C991811D-6997-40DE-8E5D-6EC2E7DA48CD}" destId="{C793BA66-A682-4534-B26B-2F39D4664A7F}" srcOrd="0" destOrd="0" presId="urn:microsoft.com/office/officeart/2005/8/layout/orgChart1"/>
    <dgm:cxn modelId="{B3B9651C-53AB-44BA-92FD-94AB0EB974F3}" type="presParOf" srcId="{C991811D-6997-40DE-8E5D-6EC2E7DA48CD}" destId="{95E05B06-0756-408F-B582-1AE8C86CEE7F}" srcOrd="1" destOrd="0" presId="urn:microsoft.com/office/officeart/2005/8/layout/orgChart1"/>
    <dgm:cxn modelId="{4865FF4E-8B82-40CB-9E89-F5A4D8D7334D}" type="presParOf" srcId="{E3E335B0-5060-4D7A-9065-EBEF0314CB02}" destId="{86950AA3-931B-4FCB-9532-FFCD106F9D2D}" srcOrd="1" destOrd="0" presId="urn:microsoft.com/office/officeart/2005/8/layout/orgChart1"/>
    <dgm:cxn modelId="{A39C87CA-FE14-4528-B622-E38F435C21B2}" type="presParOf" srcId="{E3E335B0-5060-4D7A-9065-EBEF0314CB02}" destId="{25D13838-E81B-4ADD-BC26-7186C922C26A}" srcOrd="2" destOrd="0" presId="urn:microsoft.com/office/officeart/2005/8/layout/orgChart1"/>
    <dgm:cxn modelId="{7F6335A9-0083-4F17-89A0-2B5542969661}" type="presParOf" srcId="{27E4DAD5-1843-4DFB-9A61-7F971C17FD69}" destId="{4F9D88E4-E3D1-4B3C-9D1E-A496F3180614}" srcOrd="2" destOrd="0" presId="urn:microsoft.com/office/officeart/2005/8/layout/orgChart1"/>
    <dgm:cxn modelId="{DADC1243-AFA7-4013-A382-4FA4E1650216}" type="presParOf" srcId="{27E4DAD5-1843-4DFB-9A61-7F971C17FD69}" destId="{76DF31F8-DA22-41EA-B84E-2BB6CA89F5CB}" srcOrd="3" destOrd="0" presId="urn:microsoft.com/office/officeart/2005/8/layout/orgChart1"/>
    <dgm:cxn modelId="{2F0B431A-D7F1-4937-9746-56DE9881EE9E}" type="presParOf" srcId="{76DF31F8-DA22-41EA-B84E-2BB6CA89F5CB}" destId="{F953041C-000A-458E-958F-6CD9F2DEA80E}" srcOrd="0" destOrd="0" presId="urn:microsoft.com/office/officeart/2005/8/layout/orgChart1"/>
    <dgm:cxn modelId="{C5F68E1E-7E7E-44AD-BFDE-B3B81CCED362}" type="presParOf" srcId="{F953041C-000A-458E-958F-6CD9F2DEA80E}" destId="{0474DF59-7DAB-457F-B4E2-30C149EDB105}" srcOrd="0" destOrd="0" presId="urn:microsoft.com/office/officeart/2005/8/layout/orgChart1"/>
    <dgm:cxn modelId="{EEDE925A-A17B-4DE1-B967-26E34B65C40F}" type="presParOf" srcId="{F953041C-000A-458E-958F-6CD9F2DEA80E}" destId="{F93E6380-7309-4261-A30E-562F39861312}" srcOrd="1" destOrd="0" presId="urn:microsoft.com/office/officeart/2005/8/layout/orgChart1"/>
    <dgm:cxn modelId="{BA9E5464-B69E-4C19-84FC-D63CB8C327ED}" type="presParOf" srcId="{76DF31F8-DA22-41EA-B84E-2BB6CA89F5CB}" destId="{FD5AD43F-1A7B-4BE0-8821-9B5BC0025B9D}" srcOrd="1" destOrd="0" presId="urn:microsoft.com/office/officeart/2005/8/layout/orgChart1"/>
    <dgm:cxn modelId="{AFC3B458-3E41-4224-B2AC-28D39A2FB1B7}" type="presParOf" srcId="{76DF31F8-DA22-41EA-B84E-2BB6CA89F5CB}" destId="{A5100BF0-7E40-47C8-B55F-3B4294E0C47F}" srcOrd="2" destOrd="0" presId="urn:microsoft.com/office/officeart/2005/8/layout/orgChart1"/>
    <dgm:cxn modelId="{013A4219-7A8F-424E-ACB3-8C10938DCD7B}" type="presParOf" srcId="{27E4DAD5-1843-4DFB-9A61-7F971C17FD69}" destId="{4AA2ECE8-1172-4BE7-80F4-CD82DBDA6F25}" srcOrd="4" destOrd="0" presId="urn:microsoft.com/office/officeart/2005/8/layout/orgChart1"/>
    <dgm:cxn modelId="{DCCFD9F4-72AC-4D0C-AE77-7F8032BA2AAE}" type="presParOf" srcId="{27E4DAD5-1843-4DFB-9A61-7F971C17FD69}" destId="{4B2647F7-37EE-436E-898A-78D729DA35F3}" srcOrd="5" destOrd="0" presId="urn:microsoft.com/office/officeart/2005/8/layout/orgChart1"/>
    <dgm:cxn modelId="{10CFC55E-DD9F-40B2-83E3-1EF2DC07C34A}" type="presParOf" srcId="{4B2647F7-37EE-436E-898A-78D729DA35F3}" destId="{122DFFF0-D089-4B15-8012-0DC7C437A6FB}" srcOrd="0" destOrd="0" presId="urn:microsoft.com/office/officeart/2005/8/layout/orgChart1"/>
    <dgm:cxn modelId="{168F863E-8447-4599-9086-6BB559957D83}" type="presParOf" srcId="{122DFFF0-D089-4B15-8012-0DC7C437A6FB}" destId="{C69238D5-55E4-49F5-B378-289F0859641B}" srcOrd="0" destOrd="0" presId="urn:microsoft.com/office/officeart/2005/8/layout/orgChart1"/>
    <dgm:cxn modelId="{90A18795-5E94-4B76-8F93-44738886EE25}" type="presParOf" srcId="{122DFFF0-D089-4B15-8012-0DC7C437A6FB}" destId="{7CD42751-25D4-434A-BBDA-1B69F238E40C}" srcOrd="1" destOrd="0" presId="urn:microsoft.com/office/officeart/2005/8/layout/orgChart1"/>
    <dgm:cxn modelId="{53033993-C425-45A6-A6F1-D94BCFC2A1DA}" type="presParOf" srcId="{4B2647F7-37EE-436E-898A-78D729DA35F3}" destId="{0390338B-F41E-465D-9276-C21E3F8C261A}" srcOrd="1" destOrd="0" presId="urn:microsoft.com/office/officeart/2005/8/layout/orgChart1"/>
    <dgm:cxn modelId="{840BF9AB-EAB9-4358-A047-33248C4F454D}" type="presParOf" srcId="{4B2647F7-37EE-436E-898A-78D729DA35F3}" destId="{CEBCF805-C5E8-4B94-9B70-64B99CF36865}" srcOrd="2" destOrd="0" presId="urn:microsoft.com/office/officeart/2005/8/layout/orgChart1"/>
    <dgm:cxn modelId="{6E6BFC24-48FD-49FA-8436-28B07E1BDCEA}" type="presParOf" srcId="{27E4DAD5-1843-4DFB-9A61-7F971C17FD69}" destId="{9493F647-5576-41DD-A647-E54DF1DA5A06}" srcOrd="6" destOrd="0" presId="urn:microsoft.com/office/officeart/2005/8/layout/orgChart1"/>
    <dgm:cxn modelId="{4BCB9DEE-E85E-4A4E-AA08-19E8224A4B39}" type="presParOf" srcId="{27E4DAD5-1843-4DFB-9A61-7F971C17FD69}" destId="{30788DA8-A90D-44BB-B0FA-944ED67AB351}" srcOrd="7" destOrd="0" presId="urn:microsoft.com/office/officeart/2005/8/layout/orgChart1"/>
    <dgm:cxn modelId="{45488237-258A-450F-9CCB-83C49901096B}" type="presParOf" srcId="{30788DA8-A90D-44BB-B0FA-944ED67AB351}" destId="{DEE295FD-C67B-4702-A9D6-5E343E8C7985}" srcOrd="0" destOrd="0" presId="urn:microsoft.com/office/officeart/2005/8/layout/orgChart1"/>
    <dgm:cxn modelId="{B6870485-A9F9-4214-AB6C-CF35789C2709}" type="presParOf" srcId="{DEE295FD-C67B-4702-A9D6-5E343E8C7985}" destId="{4137EC52-9C4A-4F6F-B296-984A6D7AFE5A}" srcOrd="0" destOrd="0" presId="urn:microsoft.com/office/officeart/2005/8/layout/orgChart1"/>
    <dgm:cxn modelId="{775A0160-6E77-411B-8D21-BD196C972A04}" type="presParOf" srcId="{DEE295FD-C67B-4702-A9D6-5E343E8C7985}" destId="{D53C3931-D49A-4611-A3AF-9692A7EC8EAA}" srcOrd="1" destOrd="0" presId="urn:microsoft.com/office/officeart/2005/8/layout/orgChart1"/>
    <dgm:cxn modelId="{9605EC9E-09AF-400A-B7A8-BC10A997277C}" type="presParOf" srcId="{30788DA8-A90D-44BB-B0FA-944ED67AB351}" destId="{9A481599-DA5F-4398-9D2C-E52014DF8055}" srcOrd="1" destOrd="0" presId="urn:microsoft.com/office/officeart/2005/8/layout/orgChart1"/>
    <dgm:cxn modelId="{3D5CF547-01A5-438D-B5B4-D0729E015877}" type="presParOf" srcId="{30788DA8-A90D-44BB-B0FA-944ED67AB351}" destId="{9D04A6BE-28B3-42C3-B104-A521D5B4EE08}" srcOrd="2" destOrd="0" presId="urn:microsoft.com/office/officeart/2005/8/layout/orgChart1"/>
    <dgm:cxn modelId="{E1858E14-C270-4ED5-94DD-23693C459F47}" type="presParOf" srcId="{27E4DAD5-1843-4DFB-9A61-7F971C17FD69}" destId="{10D5B071-B9D3-4783-91C0-45AEC1653848}" srcOrd="8" destOrd="0" presId="urn:microsoft.com/office/officeart/2005/8/layout/orgChart1"/>
    <dgm:cxn modelId="{45150F8A-4BB4-4698-9D98-C46BDC2D25F3}" type="presParOf" srcId="{27E4DAD5-1843-4DFB-9A61-7F971C17FD69}" destId="{A8F48841-897D-4A86-B137-6C18AEB78D74}" srcOrd="9" destOrd="0" presId="urn:microsoft.com/office/officeart/2005/8/layout/orgChart1"/>
    <dgm:cxn modelId="{750777B5-A864-4F2B-96F9-A6DB6E5AB94F}" type="presParOf" srcId="{A8F48841-897D-4A86-B137-6C18AEB78D74}" destId="{2A7BC3E7-D259-488A-BAE3-AE0869964A64}" srcOrd="0" destOrd="0" presId="urn:microsoft.com/office/officeart/2005/8/layout/orgChart1"/>
    <dgm:cxn modelId="{28B7495C-4E8F-4818-BC0E-660C438267EA}" type="presParOf" srcId="{2A7BC3E7-D259-488A-BAE3-AE0869964A64}" destId="{60EFD6EB-0B2F-4B45-B9CE-6EAF07B82EDB}" srcOrd="0" destOrd="0" presId="urn:microsoft.com/office/officeart/2005/8/layout/orgChart1"/>
    <dgm:cxn modelId="{DCCEE592-D8C4-453F-853D-06E5FE2BD884}" type="presParOf" srcId="{2A7BC3E7-D259-488A-BAE3-AE0869964A64}" destId="{AEE2E15A-2FBF-4FEB-8530-878EE932B318}" srcOrd="1" destOrd="0" presId="urn:microsoft.com/office/officeart/2005/8/layout/orgChart1"/>
    <dgm:cxn modelId="{C4D94030-13D2-4F02-A792-BCB7BDE09E1F}" type="presParOf" srcId="{A8F48841-897D-4A86-B137-6C18AEB78D74}" destId="{BB86BF24-618E-4AAA-908A-FC8DA0ABCD67}" srcOrd="1" destOrd="0" presId="urn:microsoft.com/office/officeart/2005/8/layout/orgChart1"/>
    <dgm:cxn modelId="{1190AEDE-797B-4AAC-8307-34855440CD4A}" type="presParOf" srcId="{A8F48841-897D-4A86-B137-6C18AEB78D74}" destId="{4A832842-4518-405A-A066-970E71E0495D}" srcOrd="2" destOrd="0" presId="urn:microsoft.com/office/officeart/2005/8/layout/orgChart1"/>
    <dgm:cxn modelId="{F5E053A3-8B03-479B-926A-2F9728B9224C}" type="presParOf" srcId="{05D96AC5-EE77-4104-BA3D-B57B6DD0D773}" destId="{AC3F1BCD-7BB3-4CA1-9ED5-C09C1D2F26C3}" srcOrd="2" destOrd="0" presId="urn:microsoft.com/office/officeart/2005/8/layout/orgChart1"/>
  </dgm:cxnLst>
  <dgm:bg/>
  <dgm:whole>
    <a:ln>
      <a:solidFill>
        <a:schemeClr val="tx1"/>
      </a:solidFill>
      <a:prstDash val="dash"/>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B64AAD-64FF-4A11-A429-4185CAFFA1A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E22F14D-F87E-4897-9821-6DCB4D83DA41}">
      <dgm:prSet phldrT="[Text]"/>
      <dgm:spPr/>
      <dgm:t>
        <a:bodyPr/>
        <a:lstStyle/>
        <a:p>
          <a:r>
            <a:rPr lang="en-US" dirty="0" smtClean="0"/>
            <a:t>Life-Cycle Model</a:t>
          </a:r>
          <a:endParaRPr lang="en-US" dirty="0"/>
        </a:p>
      </dgm:t>
    </dgm:pt>
    <dgm:pt modelId="{2E716F2C-6F01-4FA7-9D81-E0980AAC79A9}" type="parTrans" cxnId="{0D9FD5A6-0BB1-443D-86A0-5A2D666CB83F}">
      <dgm:prSet/>
      <dgm:spPr/>
      <dgm:t>
        <a:bodyPr/>
        <a:lstStyle/>
        <a:p>
          <a:endParaRPr lang="en-US"/>
        </a:p>
      </dgm:t>
    </dgm:pt>
    <dgm:pt modelId="{F809C98B-0D64-4FDB-804C-1354ED0FBC27}" type="sibTrans" cxnId="{0D9FD5A6-0BB1-443D-86A0-5A2D666CB83F}">
      <dgm:prSet/>
      <dgm:spPr/>
      <dgm:t>
        <a:bodyPr/>
        <a:lstStyle/>
        <a:p>
          <a:endParaRPr lang="en-US"/>
        </a:p>
      </dgm:t>
    </dgm:pt>
    <dgm:pt modelId="{93D01F0B-E714-4027-A356-ED2BCA998B1D}">
      <dgm:prSet phldrT="[Text]"/>
      <dgm:spPr>
        <a:solidFill>
          <a:srgbClr val="FFFF00">
            <a:alpha val="90000"/>
          </a:srgbClr>
        </a:solidFill>
      </dgm:spPr>
      <dgm:t>
        <a:bodyPr/>
        <a:lstStyle/>
        <a:p>
          <a:pPr algn="just"/>
          <a:r>
            <a:rPr lang="en-US" dirty="0" smtClean="0"/>
            <a:t>Smoothing of consumption over an individual’s life-time (</a:t>
          </a:r>
          <a:r>
            <a:rPr lang="en-US" b="1" dirty="0" smtClean="0"/>
            <a:t>Inter-temporal horizon</a:t>
          </a:r>
          <a:r>
            <a:rPr lang="en-US" dirty="0" smtClean="0"/>
            <a:t>);</a:t>
          </a:r>
          <a:endParaRPr lang="en-US" dirty="0"/>
        </a:p>
      </dgm:t>
    </dgm:pt>
    <dgm:pt modelId="{846C08C9-FAE9-47B2-9B74-5CD1141FDEAC}" type="parTrans" cxnId="{07A49DBD-F1D1-44CE-BCC3-3B88D480AB91}">
      <dgm:prSet/>
      <dgm:spPr/>
      <dgm:t>
        <a:bodyPr/>
        <a:lstStyle/>
        <a:p>
          <a:endParaRPr lang="en-US"/>
        </a:p>
      </dgm:t>
    </dgm:pt>
    <dgm:pt modelId="{337B15A8-F7F6-495E-8DC7-3D221A3FD2F4}" type="sibTrans" cxnId="{07A49DBD-F1D1-44CE-BCC3-3B88D480AB91}">
      <dgm:prSet/>
      <dgm:spPr/>
      <dgm:t>
        <a:bodyPr/>
        <a:lstStyle/>
        <a:p>
          <a:endParaRPr lang="en-US"/>
        </a:p>
      </dgm:t>
    </dgm:pt>
    <dgm:pt modelId="{6E4C7ACC-63F5-47FE-9FF1-21E78DAE4120}">
      <dgm:prSet phldrT="[Text]"/>
      <dgm:spPr/>
      <dgm:t>
        <a:bodyPr/>
        <a:lstStyle/>
        <a:p>
          <a:r>
            <a:rPr lang="en-US" dirty="0" smtClean="0"/>
            <a:t>Bequest Model</a:t>
          </a:r>
          <a:endParaRPr lang="en-US" dirty="0"/>
        </a:p>
      </dgm:t>
    </dgm:pt>
    <dgm:pt modelId="{5C9491FD-1776-4AA4-8D6F-E9039C924CEA}" type="parTrans" cxnId="{49FFFFC6-019A-4D7D-9C77-A6C3B6ED5AA2}">
      <dgm:prSet/>
      <dgm:spPr/>
      <dgm:t>
        <a:bodyPr/>
        <a:lstStyle/>
        <a:p>
          <a:endParaRPr lang="en-US"/>
        </a:p>
      </dgm:t>
    </dgm:pt>
    <dgm:pt modelId="{3B01EF89-9428-471F-8E6D-02BCC2AD8989}" type="sibTrans" cxnId="{49FFFFC6-019A-4D7D-9C77-A6C3B6ED5AA2}">
      <dgm:prSet/>
      <dgm:spPr/>
      <dgm:t>
        <a:bodyPr/>
        <a:lstStyle/>
        <a:p>
          <a:endParaRPr lang="en-US"/>
        </a:p>
      </dgm:t>
    </dgm:pt>
    <dgm:pt modelId="{E3F3B941-17E2-4882-A5DD-65FA0B007638}">
      <dgm:prSet phldrT="[Text]"/>
      <dgm:spPr/>
      <dgm:t>
        <a:bodyPr/>
        <a:lstStyle/>
        <a:p>
          <a:r>
            <a:rPr lang="en-US" dirty="0" smtClean="0"/>
            <a:t>Bequeathing savings to siblings and family (</a:t>
          </a:r>
          <a:r>
            <a:rPr lang="en-US" b="1" dirty="0" smtClean="0"/>
            <a:t>multi-generational horizon</a:t>
          </a:r>
          <a:r>
            <a:rPr lang="en-US" dirty="0" smtClean="0"/>
            <a:t>);</a:t>
          </a:r>
          <a:endParaRPr lang="en-US" dirty="0"/>
        </a:p>
      </dgm:t>
    </dgm:pt>
    <dgm:pt modelId="{3F7AD097-B610-49F1-B808-1BD255D9FCB8}" type="parTrans" cxnId="{AAF9554C-F296-4636-99C9-F68F28EE6D83}">
      <dgm:prSet/>
      <dgm:spPr/>
      <dgm:t>
        <a:bodyPr/>
        <a:lstStyle/>
        <a:p>
          <a:endParaRPr lang="en-US"/>
        </a:p>
      </dgm:t>
    </dgm:pt>
    <dgm:pt modelId="{9085C43A-985E-4209-986F-631E93D51CB0}" type="sibTrans" cxnId="{AAF9554C-F296-4636-99C9-F68F28EE6D83}">
      <dgm:prSet/>
      <dgm:spPr/>
      <dgm:t>
        <a:bodyPr/>
        <a:lstStyle/>
        <a:p>
          <a:endParaRPr lang="en-US"/>
        </a:p>
      </dgm:t>
    </dgm:pt>
    <dgm:pt modelId="{3660C898-7487-4E4B-89A8-7A2526418216}">
      <dgm:prSet phldrT="[Text]"/>
      <dgm:spPr/>
      <dgm:t>
        <a:bodyPr/>
        <a:lstStyle/>
        <a:p>
          <a:r>
            <a:rPr lang="en-US" dirty="0" smtClean="0"/>
            <a:t>Precautionary Model</a:t>
          </a:r>
          <a:endParaRPr lang="en-US" dirty="0"/>
        </a:p>
      </dgm:t>
    </dgm:pt>
    <dgm:pt modelId="{FF0BFFE6-6807-48EE-B6A9-2FEC299855CA}" type="parTrans" cxnId="{1CF143D1-ECE4-4E18-991E-1F3868D13212}">
      <dgm:prSet/>
      <dgm:spPr/>
      <dgm:t>
        <a:bodyPr/>
        <a:lstStyle/>
        <a:p>
          <a:endParaRPr lang="en-US"/>
        </a:p>
      </dgm:t>
    </dgm:pt>
    <dgm:pt modelId="{1CA4489E-871D-42D4-B9E6-7DCFB6709DB0}" type="sibTrans" cxnId="{1CF143D1-ECE4-4E18-991E-1F3868D13212}">
      <dgm:prSet/>
      <dgm:spPr/>
      <dgm:t>
        <a:bodyPr/>
        <a:lstStyle/>
        <a:p>
          <a:endParaRPr lang="en-US"/>
        </a:p>
      </dgm:t>
    </dgm:pt>
    <dgm:pt modelId="{4F90DCE0-53FE-4BE4-9CE3-6465421B877A}">
      <dgm:prSet phldrT="[Text]"/>
      <dgm:spPr/>
      <dgm:t>
        <a:bodyPr/>
        <a:lstStyle/>
        <a:p>
          <a:r>
            <a:rPr lang="en-US" dirty="0" smtClean="0"/>
            <a:t>Saving to cope with uncertain death, extraordinary health expenditures and/or income disruption (</a:t>
          </a:r>
          <a:r>
            <a:rPr lang="en-US" b="1" dirty="0" smtClean="0"/>
            <a:t>precautionary Motive</a:t>
          </a:r>
          <a:r>
            <a:rPr lang="en-US" dirty="0" smtClean="0"/>
            <a:t>);</a:t>
          </a:r>
          <a:endParaRPr lang="en-US" dirty="0"/>
        </a:p>
      </dgm:t>
    </dgm:pt>
    <dgm:pt modelId="{9FD87C7D-AED1-4163-8AF7-A929D05DEB69}" type="parTrans" cxnId="{7328FB17-C2BC-4B91-B727-D3B433B0A41F}">
      <dgm:prSet/>
      <dgm:spPr/>
      <dgm:t>
        <a:bodyPr/>
        <a:lstStyle/>
        <a:p>
          <a:endParaRPr lang="en-US"/>
        </a:p>
      </dgm:t>
    </dgm:pt>
    <dgm:pt modelId="{8CF144DE-5380-4275-84AC-9CDAE6025276}" type="sibTrans" cxnId="{7328FB17-C2BC-4B91-B727-D3B433B0A41F}">
      <dgm:prSet/>
      <dgm:spPr/>
      <dgm:t>
        <a:bodyPr/>
        <a:lstStyle/>
        <a:p>
          <a:endParaRPr lang="en-US"/>
        </a:p>
      </dgm:t>
    </dgm:pt>
    <dgm:pt modelId="{1795D900-D2B5-48A8-B1D2-B7E1749AB24B}" type="pres">
      <dgm:prSet presAssocID="{BAB64AAD-64FF-4A11-A429-4185CAFFA1A6}" presName="linearFlow" presStyleCnt="0">
        <dgm:presLayoutVars>
          <dgm:dir/>
          <dgm:animLvl val="lvl"/>
          <dgm:resizeHandles val="exact"/>
        </dgm:presLayoutVars>
      </dgm:prSet>
      <dgm:spPr/>
      <dgm:t>
        <a:bodyPr/>
        <a:lstStyle/>
        <a:p>
          <a:endParaRPr lang="en-US"/>
        </a:p>
      </dgm:t>
    </dgm:pt>
    <dgm:pt modelId="{610C3325-468F-4CB0-BA14-C815D8B352C7}" type="pres">
      <dgm:prSet presAssocID="{0E22F14D-F87E-4897-9821-6DCB4D83DA41}" presName="composite" presStyleCnt="0"/>
      <dgm:spPr/>
    </dgm:pt>
    <dgm:pt modelId="{36AE99A2-72AF-4ACF-BD49-34999F7FCD5D}" type="pres">
      <dgm:prSet presAssocID="{0E22F14D-F87E-4897-9821-6DCB4D83DA41}" presName="parentText" presStyleLbl="alignNode1" presStyleIdx="0" presStyleCnt="3">
        <dgm:presLayoutVars>
          <dgm:chMax val="1"/>
          <dgm:bulletEnabled val="1"/>
        </dgm:presLayoutVars>
      </dgm:prSet>
      <dgm:spPr/>
      <dgm:t>
        <a:bodyPr/>
        <a:lstStyle/>
        <a:p>
          <a:endParaRPr lang="en-US"/>
        </a:p>
      </dgm:t>
    </dgm:pt>
    <dgm:pt modelId="{D2572D3D-4233-42B5-852A-53CA36FFD220}" type="pres">
      <dgm:prSet presAssocID="{0E22F14D-F87E-4897-9821-6DCB4D83DA41}" presName="descendantText" presStyleLbl="alignAcc1" presStyleIdx="0" presStyleCnt="3">
        <dgm:presLayoutVars>
          <dgm:bulletEnabled val="1"/>
        </dgm:presLayoutVars>
      </dgm:prSet>
      <dgm:spPr/>
      <dgm:t>
        <a:bodyPr/>
        <a:lstStyle/>
        <a:p>
          <a:endParaRPr lang="en-US"/>
        </a:p>
      </dgm:t>
    </dgm:pt>
    <dgm:pt modelId="{75BD5DDA-7365-4DC3-9D53-5AB9755F57E2}" type="pres">
      <dgm:prSet presAssocID="{F809C98B-0D64-4FDB-804C-1354ED0FBC27}" presName="sp" presStyleCnt="0"/>
      <dgm:spPr/>
    </dgm:pt>
    <dgm:pt modelId="{A36D863A-37DE-413B-9D74-6D2FB4A96479}" type="pres">
      <dgm:prSet presAssocID="{6E4C7ACC-63F5-47FE-9FF1-21E78DAE4120}" presName="composite" presStyleCnt="0"/>
      <dgm:spPr/>
    </dgm:pt>
    <dgm:pt modelId="{E2AD9D82-1705-4CC4-8A6B-C132891A0789}" type="pres">
      <dgm:prSet presAssocID="{6E4C7ACC-63F5-47FE-9FF1-21E78DAE4120}" presName="parentText" presStyleLbl="alignNode1" presStyleIdx="1" presStyleCnt="3">
        <dgm:presLayoutVars>
          <dgm:chMax val="1"/>
          <dgm:bulletEnabled val="1"/>
        </dgm:presLayoutVars>
      </dgm:prSet>
      <dgm:spPr/>
      <dgm:t>
        <a:bodyPr/>
        <a:lstStyle/>
        <a:p>
          <a:endParaRPr lang="en-US"/>
        </a:p>
      </dgm:t>
    </dgm:pt>
    <dgm:pt modelId="{053DDD04-5E79-4A65-8E2E-1B5367030DD7}" type="pres">
      <dgm:prSet presAssocID="{6E4C7ACC-63F5-47FE-9FF1-21E78DAE4120}" presName="descendantText" presStyleLbl="alignAcc1" presStyleIdx="1" presStyleCnt="3">
        <dgm:presLayoutVars>
          <dgm:bulletEnabled val="1"/>
        </dgm:presLayoutVars>
      </dgm:prSet>
      <dgm:spPr/>
      <dgm:t>
        <a:bodyPr/>
        <a:lstStyle/>
        <a:p>
          <a:endParaRPr lang="en-US"/>
        </a:p>
      </dgm:t>
    </dgm:pt>
    <dgm:pt modelId="{85EC82BD-F23C-4A17-BF5F-309EC44F203C}" type="pres">
      <dgm:prSet presAssocID="{3B01EF89-9428-471F-8E6D-02BCC2AD8989}" presName="sp" presStyleCnt="0"/>
      <dgm:spPr/>
    </dgm:pt>
    <dgm:pt modelId="{A5849BEA-0C9C-421B-9BC0-92BBC0B97023}" type="pres">
      <dgm:prSet presAssocID="{3660C898-7487-4E4B-89A8-7A2526418216}" presName="composite" presStyleCnt="0"/>
      <dgm:spPr/>
    </dgm:pt>
    <dgm:pt modelId="{208CA0DF-9A06-4F49-8734-60EF49156A48}" type="pres">
      <dgm:prSet presAssocID="{3660C898-7487-4E4B-89A8-7A2526418216}" presName="parentText" presStyleLbl="alignNode1" presStyleIdx="2" presStyleCnt="3">
        <dgm:presLayoutVars>
          <dgm:chMax val="1"/>
          <dgm:bulletEnabled val="1"/>
        </dgm:presLayoutVars>
      </dgm:prSet>
      <dgm:spPr/>
      <dgm:t>
        <a:bodyPr/>
        <a:lstStyle/>
        <a:p>
          <a:endParaRPr lang="en-US"/>
        </a:p>
      </dgm:t>
    </dgm:pt>
    <dgm:pt modelId="{DDE4A48A-4D9E-4827-A2D0-FDB33F1794AC}" type="pres">
      <dgm:prSet presAssocID="{3660C898-7487-4E4B-89A8-7A2526418216}" presName="descendantText" presStyleLbl="alignAcc1" presStyleIdx="2" presStyleCnt="3">
        <dgm:presLayoutVars>
          <dgm:bulletEnabled val="1"/>
        </dgm:presLayoutVars>
      </dgm:prSet>
      <dgm:spPr/>
      <dgm:t>
        <a:bodyPr/>
        <a:lstStyle/>
        <a:p>
          <a:endParaRPr lang="en-US"/>
        </a:p>
      </dgm:t>
    </dgm:pt>
  </dgm:ptLst>
  <dgm:cxnLst>
    <dgm:cxn modelId="{50A6BB06-9DF5-4FDD-A38C-F236C4AE24A8}" type="presOf" srcId="{0E22F14D-F87E-4897-9821-6DCB4D83DA41}" destId="{36AE99A2-72AF-4ACF-BD49-34999F7FCD5D}" srcOrd="0" destOrd="0" presId="urn:microsoft.com/office/officeart/2005/8/layout/chevron2"/>
    <dgm:cxn modelId="{07A49DBD-F1D1-44CE-BCC3-3B88D480AB91}" srcId="{0E22F14D-F87E-4897-9821-6DCB4D83DA41}" destId="{93D01F0B-E714-4027-A356-ED2BCA998B1D}" srcOrd="0" destOrd="0" parTransId="{846C08C9-FAE9-47B2-9B74-5CD1141FDEAC}" sibTransId="{337B15A8-F7F6-495E-8DC7-3D221A3FD2F4}"/>
    <dgm:cxn modelId="{7328FB17-C2BC-4B91-B727-D3B433B0A41F}" srcId="{3660C898-7487-4E4B-89A8-7A2526418216}" destId="{4F90DCE0-53FE-4BE4-9CE3-6465421B877A}" srcOrd="0" destOrd="0" parTransId="{9FD87C7D-AED1-4163-8AF7-A929D05DEB69}" sibTransId="{8CF144DE-5380-4275-84AC-9CDAE6025276}"/>
    <dgm:cxn modelId="{0EA42EF8-8550-4242-9024-508BE819A41D}" type="presOf" srcId="{3660C898-7487-4E4B-89A8-7A2526418216}" destId="{208CA0DF-9A06-4F49-8734-60EF49156A48}" srcOrd="0" destOrd="0" presId="urn:microsoft.com/office/officeart/2005/8/layout/chevron2"/>
    <dgm:cxn modelId="{0D9FD5A6-0BB1-443D-86A0-5A2D666CB83F}" srcId="{BAB64AAD-64FF-4A11-A429-4185CAFFA1A6}" destId="{0E22F14D-F87E-4897-9821-6DCB4D83DA41}" srcOrd="0" destOrd="0" parTransId="{2E716F2C-6F01-4FA7-9D81-E0980AAC79A9}" sibTransId="{F809C98B-0D64-4FDB-804C-1354ED0FBC27}"/>
    <dgm:cxn modelId="{AAF9554C-F296-4636-99C9-F68F28EE6D83}" srcId="{6E4C7ACC-63F5-47FE-9FF1-21E78DAE4120}" destId="{E3F3B941-17E2-4882-A5DD-65FA0B007638}" srcOrd="0" destOrd="0" parTransId="{3F7AD097-B610-49F1-B808-1BD255D9FCB8}" sibTransId="{9085C43A-985E-4209-986F-631E93D51CB0}"/>
    <dgm:cxn modelId="{1F5BC77E-C768-4B14-BB85-F116011F69E3}" type="presOf" srcId="{BAB64AAD-64FF-4A11-A429-4185CAFFA1A6}" destId="{1795D900-D2B5-48A8-B1D2-B7E1749AB24B}" srcOrd="0" destOrd="0" presId="urn:microsoft.com/office/officeart/2005/8/layout/chevron2"/>
    <dgm:cxn modelId="{EF19F75A-EB3F-48BF-9EE2-E489C0620F1D}" type="presOf" srcId="{6E4C7ACC-63F5-47FE-9FF1-21E78DAE4120}" destId="{E2AD9D82-1705-4CC4-8A6B-C132891A0789}" srcOrd="0" destOrd="0" presId="urn:microsoft.com/office/officeart/2005/8/layout/chevron2"/>
    <dgm:cxn modelId="{99CFC3AE-0C66-48C6-9AAF-D9D369756468}" type="presOf" srcId="{93D01F0B-E714-4027-A356-ED2BCA998B1D}" destId="{D2572D3D-4233-42B5-852A-53CA36FFD220}" srcOrd="0" destOrd="0" presId="urn:microsoft.com/office/officeart/2005/8/layout/chevron2"/>
    <dgm:cxn modelId="{5ED44273-8D7E-48EF-8902-05ACBA18D518}" type="presOf" srcId="{4F90DCE0-53FE-4BE4-9CE3-6465421B877A}" destId="{DDE4A48A-4D9E-4827-A2D0-FDB33F1794AC}" srcOrd="0" destOrd="0" presId="urn:microsoft.com/office/officeart/2005/8/layout/chevron2"/>
    <dgm:cxn modelId="{49FFFFC6-019A-4D7D-9C77-A6C3B6ED5AA2}" srcId="{BAB64AAD-64FF-4A11-A429-4185CAFFA1A6}" destId="{6E4C7ACC-63F5-47FE-9FF1-21E78DAE4120}" srcOrd="1" destOrd="0" parTransId="{5C9491FD-1776-4AA4-8D6F-E9039C924CEA}" sibTransId="{3B01EF89-9428-471F-8E6D-02BCC2AD8989}"/>
    <dgm:cxn modelId="{1CF143D1-ECE4-4E18-991E-1F3868D13212}" srcId="{BAB64AAD-64FF-4A11-A429-4185CAFFA1A6}" destId="{3660C898-7487-4E4B-89A8-7A2526418216}" srcOrd="2" destOrd="0" parTransId="{FF0BFFE6-6807-48EE-B6A9-2FEC299855CA}" sibTransId="{1CA4489E-871D-42D4-B9E6-7DCFB6709DB0}"/>
    <dgm:cxn modelId="{B0AA4607-AB19-47D9-B053-802D3F1342BD}" type="presOf" srcId="{E3F3B941-17E2-4882-A5DD-65FA0B007638}" destId="{053DDD04-5E79-4A65-8E2E-1B5367030DD7}" srcOrd="0" destOrd="0" presId="urn:microsoft.com/office/officeart/2005/8/layout/chevron2"/>
    <dgm:cxn modelId="{F6273A49-A1A1-4EBA-A409-87AD24E6E539}" type="presParOf" srcId="{1795D900-D2B5-48A8-B1D2-B7E1749AB24B}" destId="{610C3325-468F-4CB0-BA14-C815D8B352C7}" srcOrd="0" destOrd="0" presId="urn:microsoft.com/office/officeart/2005/8/layout/chevron2"/>
    <dgm:cxn modelId="{D4518762-4C6B-48EE-B4BB-35ACEDB1EFF3}" type="presParOf" srcId="{610C3325-468F-4CB0-BA14-C815D8B352C7}" destId="{36AE99A2-72AF-4ACF-BD49-34999F7FCD5D}" srcOrd="0" destOrd="0" presId="urn:microsoft.com/office/officeart/2005/8/layout/chevron2"/>
    <dgm:cxn modelId="{E23520CB-7252-4A38-8A34-745F0ABA0E35}" type="presParOf" srcId="{610C3325-468F-4CB0-BA14-C815D8B352C7}" destId="{D2572D3D-4233-42B5-852A-53CA36FFD220}" srcOrd="1" destOrd="0" presId="urn:microsoft.com/office/officeart/2005/8/layout/chevron2"/>
    <dgm:cxn modelId="{84F8CDC9-1626-4A6D-B2B2-F5889044C4CF}" type="presParOf" srcId="{1795D900-D2B5-48A8-B1D2-B7E1749AB24B}" destId="{75BD5DDA-7365-4DC3-9D53-5AB9755F57E2}" srcOrd="1" destOrd="0" presId="urn:microsoft.com/office/officeart/2005/8/layout/chevron2"/>
    <dgm:cxn modelId="{D9B00754-5915-4D92-986C-94351E358CAE}" type="presParOf" srcId="{1795D900-D2B5-48A8-B1D2-B7E1749AB24B}" destId="{A36D863A-37DE-413B-9D74-6D2FB4A96479}" srcOrd="2" destOrd="0" presId="urn:microsoft.com/office/officeart/2005/8/layout/chevron2"/>
    <dgm:cxn modelId="{6477230B-92DD-4863-86F8-2DF9EBEAEEF7}" type="presParOf" srcId="{A36D863A-37DE-413B-9D74-6D2FB4A96479}" destId="{E2AD9D82-1705-4CC4-8A6B-C132891A0789}" srcOrd="0" destOrd="0" presId="urn:microsoft.com/office/officeart/2005/8/layout/chevron2"/>
    <dgm:cxn modelId="{91ABB777-3E84-4DCF-AA0C-A0AF7780F6AD}" type="presParOf" srcId="{A36D863A-37DE-413B-9D74-6D2FB4A96479}" destId="{053DDD04-5E79-4A65-8E2E-1B5367030DD7}" srcOrd="1" destOrd="0" presId="urn:microsoft.com/office/officeart/2005/8/layout/chevron2"/>
    <dgm:cxn modelId="{50569124-5138-458C-B5DB-132A083BE9F4}" type="presParOf" srcId="{1795D900-D2B5-48A8-B1D2-B7E1749AB24B}" destId="{85EC82BD-F23C-4A17-BF5F-309EC44F203C}" srcOrd="3" destOrd="0" presId="urn:microsoft.com/office/officeart/2005/8/layout/chevron2"/>
    <dgm:cxn modelId="{982EFEDD-EC7E-4FBE-AE8B-C4CEA76ED620}" type="presParOf" srcId="{1795D900-D2B5-48A8-B1D2-B7E1749AB24B}" destId="{A5849BEA-0C9C-421B-9BC0-92BBC0B97023}" srcOrd="4" destOrd="0" presId="urn:microsoft.com/office/officeart/2005/8/layout/chevron2"/>
    <dgm:cxn modelId="{2DF5CC8B-9B50-4651-BC1E-05D037AD9B20}" type="presParOf" srcId="{A5849BEA-0C9C-421B-9BC0-92BBC0B97023}" destId="{208CA0DF-9A06-4F49-8734-60EF49156A48}" srcOrd="0" destOrd="0" presId="urn:microsoft.com/office/officeart/2005/8/layout/chevron2"/>
    <dgm:cxn modelId="{3A446AF8-9854-486C-9C01-AA62DD32DF48}" type="presParOf" srcId="{A5849BEA-0C9C-421B-9BC0-92BBC0B97023}" destId="{DDE4A48A-4D9E-4827-A2D0-FDB33F1794A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7E6384-FB22-4263-A0B7-B543239B73B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DB560B2-52C9-4456-86AB-725859BBE5C2}">
      <dgm:prSet phldrT="[Text]"/>
      <dgm:spPr/>
      <dgm:t>
        <a:bodyPr/>
        <a:lstStyle/>
        <a:p>
          <a:r>
            <a:rPr lang="en-US" dirty="0" smtClean="0"/>
            <a:t>Non-Contributory State Pension (zero pillar)</a:t>
          </a:r>
          <a:endParaRPr lang="en-US" dirty="0"/>
        </a:p>
      </dgm:t>
    </dgm:pt>
    <dgm:pt modelId="{B9D16CE3-89E2-4B4D-989A-F1B67BEA61D1}" type="parTrans" cxnId="{76864F46-D640-445A-90E1-D94301C8C088}">
      <dgm:prSet/>
      <dgm:spPr/>
      <dgm:t>
        <a:bodyPr/>
        <a:lstStyle/>
        <a:p>
          <a:endParaRPr lang="en-US"/>
        </a:p>
      </dgm:t>
    </dgm:pt>
    <dgm:pt modelId="{115935E9-884E-4B77-8C33-3E6E6F6B95CA}" type="sibTrans" cxnId="{76864F46-D640-445A-90E1-D94301C8C088}">
      <dgm:prSet/>
      <dgm:spPr/>
      <dgm:t>
        <a:bodyPr/>
        <a:lstStyle/>
        <a:p>
          <a:endParaRPr lang="en-US"/>
        </a:p>
      </dgm:t>
    </dgm:pt>
    <dgm:pt modelId="{AA5A124A-B054-4039-8BF0-FD9832FCE1F1}">
      <dgm:prSet phldrT="[Text]"/>
      <dgm:spPr/>
      <dgm:t>
        <a:bodyPr/>
        <a:lstStyle/>
        <a:p>
          <a:r>
            <a:rPr lang="en-US" dirty="0" smtClean="0"/>
            <a:t>Mandatory Contributory Scheme (First Pillar)</a:t>
          </a:r>
          <a:endParaRPr lang="en-US" dirty="0"/>
        </a:p>
      </dgm:t>
    </dgm:pt>
    <dgm:pt modelId="{8A463972-7878-4E38-A48B-01FC75AB9F26}" type="parTrans" cxnId="{D07E8235-CD0B-440A-9598-17F707E873D4}">
      <dgm:prSet/>
      <dgm:spPr/>
      <dgm:t>
        <a:bodyPr/>
        <a:lstStyle/>
        <a:p>
          <a:endParaRPr lang="en-US"/>
        </a:p>
      </dgm:t>
    </dgm:pt>
    <dgm:pt modelId="{62E7F3E1-A9FE-4896-8A56-B9843345B9C2}" type="sibTrans" cxnId="{D07E8235-CD0B-440A-9598-17F707E873D4}">
      <dgm:prSet/>
      <dgm:spPr/>
      <dgm:t>
        <a:bodyPr/>
        <a:lstStyle/>
        <a:p>
          <a:endParaRPr lang="en-US"/>
        </a:p>
      </dgm:t>
    </dgm:pt>
    <dgm:pt modelId="{28E42A1C-810A-46BB-9610-24F8A18C2182}">
      <dgm:prSet phldrT="[Text]" custT="1"/>
      <dgm:spPr/>
      <dgm:t>
        <a:bodyPr/>
        <a:lstStyle/>
        <a:p>
          <a:pPr algn="just"/>
          <a:r>
            <a:rPr lang="en-US" sz="2000" dirty="0" smtClean="0"/>
            <a:t>Mandatory contributions linked to earnings and replacing some fraction of life-time pre-retirement income.</a:t>
          </a:r>
          <a:endParaRPr lang="en-US" sz="2000" dirty="0"/>
        </a:p>
      </dgm:t>
    </dgm:pt>
    <dgm:pt modelId="{C0F523E4-862F-48BD-A2EB-A62CD9220949}" type="parTrans" cxnId="{1FB3BC2E-F872-4FB8-A26C-A84DA751D904}">
      <dgm:prSet/>
      <dgm:spPr/>
      <dgm:t>
        <a:bodyPr/>
        <a:lstStyle/>
        <a:p>
          <a:endParaRPr lang="en-US"/>
        </a:p>
      </dgm:t>
    </dgm:pt>
    <dgm:pt modelId="{C0034730-EDCC-4748-8DE8-039A5152FC8A}" type="sibTrans" cxnId="{1FB3BC2E-F872-4FB8-A26C-A84DA751D904}">
      <dgm:prSet/>
      <dgm:spPr/>
      <dgm:t>
        <a:bodyPr/>
        <a:lstStyle/>
        <a:p>
          <a:endParaRPr lang="en-US"/>
        </a:p>
      </dgm:t>
    </dgm:pt>
    <dgm:pt modelId="{1D64064D-03D7-4F55-BA33-3144DD8A437D}">
      <dgm:prSet phldrT="[Text]"/>
      <dgm:spPr/>
      <dgm:t>
        <a:bodyPr/>
        <a:lstStyle/>
        <a:p>
          <a:r>
            <a:rPr lang="en-US" dirty="0" smtClean="0"/>
            <a:t>Mandatory Defined Contributory Scheme (Second Pillar)</a:t>
          </a:r>
          <a:endParaRPr lang="en-US" dirty="0"/>
        </a:p>
      </dgm:t>
    </dgm:pt>
    <dgm:pt modelId="{33EEBA69-CB5A-44D3-86F1-B2F2A15943CD}" type="parTrans" cxnId="{193BCBB2-7780-446C-A6B8-B29BE73378BA}">
      <dgm:prSet/>
      <dgm:spPr/>
      <dgm:t>
        <a:bodyPr/>
        <a:lstStyle/>
        <a:p>
          <a:endParaRPr lang="en-US"/>
        </a:p>
      </dgm:t>
    </dgm:pt>
    <dgm:pt modelId="{C51A3D37-D136-4881-921B-71C0F6D37F2A}" type="sibTrans" cxnId="{193BCBB2-7780-446C-A6B8-B29BE73378BA}">
      <dgm:prSet/>
      <dgm:spPr/>
      <dgm:t>
        <a:bodyPr/>
        <a:lstStyle/>
        <a:p>
          <a:endParaRPr lang="en-US"/>
        </a:p>
      </dgm:t>
    </dgm:pt>
    <dgm:pt modelId="{F1B958FF-750A-4DDE-84D4-7A3C128E1D2D}">
      <dgm:prSet phldrT="[Text]" custT="1"/>
      <dgm:spPr/>
      <dgm:t>
        <a:bodyPr/>
        <a:lstStyle/>
        <a:p>
          <a:pPr algn="just"/>
          <a:r>
            <a:rPr lang="en-US" sz="2000" dirty="0" smtClean="0"/>
            <a:t>Mandatory defined contributory plan with independent investment management</a:t>
          </a:r>
          <a:r>
            <a:rPr lang="en-US" sz="1900" dirty="0" smtClean="0"/>
            <a:t>.</a:t>
          </a:r>
          <a:endParaRPr lang="en-US" sz="1900" dirty="0"/>
        </a:p>
      </dgm:t>
    </dgm:pt>
    <dgm:pt modelId="{F8AA2AEE-578D-45F1-AB5C-52E12CAEFEEB}" type="parTrans" cxnId="{654BAF31-E280-4B5E-9A9E-8FDFDE81A203}">
      <dgm:prSet/>
      <dgm:spPr/>
      <dgm:t>
        <a:bodyPr/>
        <a:lstStyle/>
        <a:p>
          <a:endParaRPr lang="en-US"/>
        </a:p>
      </dgm:t>
    </dgm:pt>
    <dgm:pt modelId="{AF523AC4-4E05-4512-BF60-45F3ED59E41B}" type="sibTrans" cxnId="{654BAF31-E280-4B5E-9A9E-8FDFDE81A203}">
      <dgm:prSet/>
      <dgm:spPr/>
      <dgm:t>
        <a:bodyPr/>
        <a:lstStyle/>
        <a:p>
          <a:endParaRPr lang="en-US"/>
        </a:p>
      </dgm:t>
    </dgm:pt>
    <dgm:pt modelId="{03797364-B7E2-48C7-978E-1CC6A565223F}">
      <dgm:prSet phldrT="[Text]" custT="1"/>
      <dgm:spPr/>
      <dgm:t>
        <a:bodyPr/>
        <a:lstStyle/>
        <a:p>
          <a:pPr algn="just"/>
          <a:r>
            <a:rPr lang="en-US" sz="2000" dirty="0" smtClean="0"/>
            <a:t>Non-contributory benefits financed by the State, fiscal situation permitting.</a:t>
          </a:r>
          <a:endParaRPr lang="en-US" sz="2000" dirty="0"/>
        </a:p>
      </dgm:t>
    </dgm:pt>
    <dgm:pt modelId="{3E056D4D-6DF8-4935-9D2E-8AE307FE07FC}" type="sibTrans" cxnId="{C684322A-7E32-46D0-A791-FC787ED0980E}">
      <dgm:prSet/>
      <dgm:spPr/>
      <dgm:t>
        <a:bodyPr/>
        <a:lstStyle/>
        <a:p>
          <a:endParaRPr lang="en-US"/>
        </a:p>
      </dgm:t>
    </dgm:pt>
    <dgm:pt modelId="{68C96F61-2BE5-4060-A6A5-EB9CB2C4C18C}" type="parTrans" cxnId="{C684322A-7E32-46D0-A791-FC787ED0980E}">
      <dgm:prSet/>
      <dgm:spPr/>
      <dgm:t>
        <a:bodyPr/>
        <a:lstStyle/>
        <a:p>
          <a:endParaRPr lang="en-US"/>
        </a:p>
      </dgm:t>
    </dgm:pt>
    <dgm:pt modelId="{9B7B9635-E241-437E-998F-C174941D2ECF}" type="pres">
      <dgm:prSet presAssocID="{AA7E6384-FB22-4263-A0B7-B543239B73B7}" presName="Name0" presStyleCnt="0">
        <dgm:presLayoutVars>
          <dgm:dir/>
          <dgm:animLvl val="lvl"/>
          <dgm:resizeHandles val="exact"/>
        </dgm:presLayoutVars>
      </dgm:prSet>
      <dgm:spPr/>
      <dgm:t>
        <a:bodyPr/>
        <a:lstStyle/>
        <a:p>
          <a:endParaRPr lang="en-US"/>
        </a:p>
      </dgm:t>
    </dgm:pt>
    <dgm:pt modelId="{2AC1754A-DEE1-48B3-BAF7-65052B50FA5C}" type="pres">
      <dgm:prSet presAssocID="{DDB560B2-52C9-4456-86AB-725859BBE5C2}" presName="linNode" presStyleCnt="0"/>
      <dgm:spPr/>
    </dgm:pt>
    <dgm:pt modelId="{3E473C92-9BC2-46D9-B668-75CBFC6A9C08}" type="pres">
      <dgm:prSet presAssocID="{DDB560B2-52C9-4456-86AB-725859BBE5C2}" presName="parentText" presStyleLbl="node1" presStyleIdx="0" presStyleCnt="3" custScaleY="73464">
        <dgm:presLayoutVars>
          <dgm:chMax val="1"/>
          <dgm:bulletEnabled val="1"/>
        </dgm:presLayoutVars>
      </dgm:prSet>
      <dgm:spPr/>
      <dgm:t>
        <a:bodyPr/>
        <a:lstStyle/>
        <a:p>
          <a:endParaRPr lang="en-US"/>
        </a:p>
      </dgm:t>
    </dgm:pt>
    <dgm:pt modelId="{DA7E5E20-B920-400A-A4C7-9AFAA3791F93}" type="pres">
      <dgm:prSet presAssocID="{DDB560B2-52C9-4456-86AB-725859BBE5C2}" presName="descendantText" presStyleLbl="alignAccFollowNode1" presStyleIdx="0" presStyleCnt="3" custScaleY="69587" custLinFactNeighborX="2881" custLinFactNeighborY="3038">
        <dgm:presLayoutVars>
          <dgm:bulletEnabled val="1"/>
        </dgm:presLayoutVars>
      </dgm:prSet>
      <dgm:spPr/>
      <dgm:t>
        <a:bodyPr/>
        <a:lstStyle/>
        <a:p>
          <a:endParaRPr lang="en-US"/>
        </a:p>
      </dgm:t>
    </dgm:pt>
    <dgm:pt modelId="{B640D070-6A7E-484D-BFEF-729DC0795718}" type="pres">
      <dgm:prSet presAssocID="{115935E9-884E-4B77-8C33-3E6E6F6B95CA}" presName="sp" presStyleCnt="0"/>
      <dgm:spPr/>
    </dgm:pt>
    <dgm:pt modelId="{06ECED60-5A9B-4355-8013-9587410ED7CA}" type="pres">
      <dgm:prSet presAssocID="{AA5A124A-B054-4039-8BF0-FD9832FCE1F1}" presName="linNode" presStyleCnt="0"/>
      <dgm:spPr/>
    </dgm:pt>
    <dgm:pt modelId="{21095160-5742-440E-BEEC-397CDAF41A28}" type="pres">
      <dgm:prSet presAssocID="{AA5A124A-B054-4039-8BF0-FD9832FCE1F1}" presName="parentText" presStyleLbl="node1" presStyleIdx="1" presStyleCnt="3" custScaleY="68603">
        <dgm:presLayoutVars>
          <dgm:chMax val="1"/>
          <dgm:bulletEnabled val="1"/>
        </dgm:presLayoutVars>
      </dgm:prSet>
      <dgm:spPr/>
      <dgm:t>
        <a:bodyPr/>
        <a:lstStyle/>
        <a:p>
          <a:endParaRPr lang="en-US"/>
        </a:p>
      </dgm:t>
    </dgm:pt>
    <dgm:pt modelId="{75034D59-D2A0-4DD5-99FF-8B21D0372D42}" type="pres">
      <dgm:prSet presAssocID="{AA5A124A-B054-4039-8BF0-FD9832FCE1F1}" presName="descendantText" presStyleLbl="alignAccFollowNode1" presStyleIdx="1" presStyleCnt="3" custScaleY="73358">
        <dgm:presLayoutVars>
          <dgm:bulletEnabled val="1"/>
        </dgm:presLayoutVars>
      </dgm:prSet>
      <dgm:spPr/>
      <dgm:t>
        <a:bodyPr/>
        <a:lstStyle/>
        <a:p>
          <a:endParaRPr lang="en-US"/>
        </a:p>
      </dgm:t>
    </dgm:pt>
    <dgm:pt modelId="{88540B6D-2C48-4B09-BF06-61FED6934E66}" type="pres">
      <dgm:prSet presAssocID="{62E7F3E1-A9FE-4896-8A56-B9843345B9C2}" presName="sp" presStyleCnt="0"/>
      <dgm:spPr/>
    </dgm:pt>
    <dgm:pt modelId="{036CAF0A-DEFF-483D-A022-62A5CD7207F4}" type="pres">
      <dgm:prSet presAssocID="{1D64064D-03D7-4F55-BA33-3144DD8A437D}" presName="linNode" presStyleCnt="0"/>
      <dgm:spPr/>
    </dgm:pt>
    <dgm:pt modelId="{2F55B38C-8450-4A00-8D73-44E0A2FB8A62}" type="pres">
      <dgm:prSet presAssocID="{1D64064D-03D7-4F55-BA33-3144DD8A437D}" presName="parentText" presStyleLbl="node1" presStyleIdx="2" presStyleCnt="3">
        <dgm:presLayoutVars>
          <dgm:chMax val="1"/>
          <dgm:bulletEnabled val="1"/>
        </dgm:presLayoutVars>
      </dgm:prSet>
      <dgm:spPr/>
      <dgm:t>
        <a:bodyPr/>
        <a:lstStyle/>
        <a:p>
          <a:endParaRPr lang="en-US"/>
        </a:p>
      </dgm:t>
    </dgm:pt>
    <dgm:pt modelId="{546EC673-3607-48F0-8621-A3F4A4C77DBA}" type="pres">
      <dgm:prSet presAssocID="{1D64064D-03D7-4F55-BA33-3144DD8A437D}" presName="descendantText" presStyleLbl="alignAccFollowNode1" presStyleIdx="2" presStyleCnt="3">
        <dgm:presLayoutVars>
          <dgm:bulletEnabled val="1"/>
        </dgm:presLayoutVars>
      </dgm:prSet>
      <dgm:spPr/>
      <dgm:t>
        <a:bodyPr/>
        <a:lstStyle/>
        <a:p>
          <a:endParaRPr lang="en-US"/>
        </a:p>
      </dgm:t>
    </dgm:pt>
  </dgm:ptLst>
  <dgm:cxnLst>
    <dgm:cxn modelId="{C3BF6230-8433-4161-BE87-BF8D23E6BA7E}" type="presOf" srcId="{1D64064D-03D7-4F55-BA33-3144DD8A437D}" destId="{2F55B38C-8450-4A00-8D73-44E0A2FB8A62}" srcOrd="0" destOrd="0" presId="urn:microsoft.com/office/officeart/2005/8/layout/vList5"/>
    <dgm:cxn modelId="{C684322A-7E32-46D0-A791-FC787ED0980E}" srcId="{DDB560B2-52C9-4456-86AB-725859BBE5C2}" destId="{03797364-B7E2-48C7-978E-1CC6A565223F}" srcOrd="0" destOrd="0" parTransId="{68C96F61-2BE5-4060-A6A5-EB9CB2C4C18C}" sibTransId="{3E056D4D-6DF8-4935-9D2E-8AE307FE07FC}"/>
    <dgm:cxn modelId="{654BAF31-E280-4B5E-9A9E-8FDFDE81A203}" srcId="{1D64064D-03D7-4F55-BA33-3144DD8A437D}" destId="{F1B958FF-750A-4DDE-84D4-7A3C128E1D2D}" srcOrd="0" destOrd="0" parTransId="{F8AA2AEE-578D-45F1-AB5C-52E12CAEFEEB}" sibTransId="{AF523AC4-4E05-4512-BF60-45F3ED59E41B}"/>
    <dgm:cxn modelId="{1FB3BC2E-F872-4FB8-A26C-A84DA751D904}" srcId="{AA5A124A-B054-4039-8BF0-FD9832FCE1F1}" destId="{28E42A1C-810A-46BB-9610-24F8A18C2182}" srcOrd="0" destOrd="0" parTransId="{C0F523E4-862F-48BD-A2EB-A62CD9220949}" sibTransId="{C0034730-EDCC-4748-8DE8-039A5152FC8A}"/>
    <dgm:cxn modelId="{A3E838C4-1A32-46CA-8CAF-CB8FA9395A81}" type="presOf" srcId="{F1B958FF-750A-4DDE-84D4-7A3C128E1D2D}" destId="{546EC673-3607-48F0-8621-A3F4A4C77DBA}" srcOrd="0" destOrd="0" presId="urn:microsoft.com/office/officeart/2005/8/layout/vList5"/>
    <dgm:cxn modelId="{D07E8235-CD0B-440A-9598-17F707E873D4}" srcId="{AA7E6384-FB22-4263-A0B7-B543239B73B7}" destId="{AA5A124A-B054-4039-8BF0-FD9832FCE1F1}" srcOrd="1" destOrd="0" parTransId="{8A463972-7878-4E38-A48B-01FC75AB9F26}" sibTransId="{62E7F3E1-A9FE-4896-8A56-B9843345B9C2}"/>
    <dgm:cxn modelId="{14147FB6-D5D0-45BD-9B99-9F07B25312BE}" type="presOf" srcId="{AA5A124A-B054-4039-8BF0-FD9832FCE1F1}" destId="{21095160-5742-440E-BEEC-397CDAF41A28}" srcOrd="0" destOrd="0" presId="urn:microsoft.com/office/officeart/2005/8/layout/vList5"/>
    <dgm:cxn modelId="{76864F46-D640-445A-90E1-D94301C8C088}" srcId="{AA7E6384-FB22-4263-A0B7-B543239B73B7}" destId="{DDB560B2-52C9-4456-86AB-725859BBE5C2}" srcOrd="0" destOrd="0" parTransId="{B9D16CE3-89E2-4B4D-989A-F1B67BEA61D1}" sibTransId="{115935E9-884E-4B77-8C33-3E6E6F6B95CA}"/>
    <dgm:cxn modelId="{193BCBB2-7780-446C-A6B8-B29BE73378BA}" srcId="{AA7E6384-FB22-4263-A0B7-B543239B73B7}" destId="{1D64064D-03D7-4F55-BA33-3144DD8A437D}" srcOrd="2" destOrd="0" parTransId="{33EEBA69-CB5A-44D3-86F1-B2F2A15943CD}" sibTransId="{C51A3D37-D136-4881-921B-71C0F6D37F2A}"/>
    <dgm:cxn modelId="{E5865A28-D86B-4236-8381-17DA4E8470D1}" type="presOf" srcId="{DDB560B2-52C9-4456-86AB-725859BBE5C2}" destId="{3E473C92-9BC2-46D9-B668-75CBFC6A9C08}" srcOrd="0" destOrd="0" presId="urn:microsoft.com/office/officeart/2005/8/layout/vList5"/>
    <dgm:cxn modelId="{E4DC9748-1476-413C-A461-C79B7C1759D4}" type="presOf" srcId="{03797364-B7E2-48C7-978E-1CC6A565223F}" destId="{DA7E5E20-B920-400A-A4C7-9AFAA3791F93}" srcOrd="0" destOrd="0" presId="urn:microsoft.com/office/officeart/2005/8/layout/vList5"/>
    <dgm:cxn modelId="{4D0A5484-17D0-4638-BC56-8DBDCF449FDD}" type="presOf" srcId="{AA7E6384-FB22-4263-A0B7-B543239B73B7}" destId="{9B7B9635-E241-437E-998F-C174941D2ECF}" srcOrd="0" destOrd="0" presId="urn:microsoft.com/office/officeart/2005/8/layout/vList5"/>
    <dgm:cxn modelId="{7EEAB7B2-2DA0-4782-89BB-EA6266296755}" type="presOf" srcId="{28E42A1C-810A-46BB-9610-24F8A18C2182}" destId="{75034D59-D2A0-4DD5-99FF-8B21D0372D42}" srcOrd="0" destOrd="0" presId="urn:microsoft.com/office/officeart/2005/8/layout/vList5"/>
    <dgm:cxn modelId="{7C30F5E1-A0F0-45FE-BD67-4F669AEE7AD4}" type="presParOf" srcId="{9B7B9635-E241-437E-998F-C174941D2ECF}" destId="{2AC1754A-DEE1-48B3-BAF7-65052B50FA5C}" srcOrd="0" destOrd="0" presId="urn:microsoft.com/office/officeart/2005/8/layout/vList5"/>
    <dgm:cxn modelId="{BC7DB502-E6B8-460C-96B8-F76CA5EBF5D8}" type="presParOf" srcId="{2AC1754A-DEE1-48B3-BAF7-65052B50FA5C}" destId="{3E473C92-9BC2-46D9-B668-75CBFC6A9C08}" srcOrd="0" destOrd="0" presId="urn:microsoft.com/office/officeart/2005/8/layout/vList5"/>
    <dgm:cxn modelId="{B998AC4D-C136-4FCB-89AD-F23E5A6257A4}" type="presParOf" srcId="{2AC1754A-DEE1-48B3-BAF7-65052B50FA5C}" destId="{DA7E5E20-B920-400A-A4C7-9AFAA3791F93}" srcOrd="1" destOrd="0" presId="urn:microsoft.com/office/officeart/2005/8/layout/vList5"/>
    <dgm:cxn modelId="{5CEE6799-15D3-460B-B6CD-ED96031096C9}" type="presParOf" srcId="{9B7B9635-E241-437E-998F-C174941D2ECF}" destId="{B640D070-6A7E-484D-BFEF-729DC0795718}" srcOrd="1" destOrd="0" presId="urn:microsoft.com/office/officeart/2005/8/layout/vList5"/>
    <dgm:cxn modelId="{89274EB4-191D-4557-8CF4-711DA7162D5C}" type="presParOf" srcId="{9B7B9635-E241-437E-998F-C174941D2ECF}" destId="{06ECED60-5A9B-4355-8013-9587410ED7CA}" srcOrd="2" destOrd="0" presId="urn:microsoft.com/office/officeart/2005/8/layout/vList5"/>
    <dgm:cxn modelId="{7DD93708-D845-4EE2-BD45-E3487449E8EE}" type="presParOf" srcId="{06ECED60-5A9B-4355-8013-9587410ED7CA}" destId="{21095160-5742-440E-BEEC-397CDAF41A28}" srcOrd="0" destOrd="0" presId="urn:microsoft.com/office/officeart/2005/8/layout/vList5"/>
    <dgm:cxn modelId="{8E039664-AECF-4D19-A26F-35A58A688858}" type="presParOf" srcId="{06ECED60-5A9B-4355-8013-9587410ED7CA}" destId="{75034D59-D2A0-4DD5-99FF-8B21D0372D42}" srcOrd="1" destOrd="0" presId="urn:microsoft.com/office/officeart/2005/8/layout/vList5"/>
    <dgm:cxn modelId="{5F279E85-B804-4255-8B67-36B4ECCD4FF4}" type="presParOf" srcId="{9B7B9635-E241-437E-998F-C174941D2ECF}" destId="{88540B6D-2C48-4B09-BF06-61FED6934E66}" srcOrd="3" destOrd="0" presId="urn:microsoft.com/office/officeart/2005/8/layout/vList5"/>
    <dgm:cxn modelId="{44F7EA09-BAC9-46FB-9A0D-2516D9AC1A5D}" type="presParOf" srcId="{9B7B9635-E241-437E-998F-C174941D2ECF}" destId="{036CAF0A-DEFF-483D-A022-62A5CD7207F4}" srcOrd="4" destOrd="0" presId="urn:microsoft.com/office/officeart/2005/8/layout/vList5"/>
    <dgm:cxn modelId="{91FB2CEF-46EA-4493-A7B8-C1275106C0C3}" type="presParOf" srcId="{036CAF0A-DEFF-483D-A022-62A5CD7207F4}" destId="{2F55B38C-8450-4A00-8D73-44E0A2FB8A62}" srcOrd="0" destOrd="0" presId="urn:microsoft.com/office/officeart/2005/8/layout/vList5"/>
    <dgm:cxn modelId="{0F2324F8-8215-4DB2-A9A4-146BB34665E6}" type="presParOf" srcId="{036CAF0A-DEFF-483D-A022-62A5CD7207F4}" destId="{546EC673-3607-48F0-8621-A3F4A4C77DB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7E6384-FB22-4263-A0B7-B543239B73B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DB560B2-52C9-4456-86AB-725859BBE5C2}">
      <dgm:prSet phldrT="[Text]"/>
      <dgm:spPr/>
      <dgm:t>
        <a:bodyPr/>
        <a:lstStyle/>
        <a:p>
          <a:r>
            <a:rPr lang="en-US" dirty="0" smtClean="0"/>
            <a:t>Voluntary Contributory Scheme (Third Pillar)</a:t>
          </a:r>
          <a:endParaRPr lang="en-US" dirty="0"/>
        </a:p>
      </dgm:t>
    </dgm:pt>
    <dgm:pt modelId="{B9D16CE3-89E2-4B4D-989A-F1B67BEA61D1}" type="parTrans" cxnId="{76864F46-D640-445A-90E1-D94301C8C088}">
      <dgm:prSet/>
      <dgm:spPr/>
      <dgm:t>
        <a:bodyPr/>
        <a:lstStyle/>
        <a:p>
          <a:endParaRPr lang="en-US"/>
        </a:p>
      </dgm:t>
    </dgm:pt>
    <dgm:pt modelId="{115935E9-884E-4B77-8C33-3E6E6F6B95CA}" type="sibTrans" cxnId="{76864F46-D640-445A-90E1-D94301C8C088}">
      <dgm:prSet/>
      <dgm:spPr/>
      <dgm:t>
        <a:bodyPr/>
        <a:lstStyle/>
        <a:p>
          <a:endParaRPr lang="en-US"/>
        </a:p>
      </dgm:t>
    </dgm:pt>
    <dgm:pt modelId="{AA5A124A-B054-4039-8BF0-FD9832FCE1F1}">
      <dgm:prSet phldrT="[Text]"/>
      <dgm:spPr/>
      <dgm:t>
        <a:bodyPr/>
        <a:lstStyle/>
        <a:p>
          <a:r>
            <a:rPr lang="en-US" dirty="0" smtClean="0"/>
            <a:t>Non-financial Scheme (Fourth Pillar)</a:t>
          </a:r>
          <a:endParaRPr lang="en-US" dirty="0"/>
        </a:p>
      </dgm:t>
    </dgm:pt>
    <dgm:pt modelId="{8A463972-7878-4E38-A48B-01FC75AB9F26}" type="parTrans" cxnId="{D07E8235-CD0B-440A-9598-17F707E873D4}">
      <dgm:prSet/>
      <dgm:spPr/>
      <dgm:t>
        <a:bodyPr/>
        <a:lstStyle/>
        <a:p>
          <a:endParaRPr lang="en-US"/>
        </a:p>
      </dgm:t>
    </dgm:pt>
    <dgm:pt modelId="{62E7F3E1-A9FE-4896-8A56-B9843345B9C2}" type="sibTrans" cxnId="{D07E8235-CD0B-440A-9598-17F707E873D4}">
      <dgm:prSet/>
      <dgm:spPr/>
      <dgm:t>
        <a:bodyPr/>
        <a:lstStyle/>
        <a:p>
          <a:endParaRPr lang="en-US"/>
        </a:p>
      </dgm:t>
    </dgm:pt>
    <dgm:pt modelId="{28E42A1C-810A-46BB-9610-24F8A18C2182}">
      <dgm:prSet phldrT="[Text]" custT="1"/>
      <dgm:spPr/>
      <dgm:t>
        <a:bodyPr/>
        <a:lstStyle/>
        <a:p>
          <a:pPr algn="just"/>
          <a:r>
            <a:rPr lang="en-US" sz="2000" dirty="0" smtClean="0"/>
            <a:t>Informal family support; other social programs (health care, housing, etc).</a:t>
          </a:r>
          <a:endParaRPr lang="en-US" sz="2000" dirty="0"/>
        </a:p>
      </dgm:t>
    </dgm:pt>
    <dgm:pt modelId="{C0F523E4-862F-48BD-A2EB-A62CD9220949}" type="parTrans" cxnId="{1FB3BC2E-F872-4FB8-A26C-A84DA751D904}">
      <dgm:prSet/>
      <dgm:spPr/>
      <dgm:t>
        <a:bodyPr/>
        <a:lstStyle/>
        <a:p>
          <a:endParaRPr lang="en-US"/>
        </a:p>
      </dgm:t>
    </dgm:pt>
    <dgm:pt modelId="{C0034730-EDCC-4748-8DE8-039A5152FC8A}" type="sibTrans" cxnId="{1FB3BC2E-F872-4FB8-A26C-A84DA751D904}">
      <dgm:prSet/>
      <dgm:spPr/>
      <dgm:t>
        <a:bodyPr/>
        <a:lstStyle/>
        <a:p>
          <a:endParaRPr lang="en-US"/>
        </a:p>
      </dgm:t>
    </dgm:pt>
    <dgm:pt modelId="{03797364-B7E2-48C7-978E-1CC6A565223F}">
      <dgm:prSet phldrT="[Text]" custT="1"/>
      <dgm:spPr>
        <a:solidFill>
          <a:srgbClr val="FFFF00">
            <a:alpha val="90000"/>
          </a:srgbClr>
        </a:solidFill>
      </dgm:spPr>
      <dgm:t>
        <a:bodyPr/>
        <a:lstStyle/>
        <a:p>
          <a:pPr algn="just"/>
          <a:r>
            <a:rPr lang="en-US" sz="2000" dirty="0" smtClean="0"/>
            <a:t>Employer-sponsored pensions (Defined Contribution, Defined Benefit, Hybrid Scheme) and Individual savings.</a:t>
          </a:r>
          <a:endParaRPr lang="en-US" sz="2000" dirty="0"/>
        </a:p>
      </dgm:t>
    </dgm:pt>
    <dgm:pt modelId="{3E056D4D-6DF8-4935-9D2E-8AE307FE07FC}" type="sibTrans" cxnId="{C684322A-7E32-46D0-A791-FC787ED0980E}">
      <dgm:prSet/>
      <dgm:spPr/>
      <dgm:t>
        <a:bodyPr/>
        <a:lstStyle/>
        <a:p>
          <a:endParaRPr lang="en-US"/>
        </a:p>
      </dgm:t>
    </dgm:pt>
    <dgm:pt modelId="{68C96F61-2BE5-4060-A6A5-EB9CB2C4C18C}" type="parTrans" cxnId="{C684322A-7E32-46D0-A791-FC787ED0980E}">
      <dgm:prSet/>
      <dgm:spPr/>
      <dgm:t>
        <a:bodyPr/>
        <a:lstStyle/>
        <a:p>
          <a:endParaRPr lang="en-US"/>
        </a:p>
      </dgm:t>
    </dgm:pt>
    <dgm:pt modelId="{9B7B9635-E241-437E-998F-C174941D2ECF}" type="pres">
      <dgm:prSet presAssocID="{AA7E6384-FB22-4263-A0B7-B543239B73B7}" presName="Name0" presStyleCnt="0">
        <dgm:presLayoutVars>
          <dgm:dir/>
          <dgm:animLvl val="lvl"/>
          <dgm:resizeHandles val="exact"/>
        </dgm:presLayoutVars>
      </dgm:prSet>
      <dgm:spPr/>
      <dgm:t>
        <a:bodyPr/>
        <a:lstStyle/>
        <a:p>
          <a:endParaRPr lang="en-US"/>
        </a:p>
      </dgm:t>
    </dgm:pt>
    <dgm:pt modelId="{2AC1754A-DEE1-48B3-BAF7-65052B50FA5C}" type="pres">
      <dgm:prSet presAssocID="{DDB560B2-52C9-4456-86AB-725859BBE5C2}" presName="linNode" presStyleCnt="0"/>
      <dgm:spPr/>
    </dgm:pt>
    <dgm:pt modelId="{3E473C92-9BC2-46D9-B668-75CBFC6A9C08}" type="pres">
      <dgm:prSet presAssocID="{DDB560B2-52C9-4456-86AB-725859BBE5C2}" presName="parentText" presStyleLbl="node1" presStyleIdx="0" presStyleCnt="2" custScaleY="73464">
        <dgm:presLayoutVars>
          <dgm:chMax val="1"/>
          <dgm:bulletEnabled val="1"/>
        </dgm:presLayoutVars>
      </dgm:prSet>
      <dgm:spPr/>
      <dgm:t>
        <a:bodyPr/>
        <a:lstStyle/>
        <a:p>
          <a:endParaRPr lang="en-US"/>
        </a:p>
      </dgm:t>
    </dgm:pt>
    <dgm:pt modelId="{DA7E5E20-B920-400A-A4C7-9AFAA3791F93}" type="pres">
      <dgm:prSet presAssocID="{DDB560B2-52C9-4456-86AB-725859BBE5C2}" presName="descendantText" presStyleLbl="alignAccFollowNode1" presStyleIdx="0" presStyleCnt="2" custScaleY="69587" custLinFactNeighborX="2881" custLinFactNeighborY="3038">
        <dgm:presLayoutVars>
          <dgm:bulletEnabled val="1"/>
        </dgm:presLayoutVars>
      </dgm:prSet>
      <dgm:spPr/>
      <dgm:t>
        <a:bodyPr/>
        <a:lstStyle/>
        <a:p>
          <a:endParaRPr lang="en-US"/>
        </a:p>
      </dgm:t>
    </dgm:pt>
    <dgm:pt modelId="{B640D070-6A7E-484D-BFEF-729DC0795718}" type="pres">
      <dgm:prSet presAssocID="{115935E9-884E-4B77-8C33-3E6E6F6B95CA}" presName="sp" presStyleCnt="0"/>
      <dgm:spPr/>
    </dgm:pt>
    <dgm:pt modelId="{06ECED60-5A9B-4355-8013-9587410ED7CA}" type="pres">
      <dgm:prSet presAssocID="{AA5A124A-B054-4039-8BF0-FD9832FCE1F1}" presName="linNode" presStyleCnt="0"/>
      <dgm:spPr/>
    </dgm:pt>
    <dgm:pt modelId="{21095160-5742-440E-BEEC-397CDAF41A28}" type="pres">
      <dgm:prSet presAssocID="{AA5A124A-B054-4039-8BF0-FD9832FCE1F1}" presName="parentText" presStyleLbl="node1" presStyleIdx="1" presStyleCnt="2" custScaleY="68603">
        <dgm:presLayoutVars>
          <dgm:chMax val="1"/>
          <dgm:bulletEnabled val="1"/>
        </dgm:presLayoutVars>
      </dgm:prSet>
      <dgm:spPr/>
      <dgm:t>
        <a:bodyPr/>
        <a:lstStyle/>
        <a:p>
          <a:endParaRPr lang="en-US"/>
        </a:p>
      </dgm:t>
    </dgm:pt>
    <dgm:pt modelId="{75034D59-D2A0-4DD5-99FF-8B21D0372D42}" type="pres">
      <dgm:prSet presAssocID="{AA5A124A-B054-4039-8BF0-FD9832FCE1F1}" presName="descendantText" presStyleLbl="alignAccFollowNode1" presStyleIdx="1" presStyleCnt="2" custScaleY="73358">
        <dgm:presLayoutVars>
          <dgm:bulletEnabled val="1"/>
        </dgm:presLayoutVars>
      </dgm:prSet>
      <dgm:spPr/>
      <dgm:t>
        <a:bodyPr/>
        <a:lstStyle/>
        <a:p>
          <a:endParaRPr lang="en-US"/>
        </a:p>
      </dgm:t>
    </dgm:pt>
  </dgm:ptLst>
  <dgm:cxnLst>
    <dgm:cxn modelId="{1695C562-EE75-43BA-90B4-457835E20680}" type="presOf" srcId="{AA7E6384-FB22-4263-A0B7-B543239B73B7}" destId="{9B7B9635-E241-437E-998F-C174941D2ECF}" srcOrd="0" destOrd="0" presId="urn:microsoft.com/office/officeart/2005/8/layout/vList5"/>
    <dgm:cxn modelId="{C684322A-7E32-46D0-A791-FC787ED0980E}" srcId="{DDB560B2-52C9-4456-86AB-725859BBE5C2}" destId="{03797364-B7E2-48C7-978E-1CC6A565223F}" srcOrd="0" destOrd="0" parTransId="{68C96F61-2BE5-4060-A6A5-EB9CB2C4C18C}" sibTransId="{3E056D4D-6DF8-4935-9D2E-8AE307FE07FC}"/>
    <dgm:cxn modelId="{35D00937-7B89-4B6D-AE48-11853FF4F591}" type="presOf" srcId="{AA5A124A-B054-4039-8BF0-FD9832FCE1F1}" destId="{21095160-5742-440E-BEEC-397CDAF41A28}" srcOrd="0" destOrd="0" presId="urn:microsoft.com/office/officeart/2005/8/layout/vList5"/>
    <dgm:cxn modelId="{719120C6-DB09-4E7A-8627-9039A975B0A8}" type="presOf" srcId="{03797364-B7E2-48C7-978E-1CC6A565223F}" destId="{DA7E5E20-B920-400A-A4C7-9AFAA3791F93}" srcOrd="0" destOrd="0" presId="urn:microsoft.com/office/officeart/2005/8/layout/vList5"/>
    <dgm:cxn modelId="{D07E8235-CD0B-440A-9598-17F707E873D4}" srcId="{AA7E6384-FB22-4263-A0B7-B543239B73B7}" destId="{AA5A124A-B054-4039-8BF0-FD9832FCE1F1}" srcOrd="1" destOrd="0" parTransId="{8A463972-7878-4E38-A48B-01FC75AB9F26}" sibTransId="{62E7F3E1-A9FE-4896-8A56-B9843345B9C2}"/>
    <dgm:cxn modelId="{76864F46-D640-445A-90E1-D94301C8C088}" srcId="{AA7E6384-FB22-4263-A0B7-B543239B73B7}" destId="{DDB560B2-52C9-4456-86AB-725859BBE5C2}" srcOrd="0" destOrd="0" parTransId="{B9D16CE3-89E2-4B4D-989A-F1B67BEA61D1}" sibTransId="{115935E9-884E-4B77-8C33-3E6E6F6B95CA}"/>
    <dgm:cxn modelId="{CD5A4034-1822-4A82-8453-F9BD7179CBE7}" type="presOf" srcId="{28E42A1C-810A-46BB-9610-24F8A18C2182}" destId="{75034D59-D2A0-4DD5-99FF-8B21D0372D42}" srcOrd="0" destOrd="0" presId="urn:microsoft.com/office/officeart/2005/8/layout/vList5"/>
    <dgm:cxn modelId="{901071D0-12BD-4FFA-9052-DD6CF795C11A}" type="presOf" srcId="{DDB560B2-52C9-4456-86AB-725859BBE5C2}" destId="{3E473C92-9BC2-46D9-B668-75CBFC6A9C08}" srcOrd="0" destOrd="0" presId="urn:microsoft.com/office/officeart/2005/8/layout/vList5"/>
    <dgm:cxn modelId="{1FB3BC2E-F872-4FB8-A26C-A84DA751D904}" srcId="{AA5A124A-B054-4039-8BF0-FD9832FCE1F1}" destId="{28E42A1C-810A-46BB-9610-24F8A18C2182}" srcOrd="0" destOrd="0" parTransId="{C0F523E4-862F-48BD-A2EB-A62CD9220949}" sibTransId="{C0034730-EDCC-4748-8DE8-039A5152FC8A}"/>
    <dgm:cxn modelId="{8080AD10-AAA3-4C2A-84B0-6388B2CA97D0}" type="presParOf" srcId="{9B7B9635-E241-437E-998F-C174941D2ECF}" destId="{2AC1754A-DEE1-48B3-BAF7-65052B50FA5C}" srcOrd="0" destOrd="0" presId="urn:microsoft.com/office/officeart/2005/8/layout/vList5"/>
    <dgm:cxn modelId="{7354A690-E651-4B78-B53E-738D48E474E2}" type="presParOf" srcId="{2AC1754A-DEE1-48B3-BAF7-65052B50FA5C}" destId="{3E473C92-9BC2-46D9-B668-75CBFC6A9C08}" srcOrd="0" destOrd="0" presId="urn:microsoft.com/office/officeart/2005/8/layout/vList5"/>
    <dgm:cxn modelId="{EE4C1DC7-E664-4E93-A26A-B4FF7F5863C2}" type="presParOf" srcId="{2AC1754A-DEE1-48B3-BAF7-65052B50FA5C}" destId="{DA7E5E20-B920-400A-A4C7-9AFAA3791F93}" srcOrd="1" destOrd="0" presId="urn:microsoft.com/office/officeart/2005/8/layout/vList5"/>
    <dgm:cxn modelId="{505DA80F-0938-4189-966C-5305324D78EF}" type="presParOf" srcId="{9B7B9635-E241-437E-998F-C174941D2ECF}" destId="{B640D070-6A7E-484D-BFEF-729DC0795718}" srcOrd="1" destOrd="0" presId="urn:microsoft.com/office/officeart/2005/8/layout/vList5"/>
    <dgm:cxn modelId="{DBBDBAE4-4E7C-430E-91F3-13C4F409DA6E}" type="presParOf" srcId="{9B7B9635-E241-437E-998F-C174941D2ECF}" destId="{06ECED60-5A9B-4355-8013-9587410ED7CA}" srcOrd="2" destOrd="0" presId="urn:microsoft.com/office/officeart/2005/8/layout/vList5"/>
    <dgm:cxn modelId="{81B711A6-FAD4-41DB-B1A0-5CD1B4E57691}" type="presParOf" srcId="{06ECED60-5A9B-4355-8013-9587410ED7CA}" destId="{21095160-5742-440E-BEEC-397CDAF41A28}" srcOrd="0" destOrd="0" presId="urn:microsoft.com/office/officeart/2005/8/layout/vList5"/>
    <dgm:cxn modelId="{858E9031-2A08-4604-9214-93A8A88AE8DC}" type="presParOf" srcId="{06ECED60-5A9B-4355-8013-9587410ED7CA}" destId="{75034D59-D2A0-4DD5-99FF-8B21D0372D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0B584A2-D8B1-4EA3-9C3D-6D024899E61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E96BDCB-5987-4418-ADD1-B1F0302EA7B1}">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b="1" baseline="0" dirty="0" smtClean="0">
              <a:solidFill>
                <a:schemeClr val="bg1"/>
              </a:solidFill>
            </a:rPr>
            <a:t>Efficient and Smooth Allocation of Resources</a:t>
          </a:r>
          <a:endParaRPr lang="en-US" b="1" baseline="0" dirty="0">
            <a:solidFill>
              <a:schemeClr val="bg1"/>
            </a:solidFill>
          </a:endParaRPr>
        </a:p>
      </dgm:t>
    </dgm:pt>
    <dgm:pt modelId="{2A39DA63-0AE1-4805-86B8-ACCE01C0C6EE}" type="parTrans" cxnId="{AA38C2C1-5C85-4CFE-B6FC-D86FE9F74ED9}">
      <dgm:prSet/>
      <dgm:spPr/>
      <dgm:t>
        <a:bodyPr/>
        <a:lstStyle/>
        <a:p>
          <a:endParaRPr lang="en-US"/>
        </a:p>
      </dgm:t>
    </dgm:pt>
    <dgm:pt modelId="{C0EB3A2F-0D89-457C-807F-37D652A32997}" type="sibTrans" cxnId="{AA38C2C1-5C85-4CFE-B6FC-D86FE9F74ED9}">
      <dgm:prSet/>
      <dgm:spPr/>
      <dgm:t>
        <a:bodyPr/>
        <a:lstStyle/>
        <a:p>
          <a:endParaRPr lang="en-US"/>
        </a:p>
      </dgm:t>
    </dgm:pt>
    <dgm:pt modelId="{65D2186B-38DE-400B-A963-65F5BC5590A6}">
      <dgm:prSet phldrT="[Text]" custT="1">
        <dgm:style>
          <a:lnRef idx="1">
            <a:schemeClr val="accent3"/>
          </a:lnRef>
          <a:fillRef idx="2">
            <a:schemeClr val="accent3"/>
          </a:fillRef>
          <a:effectRef idx="1">
            <a:schemeClr val="accent3"/>
          </a:effectRef>
          <a:fontRef idx="minor">
            <a:schemeClr val="dk1"/>
          </a:fontRef>
        </dgm:style>
      </dgm:prSet>
      <dgm:spPr>
        <a:solidFill>
          <a:schemeClr val="bg2">
            <a:lumMod val="90000"/>
          </a:schemeClr>
        </a:solidFill>
      </dgm:spPr>
      <dgm:t>
        <a:bodyPr/>
        <a:lstStyle/>
        <a:p>
          <a:pPr algn="just"/>
          <a:r>
            <a:rPr lang="en-US" sz="1800" dirty="0" smtClean="0"/>
            <a:t>Facilitate efficient and smooth allocation of resources </a:t>
          </a:r>
          <a:r>
            <a:rPr lang="en-US" sz="1800" b="1" dirty="0" smtClean="0"/>
            <a:t>inter-temporally and spatially </a:t>
          </a:r>
          <a:r>
            <a:rPr lang="en-US" sz="1800" dirty="0" smtClean="0"/>
            <a:t>between savers and investors</a:t>
          </a:r>
          <a:r>
            <a:rPr lang="en-US" sz="1500" dirty="0" smtClean="0"/>
            <a:t>.</a:t>
          </a:r>
          <a:endParaRPr lang="en-US" sz="1500" dirty="0"/>
        </a:p>
      </dgm:t>
    </dgm:pt>
    <dgm:pt modelId="{82E3F35E-AB24-4943-B6F8-1E65314DE8FA}" type="parTrans" cxnId="{7310725C-792D-41A9-AE9A-F939C911C602}">
      <dgm:prSet/>
      <dgm:spPr/>
      <dgm:t>
        <a:bodyPr/>
        <a:lstStyle/>
        <a:p>
          <a:endParaRPr lang="en-US"/>
        </a:p>
      </dgm:t>
    </dgm:pt>
    <dgm:pt modelId="{265E08FC-BC42-4DEC-A932-5FFE0A706C59}" type="sibTrans" cxnId="{7310725C-792D-41A9-AE9A-F939C911C602}">
      <dgm:prSet/>
      <dgm:spPr/>
      <dgm:t>
        <a:bodyPr/>
        <a:lstStyle/>
        <a:p>
          <a:endParaRPr lang="en-US"/>
        </a:p>
      </dgm:t>
    </dgm:pt>
    <dgm:pt modelId="{0687CA49-3494-4813-BCE8-3791B1F98679}">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b="1" baseline="0" dirty="0" smtClean="0">
              <a:solidFill>
                <a:schemeClr val="bg1"/>
              </a:solidFill>
            </a:rPr>
            <a:t>Effective Management of </a:t>
          </a:r>
          <a:r>
            <a:rPr lang="en-US" b="1" u="sng" baseline="0" dirty="0" smtClean="0">
              <a:solidFill>
                <a:schemeClr val="bg1"/>
              </a:solidFill>
            </a:rPr>
            <a:t>Forward-looking</a:t>
          </a:r>
          <a:r>
            <a:rPr lang="en-US" b="1" baseline="0" dirty="0" smtClean="0">
              <a:solidFill>
                <a:schemeClr val="bg1"/>
              </a:solidFill>
            </a:rPr>
            <a:t> Risks</a:t>
          </a:r>
          <a:endParaRPr lang="en-US" b="1" baseline="0" dirty="0">
            <a:solidFill>
              <a:schemeClr val="bg1"/>
            </a:solidFill>
          </a:endParaRPr>
        </a:p>
      </dgm:t>
    </dgm:pt>
    <dgm:pt modelId="{E164A2CF-834F-45A6-B843-0382B5E50D24}" type="parTrans" cxnId="{5C9CD31A-36C5-4B31-9307-50B729E0D00F}">
      <dgm:prSet/>
      <dgm:spPr/>
      <dgm:t>
        <a:bodyPr/>
        <a:lstStyle/>
        <a:p>
          <a:endParaRPr lang="en-US"/>
        </a:p>
      </dgm:t>
    </dgm:pt>
    <dgm:pt modelId="{7EDB2A08-CEF1-42C8-9E88-CD1B606CA286}" type="sibTrans" cxnId="{5C9CD31A-36C5-4B31-9307-50B729E0D00F}">
      <dgm:prSet/>
      <dgm:spPr/>
      <dgm:t>
        <a:bodyPr/>
        <a:lstStyle/>
        <a:p>
          <a:endParaRPr lang="en-US"/>
        </a:p>
      </dgm:t>
    </dgm:pt>
    <dgm:pt modelId="{C1E662E4-C6C8-4EFE-ABE2-E346DE6DBD3E}">
      <dgm:prSet phldrT="[Text]">
        <dgm:style>
          <a:lnRef idx="1">
            <a:schemeClr val="accent3"/>
          </a:lnRef>
          <a:fillRef idx="2">
            <a:schemeClr val="accent3"/>
          </a:fillRef>
          <a:effectRef idx="1">
            <a:schemeClr val="accent3"/>
          </a:effectRef>
          <a:fontRef idx="minor">
            <a:schemeClr val="dk1"/>
          </a:fontRef>
        </dgm:style>
      </dgm:prSet>
      <dgm:spPr>
        <a:solidFill>
          <a:schemeClr val="bg2">
            <a:lumMod val="90000"/>
          </a:schemeClr>
        </a:solidFill>
      </dgm:spPr>
      <dgm:t>
        <a:bodyPr/>
        <a:lstStyle/>
        <a:p>
          <a:pPr algn="just"/>
          <a:r>
            <a:rPr lang="en-US" dirty="0" smtClean="0"/>
            <a:t>Enable forward-looking risks to be continuously assessed, reasonably priced and effectively managed.</a:t>
          </a:r>
          <a:endParaRPr lang="en-US" dirty="0"/>
        </a:p>
      </dgm:t>
    </dgm:pt>
    <dgm:pt modelId="{12FA500D-C2B6-433A-97FD-A64F4A21D8A9}" type="parTrans" cxnId="{82A3B972-E0A0-4C3B-9C38-6029EFA55FA1}">
      <dgm:prSet/>
      <dgm:spPr/>
      <dgm:t>
        <a:bodyPr/>
        <a:lstStyle/>
        <a:p>
          <a:endParaRPr lang="en-US"/>
        </a:p>
      </dgm:t>
    </dgm:pt>
    <dgm:pt modelId="{864B5CEA-B2F4-4825-B5F2-76A2B5E3F6C7}" type="sibTrans" cxnId="{82A3B972-E0A0-4C3B-9C38-6029EFA55FA1}">
      <dgm:prSet/>
      <dgm:spPr/>
      <dgm:t>
        <a:bodyPr/>
        <a:lstStyle/>
        <a:p>
          <a:endParaRPr lang="en-US"/>
        </a:p>
      </dgm:t>
    </dgm:pt>
    <dgm:pt modelId="{6298FB87-A16F-4DF2-B37F-63E558616D0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b="1" baseline="0" dirty="0" smtClean="0">
              <a:solidFill>
                <a:schemeClr val="bg1"/>
              </a:solidFill>
            </a:rPr>
            <a:t>Absorption and Dissipation of Financial and Economic Shocks</a:t>
          </a:r>
          <a:endParaRPr lang="en-US" b="1" baseline="0" dirty="0">
            <a:solidFill>
              <a:schemeClr val="bg1"/>
            </a:solidFill>
          </a:endParaRPr>
        </a:p>
      </dgm:t>
    </dgm:pt>
    <dgm:pt modelId="{C246385C-DC19-4BBA-8CE5-A62CE2ACB113}" type="parTrans" cxnId="{08B53613-8295-420E-924A-366BEDC3156D}">
      <dgm:prSet/>
      <dgm:spPr/>
      <dgm:t>
        <a:bodyPr/>
        <a:lstStyle/>
        <a:p>
          <a:endParaRPr lang="en-US"/>
        </a:p>
      </dgm:t>
    </dgm:pt>
    <dgm:pt modelId="{BD7A759C-9FF4-4D62-B595-BE8A4085A535}" type="sibTrans" cxnId="{08B53613-8295-420E-924A-366BEDC3156D}">
      <dgm:prSet/>
      <dgm:spPr/>
      <dgm:t>
        <a:bodyPr/>
        <a:lstStyle/>
        <a:p>
          <a:endParaRPr lang="en-US"/>
        </a:p>
      </dgm:t>
    </dgm:pt>
    <dgm:pt modelId="{9A1081B3-474E-4449-9BBD-4F6D2CC93F97}">
      <dgm:prSet phldrT="[Text]">
        <dgm:style>
          <a:lnRef idx="1">
            <a:schemeClr val="accent3"/>
          </a:lnRef>
          <a:fillRef idx="2">
            <a:schemeClr val="accent3"/>
          </a:fillRef>
          <a:effectRef idx="1">
            <a:schemeClr val="accent3"/>
          </a:effectRef>
          <a:fontRef idx="minor">
            <a:schemeClr val="dk1"/>
          </a:fontRef>
        </dgm:style>
      </dgm:prSet>
      <dgm:spPr>
        <a:solidFill>
          <a:schemeClr val="bg2">
            <a:lumMod val="90000"/>
          </a:schemeClr>
        </a:solidFill>
      </dgm:spPr>
      <dgm:t>
        <a:bodyPr/>
        <a:lstStyle/>
        <a:p>
          <a:r>
            <a:rPr lang="en-US" dirty="0" smtClean="0"/>
            <a:t>Be able to contain and absorb financial and economic shocks with minimal disruption to  financial and economic activity. </a:t>
          </a:r>
          <a:endParaRPr lang="en-US" dirty="0"/>
        </a:p>
      </dgm:t>
    </dgm:pt>
    <dgm:pt modelId="{FA0E7145-3CD6-43E7-B680-F735551E4DF3}" type="parTrans" cxnId="{3A6662BA-E2CD-4FB4-B054-1284BD99BD14}">
      <dgm:prSet/>
      <dgm:spPr/>
      <dgm:t>
        <a:bodyPr/>
        <a:lstStyle/>
        <a:p>
          <a:endParaRPr lang="en-US"/>
        </a:p>
      </dgm:t>
    </dgm:pt>
    <dgm:pt modelId="{42EF4EE1-81E4-4637-AA1C-EF8EC35F352D}" type="sibTrans" cxnId="{3A6662BA-E2CD-4FB4-B054-1284BD99BD14}">
      <dgm:prSet/>
      <dgm:spPr/>
      <dgm:t>
        <a:bodyPr/>
        <a:lstStyle/>
        <a:p>
          <a:endParaRPr lang="en-US"/>
        </a:p>
      </dgm:t>
    </dgm:pt>
    <dgm:pt modelId="{F250EFA4-C02A-49E7-8125-99E808507F93}" type="pres">
      <dgm:prSet presAssocID="{00B584A2-D8B1-4EA3-9C3D-6D024899E613}" presName="Name0" presStyleCnt="0">
        <dgm:presLayoutVars>
          <dgm:dir/>
          <dgm:animLvl val="lvl"/>
          <dgm:resizeHandles val="exact"/>
        </dgm:presLayoutVars>
      </dgm:prSet>
      <dgm:spPr/>
      <dgm:t>
        <a:bodyPr/>
        <a:lstStyle/>
        <a:p>
          <a:endParaRPr lang="en-US"/>
        </a:p>
      </dgm:t>
    </dgm:pt>
    <dgm:pt modelId="{9620A53F-3993-4DF3-9C36-19B9E1373848}" type="pres">
      <dgm:prSet presAssocID="{FE96BDCB-5987-4418-ADD1-B1F0302EA7B1}" presName="linNode" presStyleCnt="0"/>
      <dgm:spPr/>
    </dgm:pt>
    <dgm:pt modelId="{E8DD6C7A-C33D-42FB-92B2-5203BDA6EDD4}" type="pres">
      <dgm:prSet presAssocID="{FE96BDCB-5987-4418-ADD1-B1F0302EA7B1}" presName="parentText" presStyleLbl="node1" presStyleIdx="0" presStyleCnt="3" custLinFactNeighborX="196" custLinFactNeighborY="-151">
        <dgm:presLayoutVars>
          <dgm:chMax val="1"/>
          <dgm:bulletEnabled val="1"/>
        </dgm:presLayoutVars>
      </dgm:prSet>
      <dgm:spPr/>
      <dgm:t>
        <a:bodyPr/>
        <a:lstStyle/>
        <a:p>
          <a:endParaRPr lang="en-US"/>
        </a:p>
      </dgm:t>
    </dgm:pt>
    <dgm:pt modelId="{C6147016-C226-4243-A5D3-CE94578FC568}" type="pres">
      <dgm:prSet presAssocID="{FE96BDCB-5987-4418-ADD1-B1F0302EA7B1}" presName="descendantText" presStyleLbl="alignAccFollowNode1" presStyleIdx="0" presStyleCnt="3">
        <dgm:presLayoutVars>
          <dgm:bulletEnabled val="1"/>
        </dgm:presLayoutVars>
      </dgm:prSet>
      <dgm:spPr/>
      <dgm:t>
        <a:bodyPr/>
        <a:lstStyle/>
        <a:p>
          <a:endParaRPr lang="en-US"/>
        </a:p>
      </dgm:t>
    </dgm:pt>
    <dgm:pt modelId="{4B3AA4B8-7EEB-4895-807D-F87ADAEE4B1B}" type="pres">
      <dgm:prSet presAssocID="{C0EB3A2F-0D89-457C-807F-37D652A32997}" presName="sp" presStyleCnt="0"/>
      <dgm:spPr/>
    </dgm:pt>
    <dgm:pt modelId="{262C39CD-FE06-4F86-BA98-C5DF7D584278}" type="pres">
      <dgm:prSet presAssocID="{0687CA49-3494-4813-BCE8-3791B1F98679}" presName="linNode" presStyleCnt="0"/>
      <dgm:spPr/>
    </dgm:pt>
    <dgm:pt modelId="{1FF31D91-D100-4632-85C6-BC5343C7B20E}" type="pres">
      <dgm:prSet presAssocID="{0687CA49-3494-4813-BCE8-3791B1F98679}" presName="parentText" presStyleLbl="node1" presStyleIdx="1" presStyleCnt="3">
        <dgm:presLayoutVars>
          <dgm:chMax val="1"/>
          <dgm:bulletEnabled val="1"/>
        </dgm:presLayoutVars>
      </dgm:prSet>
      <dgm:spPr/>
      <dgm:t>
        <a:bodyPr/>
        <a:lstStyle/>
        <a:p>
          <a:endParaRPr lang="en-US"/>
        </a:p>
      </dgm:t>
    </dgm:pt>
    <dgm:pt modelId="{3CF6DD88-6B26-450F-BE61-F6E5F19156FA}" type="pres">
      <dgm:prSet presAssocID="{0687CA49-3494-4813-BCE8-3791B1F98679}" presName="descendantText" presStyleLbl="alignAccFollowNode1" presStyleIdx="1" presStyleCnt="3">
        <dgm:presLayoutVars>
          <dgm:bulletEnabled val="1"/>
        </dgm:presLayoutVars>
      </dgm:prSet>
      <dgm:spPr/>
      <dgm:t>
        <a:bodyPr/>
        <a:lstStyle/>
        <a:p>
          <a:endParaRPr lang="en-US"/>
        </a:p>
      </dgm:t>
    </dgm:pt>
    <dgm:pt modelId="{0A7D1D22-4B1F-4B4B-A962-EDE6C571CCB3}" type="pres">
      <dgm:prSet presAssocID="{7EDB2A08-CEF1-42C8-9E88-CD1B606CA286}" presName="sp" presStyleCnt="0"/>
      <dgm:spPr/>
    </dgm:pt>
    <dgm:pt modelId="{EDA86D39-6B82-4BAC-ADC2-4B9E3D35F0B2}" type="pres">
      <dgm:prSet presAssocID="{6298FB87-A16F-4DF2-B37F-63E558616D0C}" presName="linNode" presStyleCnt="0"/>
      <dgm:spPr/>
    </dgm:pt>
    <dgm:pt modelId="{3432FB73-8AAC-4A09-92B7-3C2308C3A641}" type="pres">
      <dgm:prSet presAssocID="{6298FB87-A16F-4DF2-B37F-63E558616D0C}" presName="parentText" presStyleLbl="node1" presStyleIdx="2" presStyleCnt="3">
        <dgm:presLayoutVars>
          <dgm:chMax val="1"/>
          <dgm:bulletEnabled val="1"/>
        </dgm:presLayoutVars>
      </dgm:prSet>
      <dgm:spPr/>
      <dgm:t>
        <a:bodyPr/>
        <a:lstStyle/>
        <a:p>
          <a:endParaRPr lang="en-US"/>
        </a:p>
      </dgm:t>
    </dgm:pt>
    <dgm:pt modelId="{A2AFB18F-6BBF-439F-863B-3CAE645E670C}" type="pres">
      <dgm:prSet presAssocID="{6298FB87-A16F-4DF2-B37F-63E558616D0C}" presName="descendantText" presStyleLbl="alignAccFollowNode1" presStyleIdx="2" presStyleCnt="3">
        <dgm:presLayoutVars>
          <dgm:bulletEnabled val="1"/>
        </dgm:presLayoutVars>
      </dgm:prSet>
      <dgm:spPr/>
      <dgm:t>
        <a:bodyPr/>
        <a:lstStyle/>
        <a:p>
          <a:endParaRPr lang="en-US"/>
        </a:p>
      </dgm:t>
    </dgm:pt>
  </dgm:ptLst>
  <dgm:cxnLst>
    <dgm:cxn modelId="{82A3B972-E0A0-4C3B-9C38-6029EFA55FA1}" srcId="{0687CA49-3494-4813-BCE8-3791B1F98679}" destId="{C1E662E4-C6C8-4EFE-ABE2-E346DE6DBD3E}" srcOrd="0" destOrd="0" parTransId="{12FA500D-C2B6-433A-97FD-A64F4A21D8A9}" sibTransId="{864B5CEA-B2F4-4825-B5F2-76A2B5E3F6C7}"/>
    <dgm:cxn modelId="{42946913-BB9D-4965-9FAC-C6BB31F890E6}" type="presOf" srcId="{C1E662E4-C6C8-4EFE-ABE2-E346DE6DBD3E}" destId="{3CF6DD88-6B26-450F-BE61-F6E5F19156FA}" srcOrd="0" destOrd="0" presId="urn:microsoft.com/office/officeart/2005/8/layout/vList5"/>
    <dgm:cxn modelId="{AA38C2C1-5C85-4CFE-B6FC-D86FE9F74ED9}" srcId="{00B584A2-D8B1-4EA3-9C3D-6D024899E613}" destId="{FE96BDCB-5987-4418-ADD1-B1F0302EA7B1}" srcOrd="0" destOrd="0" parTransId="{2A39DA63-0AE1-4805-86B8-ACCE01C0C6EE}" sibTransId="{C0EB3A2F-0D89-457C-807F-37D652A32997}"/>
    <dgm:cxn modelId="{5C9CD31A-36C5-4B31-9307-50B729E0D00F}" srcId="{00B584A2-D8B1-4EA3-9C3D-6D024899E613}" destId="{0687CA49-3494-4813-BCE8-3791B1F98679}" srcOrd="1" destOrd="0" parTransId="{E164A2CF-834F-45A6-B843-0382B5E50D24}" sibTransId="{7EDB2A08-CEF1-42C8-9E88-CD1B606CA286}"/>
    <dgm:cxn modelId="{08B53613-8295-420E-924A-366BEDC3156D}" srcId="{00B584A2-D8B1-4EA3-9C3D-6D024899E613}" destId="{6298FB87-A16F-4DF2-B37F-63E558616D0C}" srcOrd="2" destOrd="0" parTransId="{C246385C-DC19-4BBA-8CE5-A62CE2ACB113}" sibTransId="{BD7A759C-9FF4-4D62-B595-BE8A4085A535}"/>
    <dgm:cxn modelId="{DF529C97-C7E5-49F7-8088-1E8A220AF330}" type="presOf" srcId="{00B584A2-D8B1-4EA3-9C3D-6D024899E613}" destId="{F250EFA4-C02A-49E7-8125-99E808507F93}" srcOrd="0" destOrd="0" presId="urn:microsoft.com/office/officeart/2005/8/layout/vList5"/>
    <dgm:cxn modelId="{3A6662BA-E2CD-4FB4-B054-1284BD99BD14}" srcId="{6298FB87-A16F-4DF2-B37F-63E558616D0C}" destId="{9A1081B3-474E-4449-9BBD-4F6D2CC93F97}" srcOrd="0" destOrd="0" parTransId="{FA0E7145-3CD6-43E7-B680-F735551E4DF3}" sibTransId="{42EF4EE1-81E4-4637-AA1C-EF8EC35F352D}"/>
    <dgm:cxn modelId="{0D8061F4-F2F4-4855-AD76-7B2F05A86C33}" type="presOf" srcId="{65D2186B-38DE-400B-A963-65F5BC5590A6}" destId="{C6147016-C226-4243-A5D3-CE94578FC568}" srcOrd="0" destOrd="0" presId="urn:microsoft.com/office/officeart/2005/8/layout/vList5"/>
    <dgm:cxn modelId="{B04F0894-3619-47CB-BAE7-BBA75A00E59B}" type="presOf" srcId="{9A1081B3-474E-4449-9BBD-4F6D2CC93F97}" destId="{A2AFB18F-6BBF-439F-863B-3CAE645E670C}" srcOrd="0" destOrd="0" presId="urn:microsoft.com/office/officeart/2005/8/layout/vList5"/>
    <dgm:cxn modelId="{CA9D72B0-6DF2-457E-B26E-B2624FFBC257}" type="presOf" srcId="{6298FB87-A16F-4DF2-B37F-63E558616D0C}" destId="{3432FB73-8AAC-4A09-92B7-3C2308C3A641}" srcOrd="0" destOrd="0" presId="urn:microsoft.com/office/officeart/2005/8/layout/vList5"/>
    <dgm:cxn modelId="{11F75885-4893-4618-BB5E-4E7939956F06}" type="presOf" srcId="{0687CA49-3494-4813-BCE8-3791B1F98679}" destId="{1FF31D91-D100-4632-85C6-BC5343C7B20E}" srcOrd="0" destOrd="0" presId="urn:microsoft.com/office/officeart/2005/8/layout/vList5"/>
    <dgm:cxn modelId="{7310725C-792D-41A9-AE9A-F939C911C602}" srcId="{FE96BDCB-5987-4418-ADD1-B1F0302EA7B1}" destId="{65D2186B-38DE-400B-A963-65F5BC5590A6}" srcOrd="0" destOrd="0" parTransId="{82E3F35E-AB24-4943-B6F8-1E65314DE8FA}" sibTransId="{265E08FC-BC42-4DEC-A932-5FFE0A706C59}"/>
    <dgm:cxn modelId="{BD5CE738-61BA-4FC6-BF7A-3A09D78FF686}" type="presOf" srcId="{FE96BDCB-5987-4418-ADD1-B1F0302EA7B1}" destId="{E8DD6C7A-C33D-42FB-92B2-5203BDA6EDD4}" srcOrd="0" destOrd="0" presId="urn:microsoft.com/office/officeart/2005/8/layout/vList5"/>
    <dgm:cxn modelId="{07B49D34-E23B-4695-9EBC-75A4813AFB36}" type="presParOf" srcId="{F250EFA4-C02A-49E7-8125-99E808507F93}" destId="{9620A53F-3993-4DF3-9C36-19B9E1373848}" srcOrd="0" destOrd="0" presId="urn:microsoft.com/office/officeart/2005/8/layout/vList5"/>
    <dgm:cxn modelId="{13A06F45-8C83-4878-90E7-94AF41E965CB}" type="presParOf" srcId="{9620A53F-3993-4DF3-9C36-19B9E1373848}" destId="{E8DD6C7A-C33D-42FB-92B2-5203BDA6EDD4}" srcOrd="0" destOrd="0" presId="urn:microsoft.com/office/officeart/2005/8/layout/vList5"/>
    <dgm:cxn modelId="{421E0B32-C4D8-4449-BDD0-6127C26F75BC}" type="presParOf" srcId="{9620A53F-3993-4DF3-9C36-19B9E1373848}" destId="{C6147016-C226-4243-A5D3-CE94578FC568}" srcOrd="1" destOrd="0" presId="urn:microsoft.com/office/officeart/2005/8/layout/vList5"/>
    <dgm:cxn modelId="{57D90467-103A-4EDF-97E1-A524A9EB1896}" type="presParOf" srcId="{F250EFA4-C02A-49E7-8125-99E808507F93}" destId="{4B3AA4B8-7EEB-4895-807D-F87ADAEE4B1B}" srcOrd="1" destOrd="0" presId="urn:microsoft.com/office/officeart/2005/8/layout/vList5"/>
    <dgm:cxn modelId="{12418E1F-04D0-4508-A9EC-F862111B77F5}" type="presParOf" srcId="{F250EFA4-C02A-49E7-8125-99E808507F93}" destId="{262C39CD-FE06-4F86-BA98-C5DF7D584278}" srcOrd="2" destOrd="0" presId="urn:microsoft.com/office/officeart/2005/8/layout/vList5"/>
    <dgm:cxn modelId="{DA062A4D-22F1-45DB-BBA4-B3806527F7F4}" type="presParOf" srcId="{262C39CD-FE06-4F86-BA98-C5DF7D584278}" destId="{1FF31D91-D100-4632-85C6-BC5343C7B20E}" srcOrd="0" destOrd="0" presId="urn:microsoft.com/office/officeart/2005/8/layout/vList5"/>
    <dgm:cxn modelId="{F44D9847-DAB7-4E06-83C3-FC54A095CF8D}" type="presParOf" srcId="{262C39CD-FE06-4F86-BA98-C5DF7D584278}" destId="{3CF6DD88-6B26-450F-BE61-F6E5F19156FA}" srcOrd="1" destOrd="0" presId="urn:microsoft.com/office/officeart/2005/8/layout/vList5"/>
    <dgm:cxn modelId="{26921F70-7C5C-45A1-87B8-7219E11D8DAA}" type="presParOf" srcId="{F250EFA4-C02A-49E7-8125-99E808507F93}" destId="{0A7D1D22-4B1F-4B4B-A962-EDE6C571CCB3}" srcOrd="3" destOrd="0" presId="urn:microsoft.com/office/officeart/2005/8/layout/vList5"/>
    <dgm:cxn modelId="{0E7D1F8C-668D-4155-A67F-5E7AC6382A93}" type="presParOf" srcId="{F250EFA4-C02A-49E7-8125-99E808507F93}" destId="{EDA86D39-6B82-4BAC-ADC2-4B9E3D35F0B2}" srcOrd="4" destOrd="0" presId="urn:microsoft.com/office/officeart/2005/8/layout/vList5"/>
    <dgm:cxn modelId="{86E15BE9-B4EA-4419-9C5F-119AEA1B1952}" type="presParOf" srcId="{EDA86D39-6B82-4BAC-ADC2-4B9E3D35F0B2}" destId="{3432FB73-8AAC-4A09-92B7-3C2308C3A641}" srcOrd="0" destOrd="0" presId="urn:microsoft.com/office/officeart/2005/8/layout/vList5"/>
    <dgm:cxn modelId="{DEAAA1E4-EA38-4CE8-B485-D719C1C7068D}" type="presParOf" srcId="{EDA86D39-6B82-4BAC-ADC2-4B9E3D35F0B2}" destId="{A2AFB18F-6BBF-439F-863B-3CAE645E670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AD341F-05C7-4026-B86C-3BBC5F1C91A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FFC8B378-9937-406F-831C-C48CD4BBE072}">
      <dgm:prSet phldrT="[Text]" custT="1"/>
      <dgm:spPr>
        <a:scene3d>
          <a:camera prst="orthographicFront"/>
          <a:lightRig rig="threePt" dir="t"/>
        </a:scene3d>
        <a:sp3d>
          <a:bevelT/>
        </a:sp3d>
      </dgm:spPr>
      <dgm:t>
        <a:bodyPr anchor="ctr"/>
        <a:lstStyle/>
        <a:p>
          <a:r>
            <a:rPr lang="en-US" sz="4000" dirty="0" smtClean="0"/>
            <a:t>Time-Series Dimension </a:t>
          </a:r>
          <a:r>
            <a:rPr lang="en-US" sz="2800" dirty="0" smtClean="0">
              <a:solidFill>
                <a:srgbClr val="FFFF00"/>
              </a:solidFill>
            </a:rPr>
            <a:t>(Time-Varying)</a:t>
          </a:r>
          <a:endParaRPr lang="en-US" sz="2800" dirty="0">
            <a:solidFill>
              <a:srgbClr val="FFFF00"/>
            </a:solidFill>
          </a:endParaRPr>
        </a:p>
      </dgm:t>
    </dgm:pt>
    <dgm:pt modelId="{84C4B451-6148-47D4-B4C7-5353D987F9B3}" type="parTrans" cxnId="{DA30E388-D3D8-44B2-8818-92DC0C60C497}">
      <dgm:prSet/>
      <dgm:spPr/>
      <dgm:t>
        <a:bodyPr/>
        <a:lstStyle/>
        <a:p>
          <a:endParaRPr lang="en-US"/>
        </a:p>
      </dgm:t>
    </dgm:pt>
    <dgm:pt modelId="{BA6A5380-A0AF-4570-B818-EEF3BEC274D0}" type="sibTrans" cxnId="{DA30E388-D3D8-44B2-8818-92DC0C60C497}">
      <dgm:prSet/>
      <dgm:spPr/>
      <dgm:t>
        <a:bodyPr/>
        <a:lstStyle/>
        <a:p>
          <a:endParaRPr lang="en-US"/>
        </a:p>
      </dgm:t>
    </dgm:pt>
    <dgm:pt modelId="{32D365A1-6E01-4779-B4CA-3DC2CFD6C00E}">
      <dgm:prSet phldrT="[Text]" custT="1"/>
      <dgm:spPr>
        <a:solidFill>
          <a:schemeClr val="accent2">
            <a:lumMod val="75000"/>
            <a:alpha val="90000"/>
          </a:schemeClr>
        </a:solidFill>
        <a:scene3d>
          <a:camera prst="orthographicFront"/>
          <a:lightRig rig="threePt" dir="t"/>
        </a:scene3d>
        <a:sp3d>
          <a:bevelT/>
        </a:sp3d>
      </dgm:spPr>
      <dgm:t>
        <a:bodyPr anchor="ctr"/>
        <a:lstStyle/>
        <a:p>
          <a:pPr algn="just"/>
          <a:r>
            <a:rPr lang="en-US" sz="2000" b="1" dirty="0" smtClean="0">
              <a:solidFill>
                <a:schemeClr val="bg1"/>
              </a:solidFill>
            </a:rPr>
            <a:t>Risks caused by the pro-cyclicality of the financial system.</a:t>
          </a:r>
          <a:endParaRPr lang="en-US" sz="2000" b="1" dirty="0">
            <a:solidFill>
              <a:schemeClr val="bg1"/>
            </a:solidFill>
          </a:endParaRPr>
        </a:p>
      </dgm:t>
    </dgm:pt>
    <dgm:pt modelId="{7CB8D31F-6FA7-429A-8E6A-D360271E79D9}" type="parTrans" cxnId="{B1470261-D38A-4D47-81E8-90E267EDDF5C}">
      <dgm:prSet/>
      <dgm:spPr/>
      <dgm:t>
        <a:bodyPr/>
        <a:lstStyle/>
        <a:p>
          <a:endParaRPr lang="en-US"/>
        </a:p>
      </dgm:t>
    </dgm:pt>
    <dgm:pt modelId="{7137F393-C2A8-41E9-84D8-716D3947B9D4}" type="sibTrans" cxnId="{B1470261-D38A-4D47-81E8-90E267EDDF5C}">
      <dgm:prSet/>
      <dgm:spPr/>
      <dgm:t>
        <a:bodyPr/>
        <a:lstStyle/>
        <a:p>
          <a:endParaRPr lang="en-US"/>
        </a:p>
      </dgm:t>
    </dgm:pt>
    <dgm:pt modelId="{BD6407E2-5870-4DB4-8F71-FD32576D042D}">
      <dgm:prSet phldrT="[Text]"/>
      <dgm:spPr/>
      <dgm:t>
        <a:bodyPr anchor="ctr"/>
        <a:lstStyle/>
        <a:p>
          <a:r>
            <a:rPr lang="en-US" dirty="0" smtClean="0"/>
            <a:t>Cross-Sectional Dimension</a:t>
          </a:r>
          <a:endParaRPr lang="en-US" dirty="0"/>
        </a:p>
      </dgm:t>
    </dgm:pt>
    <dgm:pt modelId="{19091DF8-7CB4-4339-ACA3-08BB6DD2D2C4}" type="parTrans" cxnId="{AF032004-9342-409B-8A06-9167B6342CCB}">
      <dgm:prSet/>
      <dgm:spPr/>
      <dgm:t>
        <a:bodyPr/>
        <a:lstStyle/>
        <a:p>
          <a:endParaRPr lang="en-US"/>
        </a:p>
      </dgm:t>
    </dgm:pt>
    <dgm:pt modelId="{836E509A-94D1-46D7-9FB0-380FDD6FEB28}" type="sibTrans" cxnId="{AF032004-9342-409B-8A06-9167B6342CCB}">
      <dgm:prSet/>
      <dgm:spPr/>
      <dgm:t>
        <a:bodyPr/>
        <a:lstStyle/>
        <a:p>
          <a:endParaRPr lang="en-US"/>
        </a:p>
      </dgm:t>
    </dgm:pt>
    <dgm:pt modelId="{19532D7D-0550-4FAD-9BCF-AD8F3BD245CD}">
      <dgm:prSet phldrT="[Text]" custT="1"/>
      <dgm:spPr>
        <a:solidFill>
          <a:schemeClr val="accent1">
            <a:alpha val="90000"/>
          </a:schemeClr>
        </a:solidFill>
        <a:scene3d>
          <a:camera prst="orthographicFront"/>
          <a:lightRig rig="threePt" dir="t"/>
        </a:scene3d>
        <a:sp3d>
          <a:bevelT/>
        </a:sp3d>
      </dgm:spPr>
      <dgm:t>
        <a:bodyPr/>
        <a:lstStyle/>
        <a:p>
          <a:r>
            <a:rPr lang="en-US" sz="2200" b="1" dirty="0" smtClean="0">
              <a:solidFill>
                <a:schemeClr val="bg1"/>
              </a:solidFill>
            </a:rPr>
            <a:t>Spillover/contagion effects arising from interconnectedness or through common exposures.</a:t>
          </a:r>
          <a:endParaRPr lang="en-US" sz="2200" b="1" dirty="0">
            <a:solidFill>
              <a:schemeClr val="bg1"/>
            </a:solidFill>
          </a:endParaRPr>
        </a:p>
      </dgm:t>
    </dgm:pt>
    <dgm:pt modelId="{03B509C8-F32C-4BED-BD67-534039E16135}" type="parTrans" cxnId="{6A3614B1-4716-43E7-A2E4-0B0EDA44AA70}">
      <dgm:prSet/>
      <dgm:spPr/>
      <dgm:t>
        <a:bodyPr/>
        <a:lstStyle/>
        <a:p>
          <a:endParaRPr lang="en-US"/>
        </a:p>
      </dgm:t>
    </dgm:pt>
    <dgm:pt modelId="{D6AC6D30-DB5B-48F4-97A1-C5C5DF29B2FF}" type="sibTrans" cxnId="{6A3614B1-4716-43E7-A2E4-0B0EDA44AA70}">
      <dgm:prSet/>
      <dgm:spPr/>
      <dgm:t>
        <a:bodyPr/>
        <a:lstStyle/>
        <a:p>
          <a:endParaRPr lang="en-US"/>
        </a:p>
      </dgm:t>
    </dgm:pt>
    <dgm:pt modelId="{D46C8662-AD12-4D4A-AAB1-1C329B443955}">
      <dgm:prSet phldrT="[Text]"/>
      <dgm:spPr>
        <a:solidFill>
          <a:schemeClr val="accent1">
            <a:alpha val="90000"/>
          </a:schemeClr>
        </a:solidFill>
        <a:scene3d>
          <a:camera prst="orthographicFront"/>
          <a:lightRig rig="threePt" dir="t"/>
        </a:scene3d>
        <a:sp3d>
          <a:bevelT/>
        </a:sp3d>
      </dgm:spPr>
      <dgm:t>
        <a:bodyPr/>
        <a:lstStyle/>
        <a:p>
          <a:endParaRPr lang="en-US" sz="1500" dirty="0"/>
        </a:p>
      </dgm:t>
    </dgm:pt>
    <dgm:pt modelId="{B9446F6F-56D4-4B26-8D60-16913884127F}" type="parTrans" cxnId="{C41813F6-33E2-4E98-8DAF-71C7E9409C36}">
      <dgm:prSet/>
      <dgm:spPr/>
      <dgm:t>
        <a:bodyPr/>
        <a:lstStyle/>
        <a:p>
          <a:endParaRPr lang="en-US"/>
        </a:p>
      </dgm:t>
    </dgm:pt>
    <dgm:pt modelId="{ECA0EF23-4D9A-444C-A6F8-DACF1764D949}" type="sibTrans" cxnId="{C41813F6-33E2-4E98-8DAF-71C7E9409C36}">
      <dgm:prSet/>
      <dgm:spPr/>
      <dgm:t>
        <a:bodyPr/>
        <a:lstStyle/>
        <a:p>
          <a:endParaRPr lang="en-US"/>
        </a:p>
      </dgm:t>
    </dgm:pt>
    <dgm:pt modelId="{70F1571A-3199-4F5F-92D9-FE75898F0E05}">
      <dgm:prSet phldrT="[Text]"/>
      <dgm:spPr>
        <a:solidFill>
          <a:schemeClr val="accent1">
            <a:alpha val="90000"/>
          </a:schemeClr>
        </a:solidFill>
        <a:scene3d>
          <a:camera prst="orthographicFront"/>
          <a:lightRig rig="threePt" dir="t"/>
        </a:scene3d>
        <a:sp3d>
          <a:bevelT/>
        </a:sp3d>
      </dgm:spPr>
      <dgm:t>
        <a:bodyPr/>
        <a:lstStyle/>
        <a:p>
          <a:endParaRPr lang="en-US" sz="1500" dirty="0"/>
        </a:p>
      </dgm:t>
    </dgm:pt>
    <dgm:pt modelId="{92940F96-99A0-44DF-AB92-FD9921704637}" type="parTrans" cxnId="{D77D4320-4A0F-4B5A-96D3-871B2C83860C}">
      <dgm:prSet/>
      <dgm:spPr/>
      <dgm:t>
        <a:bodyPr/>
        <a:lstStyle/>
        <a:p>
          <a:endParaRPr lang="en-US"/>
        </a:p>
      </dgm:t>
    </dgm:pt>
    <dgm:pt modelId="{2E136DDB-2D9C-4C7B-BA3D-11E606FB075A}" type="sibTrans" cxnId="{D77D4320-4A0F-4B5A-96D3-871B2C83860C}">
      <dgm:prSet/>
      <dgm:spPr/>
      <dgm:t>
        <a:bodyPr/>
        <a:lstStyle/>
        <a:p>
          <a:endParaRPr lang="en-US"/>
        </a:p>
      </dgm:t>
    </dgm:pt>
    <dgm:pt modelId="{0C6AB1F0-6D45-47DD-BECB-C035FA7E9E2F}">
      <dgm:prSet phldrT="[Text]"/>
      <dgm:spPr>
        <a:solidFill>
          <a:schemeClr val="accent1">
            <a:alpha val="90000"/>
          </a:schemeClr>
        </a:solidFill>
        <a:scene3d>
          <a:camera prst="orthographicFront"/>
          <a:lightRig rig="threePt" dir="t"/>
        </a:scene3d>
        <a:sp3d>
          <a:bevelT/>
        </a:sp3d>
      </dgm:spPr>
      <dgm:t>
        <a:bodyPr/>
        <a:lstStyle/>
        <a:p>
          <a:endParaRPr lang="en-US" sz="1500" dirty="0"/>
        </a:p>
      </dgm:t>
    </dgm:pt>
    <dgm:pt modelId="{E5AE7B79-CCCD-4C1A-AF42-2B927EC4E13F}" type="parTrans" cxnId="{5CD8AA15-2BD2-43C7-ACDA-D119859CB242}">
      <dgm:prSet/>
      <dgm:spPr/>
      <dgm:t>
        <a:bodyPr/>
        <a:lstStyle/>
        <a:p>
          <a:endParaRPr lang="en-US"/>
        </a:p>
      </dgm:t>
    </dgm:pt>
    <dgm:pt modelId="{1DE5B2F5-B392-40F1-8197-C1EE01DAA670}" type="sibTrans" cxnId="{5CD8AA15-2BD2-43C7-ACDA-D119859CB242}">
      <dgm:prSet/>
      <dgm:spPr/>
      <dgm:t>
        <a:bodyPr/>
        <a:lstStyle/>
        <a:p>
          <a:endParaRPr lang="en-US"/>
        </a:p>
      </dgm:t>
    </dgm:pt>
    <dgm:pt modelId="{7F9DCFA0-47DF-4917-B51C-56DA296C712E}">
      <dgm:prSet phldrT="[Text]" custT="1"/>
      <dgm:spPr>
        <a:solidFill>
          <a:schemeClr val="accent2">
            <a:lumMod val="75000"/>
            <a:alpha val="90000"/>
          </a:schemeClr>
        </a:solidFill>
        <a:scene3d>
          <a:camera prst="orthographicFront"/>
          <a:lightRig rig="threePt" dir="t"/>
        </a:scene3d>
        <a:sp3d>
          <a:bevelT/>
        </a:sp3d>
      </dgm:spPr>
      <dgm:t>
        <a:bodyPr anchor="ctr"/>
        <a:lstStyle/>
        <a:p>
          <a:pPr algn="just"/>
          <a:r>
            <a:rPr lang="en-US" sz="2000" b="1" dirty="0" smtClean="0">
              <a:solidFill>
                <a:schemeClr val="bg1"/>
              </a:solidFill>
            </a:rPr>
            <a:t>(Progressive build-up/unwinding  of aggregate  risk over time).</a:t>
          </a:r>
          <a:endParaRPr lang="en-US" sz="2000" b="1" dirty="0">
            <a:solidFill>
              <a:schemeClr val="bg1"/>
            </a:solidFill>
          </a:endParaRPr>
        </a:p>
      </dgm:t>
    </dgm:pt>
    <dgm:pt modelId="{BD799084-259E-4A3B-9970-EBED4C5E5FE6}" type="parTrans" cxnId="{E07EC922-7E7F-4AAB-8292-95064FD645C9}">
      <dgm:prSet/>
      <dgm:spPr/>
      <dgm:t>
        <a:bodyPr/>
        <a:lstStyle/>
        <a:p>
          <a:endParaRPr lang="en-US"/>
        </a:p>
      </dgm:t>
    </dgm:pt>
    <dgm:pt modelId="{C3B8DEE1-A884-4AE1-9768-7E88F57E2129}" type="sibTrans" cxnId="{E07EC922-7E7F-4AAB-8292-95064FD645C9}">
      <dgm:prSet/>
      <dgm:spPr/>
      <dgm:t>
        <a:bodyPr/>
        <a:lstStyle/>
        <a:p>
          <a:endParaRPr lang="en-US"/>
        </a:p>
      </dgm:t>
    </dgm:pt>
    <dgm:pt modelId="{2D43851A-431B-4D6F-B409-D6BB2B7BA03C}" type="pres">
      <dgm:prSet presAssocID="{97AD341F-05C7-4026-B86C-3BBC5F1C91AB}" presName="Name0" presStyleCnt="0">
        <dgm:presLayoutVars>
          <dgm:dir/>
          <dgm:animLvl val="lvl"/>
          <dgm:resizeHandles/>
        </dgm:presLayoutVars>
      </dgm:prSet>
      <dgm:spPr/>
      <dgm:t>
        <a:bodyPr/>
        <a:lstStyle/>
        <a:p>
          <a:endParaRPr lang="en-US"/>
        </a:p>
      </dgm:t>
    </dgm:pt>
    <dgm:pt modelId="{FA60E152-E7C2-4D9F-A06B-C4B9CC37AF77}" type="pres">
      <dgm:prSet presAssocID="{FFC8B378-9937-406F-831C-C48CD4BBE072}" presName="linNode" presStyleCnt="0"/>
      <dgm:spPr/>
    </dgm:pt>
    <dgm:pt modelId="{6178A31D-DB73-4047-A1EE-BEABB7898ADF}" type="pres">
      <dgm:prSet presAssocID="{FFC8B378-9937-406F-831C-C48CD4BBE072}" presName="parentShp" presStyleLbl="node1" presStyleIdx="0" presStyleCnt="2">
        <dgm:presLayoutVars>
          <dgm:bulletEnabled val="1"/>
        </dgm:presLayoutVars>
      </dgm:prSet>
      <dgm:spPr/>
      <dgm:t>
        <a:bodyPr/>
        <a:lstStyle/>
        <a:p>
          <a:endParaRPr lang="en-US"/>
        </a:p>
      </dgm:t>
    </dgm:pt>
    <dgm:pt modelId="{488FEC0E-3AA3-4929-B0B8-6F5BEC55A2AC}" type="pres">
      <dgm:prSet presAssocID="{FFC8B378-9937-406F-831C-C48CD4BBE072}" presName="childShp" presStyleLbl="bgAccFollowNode1" presStyleIdx="0" presStyleCnt="2">
        <dgm:presLayoutVars>
          <dgm:bulletEnabled val="1"/>
        </dgm:presLayoutVars>
      </dgm:prSet>
      <dgm:spPr/>
      <dgm:t>
        <a:bodyPr/>
        <a:lstStyle/>
        <a:p>
          <a:endParaRPr lang="en-US"/>
        </a:p>
      </dgm:t>
    </dgm:pt>
    <dgm:pt modelId="{74D9B9A4-8562-4BA3-8B39-2DC44FA3A30C}" type="pres">
      <dgm:prSet presAssocID="{BA6A5380-A0AF-4570-B818-EEF3BEC274D0}" presName="spacing" presStyleCnt="0"/>
      <dgm:spPr/>
    </dgm:pt>
    <dgm:pt modelId="{5A82611D-B7FF-49AF-A0AD-811B4E0A74CE}" type="pres">
      <dgm:prSet presAssocID="{BD6407E2-5870-4DB4-8F71-FD32576D042D}" presName="linNode" presStyleCnt="0"/>
      <dgm:spPr/>
    </dgm:pt>
    <dgm:pt modelId="{4A2F193D-74D0-42FA-8682-9D3C3BF2308D}" type="pres">
      <dgm:prSet presAssocID="{BD6407E2-5870-4DB4-8F71-FD32576D042D}" presName="parentShp" presStyleLbl="node1" presStyleIdx="1" presStyleCnt="2">
        <dgm:presLayoutVars>
          <dgm:bulletEnabled val="1"/>
        </dgm:presLayoutVars>
      </dgm:prSet>
      <dgm:spPr/>
      <dgm:t>
        <a:bodyPr/>
        <a:lstStyle/>
        <a:p>
          <a:endParaRPr lang="en-US"/>
        </a:p>
      </dgm:t>
    </dgm:pt>
    <dgm:pt modelId="{EC27B076-C879-42D4-984C-5641CAA53B51}" type="pres">
      <dgm:prSet presAssocID="{BD6407E2-5870-4DB4-8F71-FD32576D042D}" presName="childShp" presStyleLbl="bgAccFollowNode1" presStyleIdx="1" presStyleCnt="2">
        <dgm:presLayoutVars>
          <dgm:bulletEnabled val="1"/>
        </dgm:presLayoutVars>
      </dgm:prSet>
      <dgm:spPr/>
      <dgm:t>
        <a:bodyPr/>
        <a:lstStyle/>
        <a:p>
          <a:endParaRPr lang="en-US"/>
        </a:p>
      </dgm:t>
    </dgm:pt>
  </dgm:ptLst>
  <dgm:cxnLst>
    <dgm:cxn modelId="{D77D4320-4A0F-4B5A-96D3-871B2C83860C}" srcId="{BD6407E2-5870-4DB4-8F71-FD32576D042D}" destId="{70F1571A-3199-4F5F-92D9-FE75898F0E05}" srcOrd="2" destOrd="0" parTransId="{92940F96-99A0-44DF-AB92-FD9921704637}" sibTransId="{2E136DDB-2D9C-4C7B-BA3D-11E606FB075A}"/>
    <dgm:cxn modelId="{E07EC922-7E7F-4AAB-8292-95064FD645C9}" srcId="{FFC8B378-9937-406F-831C-C48CD4BBE072}" destId="{7F9DCFA0-47DF-4917-B51C-56DA296C712E}" srcOrd="1" destOrd="0" parTransId="{BD799084-259E-4A3B-9970-EBED4C5E5FE6}" sibTransId="{C3B8DEE1-A884-4AE1-9768-7E88F57E2129}"/>
    <dgm:cxn modelId="{8E9FA542-A80F-421B-9068-6C87A68CDC7D}" type="presOf" srcId="{19532D7D-0550-4FAD-9BCF-AD8F3BD245CD}" destId="{EC27B076-C879-42D4-984C-5641CAA53B51}" srcOrd="0" destOrd="1" presId="urn:microsoft.com/office/officeart/2005/8/layout/vList6"/>
    <dgm:cxn modelId="{A8BDBCD1-2D2E-4D81-A717-27E006C5B7AF}" type="presOf" srcId="{FFC8B378-9937-406F-831C-C48CD4BBE072}" destId="{6178A31D-DB73-4047-A1EE-BEABB7898ADF}" srcOrd="0" destOrd="0" presId="urn:microsoft.com/office/officeart/2005/8/layout/vList6"/>
    <dgm:cxn modelId="{AF032004-9342-409B-8A06-9167B6342CCB}" srcId="{97AD341F-05C7-4026-B86C-3BBC5F1C91AB}" destId="{BD6407E2-5870-4DB4-8F71-FD32576D042D}" srcOrd="1" destOrd="0" parTransId="{19091DF8-7CB4-4339-ACA3-08BB6DD2D2C4}" sibTransId="{836E509A-94D1-46D7-9FB0-380FDD6FEB28}"/>
    <dgm:cxn modelId="{C41813F6-33E2-4E98-8DAF-71C7E9409C36}" srcId="{BD6407E2-5870-4DB4-8F71-FD32576D042D}" destId="{D46C8662-AD12-4D4A-AAB1-1C329B443955}" srcOrd="3" destOrd="0" parTransId="{B9446F6F-56D4-4B26-8D60-16913884127F}" sibTransId="{ECA0EF23-4D9A-444C-A6F8-DACF1764D949}"/>
    <dgm:cxn modelId="{895D72C9-03BD-45A2-8D5E-9468C30B91F1}" type="presOf" srcId="{70F1571A-3199-4F5F-92D9-FE75898F0E05}" destId="{EC27B076-C879-42D4-984C-5641CAA53B51}" srcOrd="0" destOrd="2" presId="urn:microsoft.com/office/officeart/2005/8/layout/vList6"/>
    <dgm:cxn modelId="{5CD8AA15-2BD2-43C7-ACDA-D119859CB242}" srcId="{BD6407E2-5870-4DB4-8F71-FD32576D042D}" destId="{0C6AB1F0-6D45-47DD-BECB-C035FA7E9E2F}" srcOrd="0" destOrd="0" parTransId="{E5AE7B79-CCCD-4C1A-AF42-2B927EC4E13F}" sibTransId="{1DE5B2F5-B392-40F1-8197-C1EE01DAA670}"/>
    <dgm:cxn modelId="{CA01BCA2-7292-4680-9C0E-4F73D35CC127}" type="presOf" srcId="{BD6407E2-5870-4DB4-8F71-FD32576D042D}" destId="{4A2F193D-74D0-42FA-8682-9D3C3BF2308D}" srcOrd="0" destOrd="0" presId="urn:microsoft.com/office/officeart/2005/8/layout/vList6"/>
    <dgm:cxn modelId="{F4F7E9EB-973E-4385-81B4-DEACB7BDB5F1}" type="presOf" srcId="{7F9DCFA0-47DF-4917-B51C-56DA296C712E}" destId="{488FEC0E-3AA3-4929-B0B8-6F5BEC55A2AC}" srcOrd="0" destOrd="1" presId="urn:microsoft.com/office/officeart/2005/8/layout/vList6"/>
    <dgm:cxn modelId="{B1470261-D38A-4D47-81E8-90E267EDDF5C}" srcId="{FFC8B378-9937-406F-831C-C48CD4BBE072}" destId="{32D365A1-6E01-4779-B4CA-3DC2CFD6C00E}" srcOrd="0" destOrd="0" parTransId="{7CB8D31F-6FA7-429A-8E6A-D360271E79D9}" sibTransId="{7137F393-C2A8-41E9-84D8-716D3947B9D4}"/>
    <dgm:cxn modelId="{6A3614B1-4716-43E7-A2E4-0B0EDA44AA70}" srcId="{BD6407E2-5870-4DB4-8F71-FD32576D042D}" destId="{19532D7D-0550-4FAD-9BCF-AD8F3BD245CD}" srcOrd="1" destOrd="0" parTransId="{03B509C8-F32C-4BED-BD67-534039E16135}" sibTransId="{D6AC6D30-DB5B-48F4-97A1-C5C5DF29B2FF}"/>
    <dgm:cxn modelId="{968C65D0-EBE9-46D5-A1F5-5DFC81CD6DE0}" type="presOf" srcId="{32D365A1-6E01-4779-B4CA-3DC2CFD6C00E}" destId="{488FEC0E-3AA3-4929-B0B8-6F5BEC55A2AC}" srcOrd="0" destOrd="0" presId="urn:microsoft.com/office/officeart/2005/8/layout/vList6"/>
    <dgm:cxn modelId="{8CB52351-0016-490D-B5F3-396B62AC8FF7}" type="presOf" srcId="{D46C8662-AD12-4D4A-AAB1-1C329B443955}" destId="{EC27B076-C879-42D4-984C-5641CAA53B51}" srcOrd="0" destOrd="3" presId="urn:microsoft.com/office/officeart/2005/8/layout/vList6"/>
    <dgm:cxn modelId="{789830D5-96FD-4FEE-A8A0-539F9C413027}" type="presOf" srcId="{0C6AB1F0-6D45-47DD-BECB-C035FA7E9E2F}" destId="{EC27B076-C879-42D4-984C-5641CAA53B51}" srcOrd="0" destOrd="0" presId="urn:microsoft.com/office/officeart/2005/8/layout/vList6"/>
    <dgm:cxn modelId="{4E03EC3D-7BEB-44C8-A590-C9CBF7E1C181}" type="presOf" srcId="{97AD341F-05C7-4026-B86C-3BBC5F1C91AB}" destId="{2D43851A-431B-4D6F-B409-D6BB2B7BA03C}" srcOrd="0" destOrd="0" presId="urn:microsoft.com/office/officeart/2005/8/layout/vList6"/>
    <dgm:cxn modelId="{DA30E388-D3D8-44B2-8818-92DC0C60C497}" srcId="{97AD341F-05C7-4026-B86C-3BBC5F1C91AB}" destId="{FFC8B378-9937-406F-831C-C48CD4BBE072}" srcOrd="0" destOrd="0" parTransId="{84C4B451-6148-47D4-B4C7-5353D987F9B3}" sibTransId="{BA6A5380-A0AF-4570-B818-EEF3BEC274D0}"/>
    <dgm:cxn modelId="{6A367204-65E3-42C2-ACF0-BE6FCD061D37}" type="presParOf" srcId="{2D43851A-431B-4D6F-B409-D6BB2B7BA03C}" destId="{FA60E152-E7C2-4D9F-A06B-C4B9CC37AF77}" srcOrd="0" destOrd="0" presId="urn:microsoft.com/office/officeart/2005/8/layout/vList6"/>
    <dgm:cxn modelId="{06374D6E-3305-47CB-BFE8-03D6690155CD}" type="presParOf" srcId="{FA60E152-E7C2-4D9F-A06B-C4B9CC37AF77}" destId="{6178A31D-DB73-4047-A1EE-BEABB7898ADF}" srcOrd="0" destOrd="0" presId="urn:microsoft.com/office/officeart/2005/8/layout/vList6"/>
    <dgm:cxn modelId="{2196FB12-6608-4F40-84CB-944223E78375}" type="presParOf" srcId="{FA60E152-E7C2-4D9F-A06B-C4B9CC37AF77}" destId="{488FEC0E-3AA3-4929-B0B8-6F5BEC55A2AC}" srcOrd="1" destOrd="0" presId="urn:microsoft.com/office/officeart/2005/8/layout/vList6"/>
    <dgm:cxn modelId="{C5A1FCBD-1B6C-45C7-85B4-860F3292CB62}" type="presParOf" srcId="{2D43851A-431B-4D6F-B409-D6BB2B7BA03C}" destId="{74D9B9A4-8562-4BA3-8B39-2DC44FA3A30C}" srcOrd="1" destOrd="0" presId="urn:microsoft.com/office/officeart/2005/8/layout/vList6"/>
    <dgm:cxn modelId="{6273059D-4536-497F-8812-A431FD7C31A1}" type="presParOf" srcId="{2D43851A-431B-4D6F-B409-D6BB2B7BA03C}" destId="{5A82611D-B7FF-49AF-A0AD-811B4E0A74CE}" srcOrd="2" destOrd="0" presId="urn:microsoft.com/office/officeart/2005/8/layout/vList6"/>
    <dgm:cxn modelId="{9B12DF4B-63EE-4B4E-9843-051524567B80}" type="presParOf" srcId="{5A82611D-B7FF-49AF-A0AD-811B4E0A74CE}" destId="{4A2F193D-74D0-42FA-8682-9D3C3BF2308D}" srcOrd="0" destOrd="0" presId="urn:microsoft.com/office/officeart/2005/8/layout/vList6"/>
    <dgm:cxn modelId="{0FA56179-03F2-4C1E-87EF-576490A9658F}" type="presParOf" srcId="{5A82611D-B7FF-49AF-A0AD-811B4E0A74CE}" destId="{EC27B076-C879-42D4-984C-5641CAA53B5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D17EF-C8C1-4DDC-A923-3D3F3DB22557}">
      <dsp:nvSpPr>
        <dsp:cNvPr id="0" name=""/>
        <dsp:cNvSpPr/>
      </dsp:nvSpPr>
      <dsp:spPr>
        <a:xfrm>
          <a:off x="2042043" y="804233"/>
          <a:ext cx="91440" cy="530394"/>
        </a:xfrm>
        <a:custGeom>
          <a:avLst/>
          <a:gdLst/>
          <a:ahLst/>
          <a:cxnLst/>
          <a:rect l="0" t="0" r="0" b="0"/>
          <a:pathLst>
            <a:path>
              <a:moveTo>
                <a:pt x="45720" y="0"/>
              </a:moveTo>
              <a:lnTo>
                <a:pt x="45720" y="530394"/>
              </a:lnTo>
              <a:lnTo>
                <a:pt x="107866" y="5303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994150-519A-4073-81F6-FE93BEAC36C7}">
      <dsp:nvSpPr>
        <dsp:cNvPr id="0" name=""/>
        <dsp:cNvSpPr/>
      </dsp:nvSpPr>
      <dsp:spPr>
        <a:xfrm>
          <a:off x="1979897" y="804233"/>
          <a:ext cx="91440" cy="272260"/>
        </a:xfrm>
        <a:custGeom>
          <a:avLst/>
          <a:gdLst/>
          <a:ahLst/>
          <a:cxnLst/>
          <a:rect l="0" t="0" r="0" b="0"/>
          <a:pathLst>
            <a:path>
              <a:moveTo>
                <a:pt x="107866" y="0"/>
              </a:moveTo>
              <a:lnTo>
                <a:pt x="107866" y="272260"/>
              </a:lnTo>
              <a:lnTo>
                <a:pt x="45720" y="2722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646A68-3337-47C7-9AE9-CA1A2D74ED52}">
      <dsp:nvSpPr>
        <dsp:cNvPr id="0" name=""/>
        <dsp:cNvSpPr/>
      </dsp:nvSpPr>
      <dsp:spPr>
        <a:xfrm>
          <a:off x="1371600" y="384005"/>
          <a:ext cx="716163" cy="124292"/>
        </a:xfrm>
        <a:custGeom>
          <a:avLst/>
          <a:gdLst/>
          <a:ahLst/>
          <a:cxnLst/>
          <a:rect l="0" t="0" r="0" b="0"/>
          <a:pathLst>
            <a:path>
              <a:moveTo>
                <a:pt x="0" y="0"/>
              </a:moveTo>
              <a:lnTo>
                <a:pt x="0" y="62146"/>
              </a:lnTo>
              <a:lnTo>
                <a:pt x="716163" y="62146"/>
              </a:lnTo>
              <a:lnTo>
                <a:pt x="716163" y="124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015F4-965F-41A4-B6E8-A22715F51EC7}">
      <dsp:nvSpPr>
        <dsp:cNvPr id="0" name=""/>
        <dsp:cNvSpPr/>
      </dsp:nvSpPr>
      <dsp:spPr>
        <a:xfrm>
          <a:off x="655436" y="804233"/>
          <a:ext cx="344930" cy="124292"/>
        </a:xfrm>
        <a:custGeom>
          <a:avLst/>
          <a:gdLst/>
          <a:ahLst/>
          <a:cxnLst/>
          <a:rect l="0" t="0" r="0" b="0"/>
          <a:pathLst>
            <a:path>
              <a:moveTo>
                <a:pt x="0" y="0"/>
              </a:moveTo>
              <a:lnTo>
                <a:pt x="0" y="62146"/>
              </a:lnTo>
              <a:lnTo>
                <a:pt x="344930" y="62146"/>
              </a:lnTo>
              <a:lnTo>
                <a:pt x="344930" y="1242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8370EC-58F7-449F-848B-D5E29F653135}">
      <dsp:nvSpPr>
        <dsp:cNvPr id="0" name=""/>
        <dsp:cNvSpPr/>
      </dsp:nvSpPr>
      <dsp:spPr>
        <a:xfrm>
          <a:off x="297354" y="804233"/>
          <a:ext cx="358081" cy="124292"/>
        </a:xfrm>
        <a:custGeom>
          <a:avLst/>
          <a:gdLst/>
          <a:ahLst/>
          <a:cxnLst/>
          <a:rect l="0" t="0" r="0" b="0"/>
          <a:pathLst>
            <a:path>
              <a:moveTo>
                <a:pt x="358081" y="0"/>
              </a:moveTo>
              <a:lnTo>
                <a:pt x="358081" y="62146"/>
              </a:lnTo>
              <a:lnTo>
                <a:pt x="0" y="62146"/>
              </a:lnTo>
              <a:lnTo>
                <a:pt x="0" y="1242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710595-AC29-4E6C-9704-B4FAB452DE4E}">
      <dsp:nvSpPr>
        <dsp:cNvPr id="0" name=""/>
        <dsp:cNvSpPr/>
      </dsp:nvSpPr>
      <dsp:spPr>
        <a:xfrm>
          <a:off x="655436" y="384005"/>
          <a:ext cx="716163" cy="124292"/>
        </a:xfrm>
        <a:custGeom>
          <a:avLst/>
          <a:gdLst/>
          <a:ahLst/>
          <a:cxnLst/>
          <a:rect l="0" t="0" r="0" b="0"/>
          <a:pathLst>
            <a:path>
              <a:moveTo>
                <a:pt x="716163" y="0"/>
              </a:moveTo>
              <a:lnTo>
                <a:pt x="716163" y="62146"/>
              </a:lnTo>
              <a:lnTo>
                <a:pt x="0" y="62146"/>
              </a:lnTo>
              <a:lnTo>
                <a:pt x="0" y="124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BFD71F-6061-41D2-B7C7-1B326F562B35}">
      <dsp:nvSpPr>
        <dsp:cNvPr id="0" name=""/>
        <dsp:cNvSpPr/>
      </dsp:nvSpPr>
      <dsp:spPr>
        <a:xfrm>
          <a:off x="685799" y="88069"/>
          <a:ext cx="1371601" cy="2959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solidFill>
                <a:schemeClr val="bg1"/>
              </a:solidFill>
            </a:rPr>
            <a:t>Financial Intermediaries</a:t>
          </a:r>
          <a:endParaRPr lang="en-US" sz="700" kern="1200" dirty="0">
            <a:solidFill>
              <a:schemeClr val="bg1"/>
            </a:solidFill>
          </a:endParaRPr>
        </a:p>
      </dsp:txBody>
      <dsp:txXfrm>
        <a:off x="685799" y="88069"/>
        <a:ext cx="1371601" cy="295935"/>
      </dsp:txXfrm>
    </dsp:sp>
    <dsp:sp modelId="{C793BA66-A682-4534-B26B-2F39D4664A7F}">
      <dsp:nvSpPr>
        <dsp:cNvPr id="0" name=""/>
        <dsp:cNvSpPr/>
      </dsp:nvSpPr>
      <dsp:spPr>
        <a:xfrm>
          <a:off x="359500" y="508298"/>
          <a:ext cx="591870" cy="2959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solidFill>
                <a:schemeClr val="bg1"/>
              </a:solidFill>
            </a:rPr>
            <a:t>Deposit Taking</a:t>
          </a:r>
          <a:endParaRPr lang="en-US" sz="700" kern="1200" dirty="0">
            <a:solidFill>
              <a:schemeClr val="bg1"/>
            </a:solidFill>
          </a:endParaRPr>
        </a:p>
      </dsp:txBody>
      <dsp:txXfrm>
        <a:off x="359500" y="508298"/>
        <a:ext cx="591870" cy="295935"/>
      </dsp:txXfrm>
    </dsp:sp>
    <dsp:sp modelId="{14139BB9-20D5-4553-9CF2-3AD54FE092A8}">
      <dsp:nvSpPr>
        <dsp:cNvPr id="0" name=""/>
        <dsp:cNvSpPr/>
      </dsp:nvSpPr>
      <dsp:spPr>
        <a:xfrm>
          <a:off x="1418" y="928526"/>
          <a:ext cx="591870" cy="2959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solidFill>
                <a:schemeClr val="bg1"/>
              </a:solidFill>
            </a:rPr>
            <a:t>Banks</a:t>
          </a:r>
          <a:endParaRPr lang="en-US" sz="700" kern="1200" dirty="0">
            <a:solidFill>
              <a:schemeClr val="bg1"/>
            </a:solidFill>
          </a:endParaRPr>
        </a:p>
      </dsp:txBody>
      <dsp:txXfrm>
        <a:off x="88095" y="971865"/>
        <a:ext cx="418516" cy="209257"/>
      </dsp:txXfrm>
    </dsp:sp>
    <dsp:sp modelId="{588A7C86-5C4B-46D7-BF85-8D48B088A0EF}">
      <dsp:nvSpPr>
        <dsp:cNvPr id="0" name=""/>
        <dsp:cNvSpPr/>
      </dsp:nvSpPr>
      <dsp:spPr>
        <a:xfrm>
          <a:off x="704431" y="928526"/>
          <a:ext cx="591870" cy="2959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solidFill>
                <a:schemeClr val="bg1"/>
              </a:solidFill>
            </a:rPr>
            <a:t>Credit Unions</a:t>
          </a:r>
          <a:endParaRPr lang="en-US" sz="700" kern="1200" dirty="0">
            <a:solidFill>
              <a:schemeClr val="bg1"/>
            </a:solidFill>
          </a:endParaRPr>
        </a:p>
      </dsp:txBody>
      <dsp:txXfrm>
        <a:off x="791108" y="971865"/>
        <a:ext cx="418516" cy="209257"/>
      </dsp:txXfrm>
    </dsp:sp>
    <dsp:sp modelId="{1DA2AF88-F061-4A94-89C2-61952A43F999}">
      <dsp:nvSpPr>
        <dsp:cNvPr id="0" name=""/>
        <dsp:cNvSpPr/>
      </dsp:nvSpPr>
      <dsp:spPr>
        <a:xfrm>
          <a:off x="1791828" y="508298"/>
          <a:ext cx="591870" cy="2959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solidFill>
                <a:schemeClr val="bg1"/>
              </a:solidFill>
            </a:rPr>
            <a:t>Non-Deposit Taking</a:t>
          </a:r>
          <a:endParaRPr lang="en-US" sz="700" kern="1200" dirty="0">
            <a:solidFill>
              <a:schemeClr val="bg1"/>
            </a:solidFill>
          </a:endParaRPr>
        </a:p>
      </dsp:txBody>
      <dsp:txXfrm>
        <a:off x="1791828" y="508298"/>
        <a:ext cx="591870" cy="295935"/>
      </dsp:txXfrm>
    </dsp:sp>
    <dsp:sp modelId="{9CAED5AD-A9B3-4F08-B626-179D41D71181}">
      <dsp:nvSpPr>
        <dsp:cNvPr id="0" name=""/>
        <dsp:cNvSpPr/>
      </dsp:nvSpPr>
      <dsp:spPr>
        <a:xfrm>
          <a:off x="1433746" y="928526"/>
          <a:ext cx="591870" cy="2959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solidFill>
                <a:schemeClr val="bg1"/>
              </a:solidFill>
            </a:rPr>
            <a:t>Insurance</a:t>
          </a:r>
          <a:endParaRPr lang="en-US" sz="700" kern="1200" dirty="0">
            <a:solidFill>
              <a:schemeClr val="bg1"/>
            </a:solidFill>
          </a:endParaRPr>
        </a:p>
      </dsp:txBody>
      <dsp:txXfrm>
        <a:off x="1520423" y="971865"/>
        <a:ext cx="418516" cy="209257"/>
      </dsp:txXfrm>
    </dsp:sp>
    <dsp:sp modelId="{534974F5-6754-4184-9D2B-1877B120995E}">
      <dsp:nvSpPr>
        <dsp:cNvPr id="0" name=""/>
        <dsp:cNvSpPr/>
      </dsp:nvSpPr>
      <dsp:spPr>
        <a:xfrm>
          <a:off x="2149910" y="928526"/>
          <a:ext cx="591870" cy="812203"/>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Pensions</a:t>
          </a:r>
          <a:endParaRPr lang="en-US" sz="800" kern="1200" dirty="0">
            <a:solidFill>
              <a:schemeClr val="tx1"/>
            </a:solidFill>
          </a:endParaRPr>
        </a:p>
      </dsp:txBody>
      <dsp:txXfrm>
        <a:off x="2236587" y="1047470"/>
        <a:ext cx="418516" cy="5743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5B071-B9D3-4783-91C0-45AEC1653848}">
      <dsp:nvSpPr>
        <dsp:cNvPr id="0" name=""/>
        <dsp:cNvSpPr/>
      </dsp:nvSpPr>
      <dsp:spPr>
        <a:xfrm>
          <a:off x="1456882" y="620709"/>
          <a:ext cx="1185006" cy="225276"/>
        </a:xfrm>
        <a:custGeom>
          <a:avLst/>
          <a:gdLst/>
          <a:ahLst/>
          <a:cxnLst/>
          <a:rect l="0" t="0" r="0" b="0"/>
          <a:pathLst>
            <a:path>
              <a:moveTo>
                <a:pt x="0" y="0"/>
              </a:moveTo>
              <a:lnTo>
                <a:pt x="0" y="178249"/>
              </a:lnTo>
              <a:lnTo>
                <a:pt x="1185006" y="178249"/>
              </a:lnTo>
              <a:lnTo>
                <a:pt x="1185006" y="2252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3F647-5576-41DD-A647-E54DF1DA5A06}">
      <dsp:nvSpPr>
        <dsp:cNvPr id="0" name=""/>
        <dsp:cNvSpPr/>
      </dsp:nvSpPr>
      <dsp:spPr>
        <a:xfrm>
          <a:off x="1456882" y="620709"/>
          <a:ext cx="618478" cy="225276"/>
        </a:xfrm>
        <a:custGeom>
          <a:avLst/>
          <a:gdLst/>
          <a:ahLst/>
          <a:cxnLst/>
          <a:rect l="0" t="0" r="0" b="0"/>
          <a:pathLst>
            <a:path>
              <a:moveTo>
                <a:pt x="0" y="0"/>
              </a:moveTo>
              <a:lnTo>
                <a:pt x="0" y="178249"/>
              </a:lnTo>
              <a:lnTo>
                <a:pt x="618478" y="178249"/>
              </a:lnTo>
              <a:lnTo>
                <a:pt x="618478" y="2252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2ECE8-1172-4BE7-80F4-CD82DBDA6F25}">
      <dsp:nvSpPr>
        <dsp:cNvPr id="0" name=""/>
        <dsp:cNvSpPr/>
      </dsp:nvSpPr>
      <dsp:spPr>
        <a:xfrm>
          <a:off x="1411162" y="620709"/>
          <a:ext cx="91440" cy="195431"/>
        </a:xfrm>
        <a:custGeom>
          <a:avLst/>
          <a:gdLst/>
          <a:ahLst/>
          <a:cxnLst/>
          <a:rect l="0" t="0" r="0" b="0"/>
          <a:pathLst>
            <a:path>
              <a:moveTo>
                <a:pt x="45720" y="0"/>
              </a:moveTo>
              <a:lnTo>
                <a:pt x="45720" y="148404"/>
              </a:lnTo>
              <a:lnTo>
                <a:pt x="117228" y="148404"/>
              </a:lnTo>
              <a:lnTo>
                <a:pt x="117228" y="1954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9D88E4-E3D1-4B3C-9D1E-A496F3180614}">
      <dsp:nvSpPr>
        <dsp:cNvPr id="0" name=""/>
        <dsp:cNvSpPr/>
      </dsp:nvSpPr>
      <dsp:spPr>
        <a:xfrm>
          <a:off x="911753" y="620709"/>
          <a:ext cx="545128" cy="225276"/>
        </a:xfrm>
        <a:custGeom>
          <a:avLst/>
          <a:gdLst/>
          <a:ahLst/>
          <a:cxnLst/>
          <a:rect l="0" t="0" r="0" b="0"/>
          <a:pathLst>
            <a:path>
              <a:moveTo>
                <a:pt x="545128" y="0"/>
              </a:moveTo>
              <a:lnTo>
                <a:pt x="545128" y="178249"/>
              </a:lnTo>
              <a:lnTo>
                <a:pt x="0" y="178249"/>
              </a:lnTo>
              <a:lnTo>
                <a:pt x="0" y="2252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710595-AC29-4E6C-9704-B4FAB452DE4E}">
      <dsp:nvSpPr>
        <dsp:cNvPr id="0" name=""/>
        <dsp:cNvSpPr/>
      </dsp:nvSpPr>
      <dsp:spPr>
        <a:xfrm>
          <a:off x="269605" y="620709"/>
          <a:ext cx="1187277" cy="225276"/>
        </a:xfrm>
        <a:custGeom>
          <a:avLst/>
          <a:gdLst/>
          <a:ahLst/>
          <a:cxnLst/>
          <a:rect l="0" t="0" r="0" b="0"/>
          <a:pathLst>
            <a:path>
              <a:moveTo>
                <a:pt x="1187277" y="0"/>
              </a:moveTo>
              <a:lnTo>
                <a:pt x="1187277" y="178249"/>
              </a:lnTo>
              <a:lnTo>
                <a:pt x="0" y="178249"/>
              </a:lnTo>
              <a:lnTo>
                <a:pt x="0" y="2252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BFD71F-6061-41D2-B7C7-1B326F562B35}">
      <dsp:nvSpPr>
        <dsp:cNvPr id="0" name=""/>
        <dsp:cNvSpPr/>
      </dsp:nvSpPr>
      <dsp:spPr>
        <a:xfrm>
          <a:off x="475859" y="396769"/>
          <a:ext cx="1962044" cy="223939"/>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Financial Markets</a:t>
          </a:r>
          <a:endParaRPr lang="en-US" sz="1600" kern="1200" dirty="0">
            <a:solidFill>
              <a:schemeClr val="bg1"/>
            </a:solidFill>
          </a:endParaRPr>
        </a:p>
      </dsp:txBody>
      <dsp:txXfrm>
        <a:off x="475859" y="396769"/>
        <a:ext cx="1962044" cy="223939"/>
      </dsp:txXfrm>
    </dsp:sp>
    <dsp:sp modelId="{C793BA66-A682-4534-B26B-2F39D4664A7F}">
      <dsp:nvSpPr>
        <dsp:cNvPr id="0" name=""/>
        <dsp:cNvSpPr/>
      </dsp:nvSpPr>
      <dsp:spPr>
        <a:xfrm>
          <a:off x="595" y="845985"/>
          <a:ext cx="538018" cy="365381"/>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solidFill>
                <a:schemeClr val="bg1"/>
              </a:solidFill>
            </a:rPr>
            <a:t>Equities</a:t>
          </a:r>
          <a:endParaRPr lang="en-US" sz="800" kern="1200" dirty="0">
            <a:solidFill>
              <a:schemeClr val="bg1"/>
            </a:solidFill>
          </a:endParaRPr>
        </a:p>
      </dsp:txBody>
      <dsp:txXfrm>
        <a:off x="79386" y="899494"/>
        <a:ext cx="380436" cy="258363"/>
      </dsp:txXfrm>
    </dsp:sp>
    <dsp:sp modelId="{0474DF59-7DAB-457F-B4E2-30C149EDB105}">
      <dsp:nvSpPr>
        <dsp:cNvPr id="0" name=""/>
        <dsp:cNvSpPr/>
      </dsp:nvSpPr>
      <dsp:spPr>
        <a:xfrm>
          <a:off x="632669" y="845985"/>
          <a:ext cx="558168" cy="407401"/>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Mutual Funds</a:t>
          </a:r>
          <a:endParaRPr lang="en-US" sz="900" kern="1200" dirty="0">
            <a:solidFill>
              <a:schemeClr val="bg1"/>
            </a:solidFill>
          </a:endParaRPr>
        </a:p>
      </dsp:txBody>
      <dsp:txXfrm>
        <a:off x="714411" y="905647"/>
        <a:ext cx="394684" cy="288077"/>
      </dsp:txXfrm>
    </dsp:sp>
    <dsp:sp modelId="{C69238D5-55E4-49F5-B378-289F0859641B}">
      <dsp:nvSpPr>
        <dsp:cNvPr id="0" name=""/>
        <dsp:cNvSpPr/>
      </dsp:nvSpPr>
      <dsp:spPr>
        <a:xfrm>
          <a:off x="1304451" y="816141"/>
          <a:ext cx="447878" cy="223939"/>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solidFill>
                <a:schemeClr val="bg1"/>
              </a:solidFill>
            </a:rPr>
            <a:t>Bonds</a:t>
          </a:r>
          <a:endParaRPr lang="en-US" sz="800" kern="1200" dirty="0">
            <a:solidFill>
              <a:schemeClr val="bg1"/>
            </a:solidFill>
          </a:endParaRPr>
        </a:p>
      </dsp:txBody>
      <dsp:txXfrm>
        <a:off x="1370041" y="848936"/>
        <a:ext cx="316698" cy="158349"/>
      </dsp:txXfrm>
    </dsp:sp>
    <dsp:sp modelId="{4137EC52-9C4A-4F6F-B296-984A6D7AFE5A}">
      <dsp:nvSpPr>
        <dsp:cNvPr id="0" name=""/>
        <dsp:cNvSpPr/>
      </dsp:nvSpPr>
      <dsp:spPr>
        <a:xfrm>
          <a:off x="1826825" y="845985"/>
          <a:ext cx="497069" cy="454823"/>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err="1" smtClean="0">
              <a:solidFill>
                <a:schemeClr val="bg1"/>
              </a:solidFill>
            </a:rPr>
            <a:t>TBills</a:t>
          </a:r>
          <a:endParaRPr lang="en-US" sz="800" kern="1200" dirty="0">
            <a:solidFill>
              <a:schemeClr val="bg1"/>
            </a:solidFill>
          </a:endParaRPr>
        </a:p>
      </dsp:txBody>
      <dsp:txXfrm>
        <a:off x="1899619" y="912592"/>
        <a:ext cx="351481" cy="321609"/>
      </dsp:txXfrm>
    </dsp:sp>
    <dsp:sp modelId="{60EFD6EB-0B2F-4B45-B9CE-6EAF07B82EDB}">
      <dsp:nvSpPr>
        <dsp:cNvPr id="0" name=""/>
        <dsp:cNvSpPr/>
      </dsp:nvSpPr>
      <dsp:spPr>
        <a:xfrm>
          <a:off x="2417949" y="845985"/>
          <a:ext cx="447878" cy="223939"/>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solidFill>
                <a:schemeClr val="bg1"/>
              </a:solidFill>
            </a:rPr>
            <a:t>Forex</a:t>
          </a:r>
          <a:endParaRPr lang="en-US" sz="800" kern="1200" dirty="0">
            <a:solidFill>
              <a:schemeClr val="bg1"/>
            </a:solidFill>
          </a:endParaRPr>
        </a:p>
      </dsp:txBody>
      <dsp:txXfrm>
        <a:off x="2483539" y="878780"/>
        <a:ext cx="316698" cy="1583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E99A2-72AF-4ACF-BD49-34999F7FCD5D}">
      <dsp:nvSpPr>
        <dsp:cNvPr id="0" name=""/>
        <dsp:cNvSpPr/>
      </dsp:nvSpPr>
      <dsp:spPr>
        <a:xfrm rot="5400000">
          <a:off x="-238868" y="239242"/>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Life-Cycle Model</a:t>
          </a:r>
          <a:endParaRPr lang="en-US" sz="1400" kern="1200" dirty="0"/>
        </a:p>
      </dsp:txBody>
      <dsp:txXfrm rot="-5400000">
        <a:off x="1" y="557734"/>
        <a:ext cx="1114719" cy="477737"/>
      </dsp:txXfrm>
    </dsp:sp>
    <dsp:sp modelId="{D2572D3D-4233-42B5-852A-53CA36FFD220}">
      <dsp:nvSpPr>
        <dsp:cNvPr id="0" name=""/>
        <dsp:cNvSpPr/>
      </dsp:nvSpPr>
      <dsp:spPr>
        <a:xfrm rot="5400000">
          <a:off x="4154611" y="-3039517"/>
          <a:ext cx="1035096" cy="7114880"/>
        </a:xfrm>
        <a:prstGeom prst="round2SameRect">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just" defTabSz="933450">
            <a:lnSpc>
              <a:spcPct val="90000"/>
            </a:lnSpc>
            <a:spcBef>
              <a:spcPct val="0"/>
            </a:spcBef>
            <a:spcAft>
              <a:spcPct val="15000"/>
            </a:spcAft>
            <a:buChar char="••"/>
          </a:pPr>
          <a:r>
            <a:rPr lang="en-US" sz="2100" kern="1200" dirty="0" smtClean="0"/>
            <a:t>Smoothing of consumption over an individual’s life-time (</a:t>
          </a:r>
          <a:r>
            <a:rPr lang="en-US" sz="2100" b="1" kern="1200" dirty="0" smtClean="0"/>
            <a:t>Inter-temporal horizon</a:t>
          </a:r>
          <a:r>
            <a:rPr lang="en-US" sz="2100" kern="1200" dirty="0" smtClean="0"/>
            <a:t>);</a:t>
          </a:r>
          <a:endParaRPr lang="en-US" sz="2100" kern="1200" dirty="0"/>
        </a:p>
      </dsp:txBody>
      <dsp:txXfrm rot="-5400000">
        <a:off x="1114720" y="50903"/>
        <a:ext cx="7064351" cy="934038"/>
      </dsp:txXfrm>
    </dsp:sp>
    <dsp:sp modelId="{E2AD9D82-1705-4CC4-8A6B-C132891A0789}">
      <dsp:nvSpPr>
        <dsp:cNvPr id="0" name=""/>
        <dsp:cNvSpPr/>
      </dsp:nvSpPr>
      <dsp:spPr>
        <a:xfrm rot="5400000">
          <a:off x="-238868" y="1637358"/>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Bequest Model</a:t>
          </a:r>
          <a:endParaRPr lang="en-US" sz="1400" kern="1200" dirty="0"/>
        </a:p>
      </dsp:txBody>
      <dsp:txXfrm rot="-5400000">
        <a:off x="1" y="1955850"/>
        <a:ext cx="1114719" cy="477737"/>
      </dsp:txXfrm>
    </dsp:sp>
    <dsp:sp modelId="{053DDD04-5E79-4A65-8E2E-1B5367030DD7}">
      <dsp:nvSpPr>
        <dsp:cNvPr id="0" name=""/>
        <dsp:cNvSpPr/>
      </dsp:nvSpPr>
      <dsp:spPr>
        <a:xfrm rot="5400000">
          <a:off x="4154611" y="-1641401"/>
          <a:ext cx="1035096" cy="71148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Bequeathing savings to siblings and family (</a:t>
          </a:r>
          <a:r>
            <a:rPr lang="en-US" sz="2100" b="1" kern="1200" dirty="0" smtClean="0"/>
            <a:t>multi-generational horizon</a:t>
          </a:r>
          <a:r>
            <a:rPr lang="en-US" sz="2100" kern="1200" dirty="0" smtClean="0"/>
            <a:t>);</a:t>
          </a:r>
          <a:endParaRPr lang="en-US" sz="2100" kern="1200" dirty="0"/>
        </a:p>
      </dsp:txBody>
      <dsp:txXfrm rot="-5400000">
        <a:off x="1114720" y="1449019"/>
        <a:ext cx="7064351" cy="934038"/>
      </dsp:txXfrm>
    </dsp:sp>
    <dsp:sp modelId="{208CA0DF-9A06-4F49-8734-60EF49156A48}">
      <dsp:nvSpPr>
        <dsp:cNvPr id="0" name=""/>
        <dsp:cNvSpPr/>
      </dsp:nvSpPr>
      <dsp:spPr>
        <a:xfrm rot="5400000">
          <a:off x="-238868" y="3035474"/>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Precautionary Model</a:t>
          </a:r>
          <a:endParaRPr lang="en-US" sz="1400" kern="1200" dirty="0"/>
        </a:p>
      </dsp:txBody>
      <dsp:txXfrm rot="-5400000">
        <a:off x="1" y="3353966"/>
        <a:ext cx="1114719" cy="477737"/>
      </dsp:txXfrm>
    </dsp:sp>
    <dsp:sp modelId="{DDE4A48A-4D9E-4827-A2D0-FDB33F1794AC}">
      <dsp:nvSpPr>
        <dsp:cNvPr id="0" name=""/>
        <dsp:cNvSpPr/>
      </dsp:nvSpPr>
      <dsp:spPr>
        <a:xfrm rot="5400000">
          <a:off x="4154611" y="-243285"/>
          <a:ext cx="1035096" cy="71148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Saving to cope with uncertain death, extraordinary health expenditures and/or income disruption (</a:t>
          </a:r>
          <a:r>
            <a:rPr lang="en-US" sz="2100" b="1" kern="1200" dirty="0" smtClean="0"/>
            <a:t>precautionary Motive</a:t>
          </a:r>
          <a:r>
            <a:rPr lang="en-US" sz="2100" kern="1200" dirty="0" smtClean="0"/>
            <a:t>);</a:t>
          </a:r>
          <a:endParaRPr lang="en-US" sz="2100" kern="1200" dirty="0"/>
        </a:p>
      </dsp:txBody>
      <dsp:txXfrm rot="-5400000">
        <a:off x="1114720" y="2847135"/>
        <a:ext cx="7064351" cy="9340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E5E20-B920-400A-A4C7-9AFAA3791F93}">
      <dsp:nvSpPr>
        <dsp:cNvPr id="0" name=""/>
        <dsp:cNvSpPr/>
      </dsp:nvSpPr>
      <dsp:spPr>
        <a:xfrm rot="5400000">
          <a:off x="5111706" y="-1950608"/>
          <a:ext cx="968842"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Non-contributory benefits financed by the State, fiscal situation permitting.</a:t>
          </a:r>
          <a:endParaRPr lang="en-US" sz="2000" kern="1200" dirty="0"/>
        </a:p>
      </dsp:txBody>
      <dsp:txXfrm rot="-5400000">
        <a:off x="2962656" y="245737"/>
        <a:ext cx="5219649" cy="874252"/>
      </dsp:txXfrm>
    </dsp:sp>
    <dsp:sp modelId="{3E473C92-9BC2-46D9-B668-75CBFC6A9C08}">
      <dsp:nvSpPr>
        <dsp:cNvPr id="0" name=""/>
        <dsp:cNvSpPr/>
      </dsp:nvSpPr>
      <dsp:spPr>
        <a:xfrm>
          <a:off x="0" y="1303"/>
          <a:ext cx="2962656" cy="12785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Non-Contributory State Pension (zero pillar)</a:t>
          </a:r>
          <a:endParaRPr lang="en-US" sz="2300" kern="1200" dirty="0"/>
        </a:p>
      </dsp:txBody>
      <dsp:txXfrm>
        <a:off x="62412" y="63715"/>
        <a:ext cx="2837832" cy="1153701"/>
      </dsp:txXfrm>
    </dsp:sp>
    <dsp:sp modelId="{75034D59-D2A0-4DD5-99FF-8B21D0372D42}">
      <dsp:nvSpPr>
        <dsp:cNvPr id="0" name=""/>
        <dsp:cNvSpPr/>
      </dsp:nvSpPr>
      <dsp:spPr>
        <a:xfrm rot="5400000">
          <a:off x="5085455" y="-669662"/>
          <a:ext cx="1021344"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Mandatory contributions linked to earnings and replacing some fraction of life-time pre-retirement income.</a:t>
          </a:r>
          <a:endParaRPr lang="en-US" sz="2000" kern="1200" dirty="0"/>
        </a:p>
      </dsp:txBody>
      <dsp:txXfrm rot="-5400000">
        <a:off x="2962655" y="1502996"/>
        <a:ext cx="5217086" cy="921628"/>
      </dsp:txXfrm>
    </dsp:sp>
    <dsp:sp modelId="{21095160-5742-440E-BEEC-397CDAF41A28}">
      <dsp:nvSpPr>
        <dsp:cNvPr id="0" name=""/>
        <dsp:cNvSpPr/>
      </dsp:nvSpPr>
      <dsp:spPr>
        <a:xfrm>
          <a:off x="0" y="1366845"/>
          <a:ext cx="2962656" cy="1193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Mandatory Contributory Scheme (First Pillar)</a:t>
          </a:r>
          <a:endParaRPr lang="en-US" sz="2300" kern="1200" dirty="0"/>
        </a:p>
      </dsp:txBody>
      <dsp:txXfrm>
        <a:off x="58283" y="1425128"/>
        <a:ext cx="2846090" cy="1077361"/>
      </dsp:txXfrm>
    </dsp:sp>
    <dsp:sp modelId="{546EC673-3607-48F0-8621-A3F4A4C77DBA}">
      <dsp:nvSpPr>
        <dsp:cNvPr id="0" name=""/>
        <dsp:cNvSpPr/>
      </dsp:nvSpPr>
      <dsp:spPr>
        <a:xfrm rot="5400000">
          <a:off x="4899990" y="884490"/>
          <a:ext cx="1392274"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Mandatory defined contributory plan with independent investment management</a:t>
          </a:r>
          <a:r>
            <a:rPr lang="en-US" sz="1900" kern="1200" dirty="0" smtClean="0"/>
            <a:t>.</a:t>
          </a:r>
          <a:endParaRPr lang="en-US" sz="1900" kern="1200" dirty="0"/>
        </a:p>
      </dsp:txBody>
      <dsp:txXfrm rot="-5400000">
        <a:off x="2962656" y="2889790"/>
        <a:ext cx="5198979" cy="1256344"/>
      </dsp:txXfrm>
    </dsp:sp>
    <dsp:sp modelId="{2F55B38C-8450-4A00-8D73-44E0A2FB8A62}">
      <dsp:nvSpPr>
        <dsp:cNvPr id="0" name=""/>
        <dsp:cNvSpPr/>
      </dsp:nvSpPr>
      <dsp:spPr>
        <a:xfrm>
          <a:off x="0" y="2647790"/>
          <a:ext cx="2962656" cy="1740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Mandatory Defined Contributory Scheme (Second Pillar)</a:t>
          </a:r>
          <a:endParaRPr lang="en-US" sz="2300" kern="1200" dirty="0"/>
        </a:p>
      </dsp:txBody>
      <dsp:txXfrm>
        <a:off x="84957" y="2732747"/>
        <a:ext cx="2792742" cy="15704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E5E20-B920-400A-A4C7-9AFAA3791F93}">
      <dsp:nvSpPr>
        <dsp:cNvPr id="0" name=""/>
        <dsp:cNvSpPr/>
      </dsp:nvSpPr>
      <dsp:spPr>
        <a:xfrm rot="5400000">
          <a:off x="4765691" y="-1464196"/>
          <a:ext cx="1660872" cy="5266944"/>
        </a:xfrm>
        <a:prstGeom prst="round2SameRect">
          <a:avLst/>
        </a:prstGeom>
        <a:solidFill>
          <a:srgbClr val="FFFF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Employer-sponsored pensions (Defined Contribution, Defined Benefit, Hybrid Scheme) and Individual savings.</a:t>
          </a:r>
          <a:endParaRPr lang="en-US" sz="2000" kern="1200" dirty="0"/>
        </a:p>
      </dsp:txBody>
      <dsp:txXfrm rot="-5400000">
        <a:off x="2962656" y="419916"/>
        <a:ext cx="5185867" cy="1498718"/>
      </dsp:txXfrm>
    </dsp:sp>
    <dsp:sp modelId="{3E473C92-9BC2-46D9-B668-75CBFC6A9C08}">
      <dsp:nvSpPr>
        <dsp:cNvPr id="0" name=""/>
        <dsp:cNvSpPr/>
      </dsp:nvSpPr>
      <dsp:spPr>
        <a:xfrm>
          <a:off x="0" y="886"/>
          <a:ext cx="2962656" cy="21917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Voluntary Contributory Scheme (Third Pillar)</a:t>
          </a:r>
          <a:endParaRPr lang="en-US" sz="3200" kern="1200" dirty="0"/>
        </a:p>
      </dsp:txBody>
      <dsp:txXfrm>
        <a:off x="106993" y="107879"/>
        <a:ext cx="2748670" cy="1977772"/>
      </dsp:txXfrm>
    </dsp:sp>
    <dsp:sp modelId="{75034D59-D2A0-4DD5-99FF-8B21D0372D42}">
      <dsp:nvSpPr>
        <dsp:cNvPr id="0" name=""/>
        <dsp:cNvSpPr/>
      </dsp:nvSpPr>
      <dsp:spPr>
        <a:xfrm rot="5400000">
          <a:off x="4720689" y="731711"/>
          <a:ext cx="17508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Informal family support; other social programs (health care, housing, etc).</a:t>
          </a:r>
          <a:endParaRPr lang="en-US" sz="2000" kern="1200" dirty="0"/>
        </a:p>
      </dsp:txBody>
      <dsp:txXfrm rot="-5400000">
        <a:off x="2962656" y="2575216"/>
        <a:ext cx="5181473" cy="1579934"/>
      </dsp:txXfrm>
    </dsp:sp>
    <dsp:sp modelId="{21095160-5742-440E-BEEC-397CDAF41A28}">
      <dsp:nvSpPr>
        <dsp:cNvPr id="0" name=""/>
        <dsp:cNvSpPr/>
      </dsp:nvSpPr>
      <dsp:spPr>
        <a:xfrm>
          <a:off x="0" y="2341817"/>
          <a:ext cx="2962656" cy="20467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Non-financial Scheme (Fourth Pillar)</a:t>
          </a:r>
          <a:endParaRPr lang="en-US" sz="3200" kern="1200" dirty="0"/>
        </a:p>
      </dsp:txBody>
      <dsp:txXfrm>
        <a:off x="99913" y="2441730"/>
        <a:ext cx="2762830" cy="18469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47016-C226-4243-A5D3-CE94578FC568}">
      <dsp:nvSpPr>
        <dsp:cNvPr id="0" name=""/>
        <dsp:cNvSpPr/>
      </dsp:nvSpPr>
      <dsp:spPr>
        <a:xfrm rot="5400000">
          <a:off x="5053518" y="-1953155"/>
          <a:ext cx="1085218" cy="5266944"/>
        </a:xfrm>
        <a:prstGeom prst="round2SameRect">
          <a:avLst/>
        </a:prstGeom>
        <a:solidFill>
          <a:schemeClr val="bg2">
            <a:lumMod val="90000"/>
          </a:schemeClr>
        </a:soli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38100" rIns="76200" bIns="38100"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smtClean="0"/>
            <a:t>Facilitate efficient and smooth allocation of resources </a:t>
          </a:r>
          <a:r>
            <a:rPr lang="en-US" sz="1800" b="1" kern="1200" dirty="0" smtClean="0"/>
            <a:t>inter-temporally and spatially </a:t>
          </a:r>
          <a:r>
            <a:rPr lang="en-US" sz="1800" kern="1200" dirty="0" smtClean="0"/>
            <a:t>between savers and investors</a:t>
          </a:r>
          <a:r>
            <a:rPr lang="en-US" sz="1500" kern="1200" dirty="0" smtClean="0"/>
            <a:t>.</a:t>
          </a:r>
          <a:endParaRPr lang="en-US" sz="1500" kern="1200" dirty="0"/>
        </a:p>
      </dsp:txBody>
      <dsp:txXfrm rot="-5400000">
        <a:off x="2962655" y="190684"/>
        <a:ext cx="5213968" cy="979266"/>
      </dsp:txXfrm>
    </dsp:sp>
    <dsp:sp modelId="{E8DD6C7A-C33D-42FB-92B2-5203BDA6EDD4}">
      <dsp:nvSpPr>
        <dsp:cNvPr id="0" name=""/>
        <dsp:cNvSpPr/>
      </dsp:nvSpPr>
      <dsp:spPr>
        <a:xfrm>
          <a:off x="10323" y="6"/>
          <a:ext cx="2962656" cy="1356522"/>
        </a:xfrm>
        <a:prstGeom prst="round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baseline="0" dirty="0" smtClean="0">
              <a:solidFill>
                <a:schemeClr val="bg1"/>
              </a:solidFill>
            </a:rPr>
            <a:t>Efficient and Smooth Allocation of Resources</a:t>
          </a:r>
          <a:endParaRPr lang="en-US" sz="2000" b="1" kern="1200" baseline="0" dirty="0">
            <a:solidFill>
              <a:schemeClr val="bg1"/>
            </a:solidFill>
          </a:endParaRPr>
        </a:p>
      </dsp:txBody>
      <dsp:txXfrm>
        <a:off x="76543" y="66226"/>
        <a:ext cx="2830216" cy="1224082"/>
      </dsp:txXfrm>
    </dsp:sp>
    <dsp:sp modelId="{3CF6DD88-6B26-450F-BE61-F6E5F19156FA}">
      <dsp:nvSpPr>
        <dsp:cNvPr id="0" name=""/>
        <dsp:cNvSpPr/>
      </dsp:nvSpPr>
      <dsp:spPr>
        <a:xfrm rot="5400000">
          <a:off x="5053518" y="-528806"/>
          <a:ext cx="1085218" cy="5266944"/>
        </a:xfrm>
        <a:prstGeom prst="round2SameRect">
          <a:avLst/>
        </a:prstGeom>
        <a:solidFill>
          <a:schemeClr val="bg2">
            <a:lumMod val="90000"/>
          </a:schemeClr>
        </a:soli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38100" rIns="76200" bIns="381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smtClean="0"/>
            <a:t>Enable forward-looking risks to be continuously assessed, reasonably priced and effectively managed.</a:t>
          </a:r>
          <a:endParaRPr lang="en-US" sz="2000" kern="1200" dirty="0"/>
        </a:p>
      </dsp:txBody>
      <dsp:txXfrm rot="-5400000">
        <a:off x="2962655" y="1615033"/>
        <a:ext cx="5213968" cy="979266"/>
      </dsp:txXfrm>
    </dsp:sp>
    <dsp:sp modelId="{1FF31D91-D100-4632-85C6-BC5343C7B20E}">
      <dsp:nvSpPr>
        <dsp:cNvPr id="0" name=""/>
        <dsp:cNvSpPr/>
      </dsp:nvSpPr>
      <dsp:spPr>
        <a:xfrm>
          <a:off x="0" y="1426404"/>
          <a:ext cx="2962656" cy="1356522"/>
        </a:xfrm>
        <a:prstGeom prst="round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baseline="0" dirty="0" smtClean="0">
              <a:solidFill>
                <a:schemeClr val="bg1"/>
              </a:solidFill>
            </a:rPr>
            <a:t>Effective Management of </a:t>
          </a:r>
          <a:r>
            <a:rPr lang="en-US" sz="2000" b="1" u="sng" kern="1200" baseline="0" dirty="0" smtClean="0">
              <a:solidFill>
                <a:schemeClr val="bg1"/>
              </a:solidFill>
            </a:rPr>
            <a:t>Forward-looking</a:t>
          </a:r>
          <a:r>
            <a:rPr lang="en-US" sz="2000" b="1" kern="1200" baseline="0" dirty="0" smtClean="0">
              <a:solidFill>
                <a:schemeClr val="bg1"/>
              </a:solidFill>
            </a:rPr>
            <a:t> Risks</a:t>
          </a:r>
          <a:endParaRPr lang="en-US" sz="2000" b="1" kern="1200" baseline="0" dirty="0">
            <a:solidFill>
              <a:schemeClr val="bg1"/>
            </a:solidFill>
          </a:endParaRPr>
        </a:p>
      </dsp:txBody>
      <dsp:txXfrm>
        <a:off x="66220" y="1492624"/>
        <a:ext cx="2830216" cy="1224082"/>
      </dsp:txXfrm>
    </dsp:sp>
    <dsp:sp modelId="{A2AFB18F-6BBF-439F-863B-3CAE645E670C}">
      <dsp:nvSpPr>
        <dsp:cNvPr id="0" name=""/>
        <dsp:cNvSpPr/>
      </dsp:nvSpPr>
      <dsp:spPr>
        <a:xfrm rot="5400000">
          <a:off x="5053518" y="895542"/>
          <a:ext cx="1085218" cy="5266944"/>
        </a:xfrm>
        <a:prstGeom prst="round2SameRect">
          <a:avLst/>
        </a:prstGeom>
        <a:solidFill>
          <a:schemeClr val="bg2">
            <a:lumMod val="90000"/>
          </a:schemeClr>
        </a:soli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Be able to contain and absorb financial and economic shocks with minimal disruption to  financial and economic activity. </a:t>
          </a:r>
          <a:endParaRPr lang="en-US" sz="2000" kern="1200" dirty="0"/>
        </a:p>
      </dsp:txBody>
      <dsp:txXfrm rot="-5400000">
        <a:off x="2962655" y="3039381"/>
        <a:ext cx="5213968" cy="979266"/>
      </dsp:txXfrm>
    </dsp:sp>
    <dsp:sp modelId="{3432FB73-8AAC-4A09-92B7-3C2308C3A641}">
      <dsp:nvSpPr>
        <dsp:cNvPr id="0" name=""/>
        <dsp:cNvSpPr/>
      </dsp:nvSpPr>
      <dsp:spPr>
        <a:xfrm>
          <a:off x="0" y="2850752"/>
          <a:ext cx="2962656" cy="1356522"/>
        </a:xfrm>
        <a:prstGeom prst="round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baseline="0" dirty="0" smtClean="0">
              <a:solidFill>
                <a:schemeClr val="bg1"/>
              </a:solidFill>
            </a:rPr>
            <a:t>Absorption and Dissipation of Financial and Economic Shocks</a:t>
          </a:r>
          <a:endParaRPr lang="en-US" sz="2000" b="1" kern="1200" baseline="0" dirty="0">
            <a:solidFill>
              <a:schemeClr val="bg1"/>
            </a:solidFill>
          </a:endParaRPr>
        </a:p>
      </dsp:txBody>
      <dsp:txXfrm>
        <a:off x="66220" y="2916972"/>
        <a:ext cx="2830216" cy="12240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FEC0E-3AA3-4929-B0B8-6F5BEC55A2AC}">
      <dsp:nvSpPr>
        <dsp:cNvPr id="0" name=""/>
        <dsp:cNvSpPr/>
      </dsp:nvSpPr>
      <dsp:spPr>
        <a:xfrm>
          <a:off x="3383279" y="558"/>
          <a:ext cx="5074920" cy="2176611"/>
        </a:xfrm>
        <a:prstGeom prst="rightArrow">
          <a:avLst>
            <a:gd name="adj1" fmla="val 75000"/>
            <a:gd name="adj2" fmla="val 50000"/>
          </a:avLst>
        </a:prstGeom>
        <a:solidFill>
          <a:schemeClr val="accent2">
            <a:lumMod val="75000"/>
            <a:alpha val="9000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b="1" kern="1200" dirty="0" smtClean="0">
              <a:solidFill>
                <a:schemeClr val="bg1"/>
              </a:solidFill>
            </a:rPr>
            <a:t>Risks caused by the pro-cyclicality of the financial system.</a:t>
          </a:r>
          <a:endParaRPr lang="en-US" sz="2000" b="1" kern="1200" dirty="0">
            <a:solidFill>
              <a:schemeClr val="bg1"/>
            </a:solidFill>
          </a:endParaRPr>
        </a:p>
        <a:p>
          <a:pPr marL="228600" lvl="1" indent="-228600" algn="just" defTabSz="889000">
            <a:lnSpc>
              <a:spcPct val="90000"/>
            </a:lnSpc>
            <a:spcBef>
              <a:spcPct val="0"/>
            </a:spcBef>
            <a:spcAft>
              <a:spcPct val="15000"/>
            </a:spcAft>
            <a:buChar char="••"/>
          </a:pPr>
          <a:r>
            <a:rPr lang="en-US" sz="2000" b="1" kern="1200" dirty="0" smtClean="0">
              <a:solidFill>
                <a:schemeClr val="bg1"/>
              </a:solidFill>
            </a:rPr>
            <a:t>(Progressive build-up/unwinding  of aggregate  risk over time).</a:t>
          </a:r>
          <a:endParaRPr lang="en-US" sz="2000" b="1" kern="1200" dirty="0">
            <a:solidFill>
              <a:schemeClr val="bg1"/>
            </a:solidFill>
          </a:endParaRPr>
        </a:p>
      </dsp:txBody>
      <dsp:txXfrm>
        <a:off x="3383279" y="272634"/>
        <a:ext cx="4258691" cy="1632459"/>
      </dsp:txXfrm>
    </dsp:sp>
    <dsp:sp modelId="{6178A31D-DB73-4047-A1EE-BEABB7898ADF}">
      <dsp:nvSpPr>
        <dsp:cNvPr id="0" name=""/>
        <dsp:cNvSpPr/>
      </dsp:nvSpPr>
      <dsp:spPr>
        <a:xfrm>
          <a:off x="0" y="558"/>
          <a:ext cx="3383280" cy="21766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Time-Series Dimension </a:t>
          </a:r>
          <a:r>
            <a:rPr lang="en-US" sz="2800" kern="1200" dirty="0" smtClean="0">
              <a:solidFill>
                <a:srgbClr val="FFFF00"/>
              </a:solidFill>
            </a:rPr>
            <a:t>(Time-Varying)</a:t>
          </a:r>
          <a:endParaRPr lang="en-US" sz="2800" kern="1200" dirty="0">
            <a:solidFill>
              <a:srgbClr val="FFFF00"/>
            </a:solidFill>
          </a:endParaRPr>
        </a:p>
      </dsp:txBody>
      <dsp:txXfrm>
        <a:off x="106253" y="106811"/>
        <a:ext cx="3170774" cy="1964105"/>
      </dsp:txXfrm>
    </dsp:sp>
    <dsp:sp modelId="{EC27B076-C879-42D4-984C-5641CAA53B51}">
      <dsp:nvSpPr>
        <dsp:cNvPr id="0" name=""/>
        <dsp:cNvSpPr/>
      </dsp:nvSpPr>
      <dsp:spPr>
        <a:xfrm>
          <a:off x="3383279" y="2394830"/>
          <a:ext cx="5074920" cy="2176611"/>
        </a:xfrm>
        <a:prstGeom prst="rightArrow">
          <a:avLst>
            <a:gd name="adj1" fmla="val 75000"/>
            <a:gd name="adj2" fmla="val 50000"/>
          </a:avLst>
        </a:prstGeom>
        <a:solidFill>
          <a:schemeClr val="accent1">
            <a:alpha val="9000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114300" lvl="1" indent="-114300" algn="l" defTabSz="666750">
            <a:lnSpc>
              <a:spcPct val="90000"/>
            </a:lnSpc>
            <a:spcBef>
              <a:spcPct val="0"/>
            </a:spcBef>
            <a:spcAft>
              <a:spcPct val="15000"/>
            </a:spcAft>
            <a:buChar char="••"/>
          </a:pPr>
          <a:endParaRPr lang="en-US" sz="1500" kern="1200" dirty="0"/>
        </a:p>
        <a:p>
          <a:pPr marL="228600" lvl="1" indent="-228600" algn="l" defTabSz="977900">
            <a:lnSpc>
              <a:spcPct val="90000"/>
            </a:lnSpc>
            <a:spcBef>
              <a:spcPct val="0"/>
            </a:spcBef>
            <a:spcAft>
              <a:spcPct val="15000"/>
            </a:spcAft>
            <a:buChar char="••"/>
          </a:pPr>
          <a:r>
            <a:rPr lang="en-US" sz="2200" b="1" kern="1200" dirty="0" smtClean="0">
              <a:solidFill>
                <a:schemeClr val="bg1"/>
              </a:solidFill>
            </a:rPr>
            <a:t>Spillover/contagion effects arising from interconnectedness or through common exposures.</a:t>
          </a:r>
          <a:endParaRPr lang="en-US" sz="2200" b="1" kern="1200" dirty="0">
            <a:solidFill>
              <a:schemeClr val="bg1"/>
            </a:solidFill>
          </a:endParaRPr>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endParaRPr lang="en-US" sz="1500" kern="1200" dirty="0"/>
        </a:p>
      </dsp:txBody>
      <dsp:txXfrm>
        <a:off x="3383279" y="2666906"/>
        <a:ext cx="4258691" cy="1632459"/>
      </dsp:txXfrm>
    </dsp:sp>
    <dsp:sp modelId="{4A2F193D-74D0-42FA-8682-9D3C3BF2308D}">
      <dsp:nvSpPr>
        <dsp:cNvPr id="0" name=""/>
        <dsp:cNvSpPr/>
      </dsp:nvSpPr>
      <dsp:spPr>
        <a:xfrm>
          <a:off x="0" y="2394830"/>
          <a:ext cx="3383280" cy="21766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smtClean="0"/>
            <a:t>Cross-Sectional Dimension</a:t>
          </a:r>
          <a:endParaRPr lang="en-US" sz="4300" kern="1200" dirty="0"/>
        </a:p>
      </dsp:txBody>
      <dsp:txXfrm>
        <a:off x="106253" y="2501083"/>
        <a:ext cx="3170774" cy="196410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0.06373</cdr:x>
      <cdr:y>0</cdr:y>
    </cdr:from>
    <cdr:to>
      <cdr:x>0.99148</cdr:x>
      <cdr:y>0.07721</cdr:y>
    </cdr:to>
    <cdr:sp macro="" textlink="">
      <cdr:nvSpPr>
        <cdr:cNvPr id="2" name="TBTitle"/>
        <cdr:cNvSpPr txBox="1">
          <a:spLocks xmlns:a="http://schemas.openxmlformats.org/drawingml/2006/main" noChangeArrowheads="1"/>
        </cdr:cNvSpPr>
      </cdr:nvSpPr>
      <cdr:spPr bwMode="auto">
        <a:xfrm xmlns:a="http://schemas.openxmlformats.org/drawingml/2006/main">
          <a:off x="552451" y="0"/>
          <a:ext cx="8042244" cy="4857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91440" tIns="0" rIns="0" bIns="0" anchor="t"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rtl="0">
            <a:defRPr sz="1000"/>
          </a:pPr>
          <a:r>
            <a:rPr lang="en-US" sz="1200" b="1" i="0" u="none" strike="noStrike" baseline="0" dirty="0">
              <a:solidFill>
                <a:srgbClr val="4B82AD"/>
              </a:solidFill>
              <a:latin typeface="Segoe UI"/>
              <a:cs typeface="Arial"/>
            </a:rPr>
            <a:t>Financial Sector Assets </a:t>
          </a:r>
          <a:r>
            <a:rPr lang="en-US" sz="1200" b="0" i="0" u="none" strike="noStrike" baseline="0" dirty="0">
              <a:solidFill>
                <a:srgbClr val="4B82AD"/>
              </a:solidFill>
              <a:latin typeface="Segoe UI"/>
              <a:cs typeface="Arial"/>
            </a:rPr>
            <a:t>(percent of GDP)</a:t>
          </a:r>
        </a:p>
      </cdr:txBody>
    </cdr:sp>
  </cdr:relSizeAnchor>
  <cdr:relSizeAnchor xmlns:cdr="http://schemas.openxmlformats.org/drawingml/2006/chartDrawing">
    <cdr:from>
      <cdr:x>0.62873</cdr:x>
      <cdr:y>0.43819</cdr:y>
    </cdr:from>
    <cdr:to>
      <cdr:x>0.98458</cdr:x>
      <cdr:y>0.5004</cdr:y>
    </cdr:to>
    <cdr:sp macro="" textlink="">
      <cdr:nvSpPr>
        <cdr:cNvPr id="5" name="TextBox 4"/>
        <cdr:cNvSpPr txBox="1"/>
      </cdr:nvSpPr>
      <cdr:spPr>
        <a:xfrm xmlns:a="http://schemas.openxmlformats.org/drawingml/2006/main">
          <a:off x="1717557" y="957740"/>
          <a:ext cx="972100" cy="135971"/>
        </a:xfrm>
        <a:prstGeom xmlns:a="http://schemas.openxmlformats.org/drawingml/2006/main" prst="rect">
          <a:avLst/>
        </a:prstGeom>
      </cdr:spPr>
      <cdr:txBody>
        <a:bodyPr xmlns:a="http://schemas.openxmlformats.org/drawingml/2006/main" vertOverflow="clip" horzOverflow="clip" wrap="none" lIns="0" tIns="0" rIns="0" bIns="0" rtlCol="0">
          <a:spAutoFit/>
        </a:bodyPr>
        <a:lstStyle xmlns:a="http://schemas.openxmlformats.org/drawingml/2006/main"/>
        <a:p xmlns:a="http://schemas.openxmlformats.org/drawingml/2006/main">
          <a:r>
            <a:rPr lang="en-US" sz="800">
              <a:latin typeface="Segoe UI" pitchFamily="34" charset="0"/>
              <a:ea typeface="Segoe UI" pitchFamily="34" charset="0"/>
              <a:cs typeface="Segoe UI" pitchFamily="34" charset="0"/>
            </a:rPr>
            <a:t>World</a:t>
          </a:r>
          <a:r>
            <a:rPr lang="en-US" sz="800" baseline="0">
              <a:latin typeface="Segoe UI" pitchFamily="34" charset="0"/>
              <a:ea typeface="Segoe UI" pitchFamily="34" charset="0"/>
              <a:cs typeface="Segoe UI" pitchFamily="34" charset="0"/>
            </a:rPr>
            <a:t> Average: 140%</a:t>
          </a:r>
          <a:endParaRPr lang="en-US" sz="800">
            <a:latin typeface="Segoe UI" pitchFamily="34" charset="0"/>
            <a:ea typeface="Segoe UI" pitchFamily="34" charset="0"/>
            <a:cs typeface="Segoe UI" pitchFamily="34" charset="0"/>
          </a:endParaRPr>
        </a:p>
      </cdr:txBody>
    </cdr:sp>
  </cdr:relSizeAnchor>
  <cdr:relSizeAnchor xmlns:cdr="http://schemas.openxmlformats.org/drawingml/2006/chartDrawing">
    <cdr:from>
      <cdr:x>0.65968</cdr:x>
      <cdr:y>0.50755</cdr:y>
    </cdr:from>
    <cdr:to>
      <cdr:x>0.98458</cdr:x>
      <cdr:y>0.56976</cdr:y>
    </cdr:to>
    <cdr:sp macro="" textlink="">
      <cdr:nvSpPr>
        <cdr:cNvPr id="7" name="TextBox 1"/>
        <cdr:cNvSpPr txBox="1"/>
      </cdr:nvSpPr>
      <cdr:spPr>
        <a:xfrm xmlns:a="http://schemas.openxmlformats.org/drawingml/2006/main">
          <a:off x="1802104" y="1109339"/>
          <a:ext cx="887553" cy="135971"/>
        </a:xfrm>
        <a:prstGeom xmlns:a="http://schemas.openxmlformats.org/drawingml/2006/main" prst="rect">
          <a:avLst/>
        </a:prstGeom>
      </cdr:spPr>
      <cdr:txBody>
        <a:bodyPr xmlns:a="http://schemas.openxmlformats.org/drawingml/2006/main" vertOverflow="clip" horzOverflow="clip" wrap="none" lIns="0" tIns="0" rIns="0" bIns="0"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800">
              <a:solidFill>
                <a:srgbClr val="C00000"/>
              </a:solidFill>
              <a:latin typeface="Segoe UI" pitchFamily="34" charset="0"/>
              <a:ea typeface="Segoe UI" pitchFamily="34" charset="0"/>
              <a:cs typeface="Segoe UI" pitchFamily="34" charset="0"/>
            </a:rPr>
            <a:t>World</a:t>
          </a:r>
          <a:r>
            <a:rPr lang="en-US" sz="800" baseline="0">
              <a:solidFill>
                <a:srgbClr val="C00000"/>
              </a:solidFill>
              <a:latin typeface="Segoe UI" pitchFamily="34" charset="0"/>
              <a:ea typeface="Segoe UI" pitchFamily="34" charset="0"/>
              <a:cs typeface="Segoe UI" pitchFamily="34" charset="0"/>
            </a:rPr>
            <a:t> Median: 85%</a:t>
          </a:r>
          <a:endParaRPr lang="en-US" sz="800">
            <a:solidFill>
              <a:srgbClr val="C00000"/>
            </a:solidFill>
            <a:latin typeface="Segoe UI" pitchFamily="34" charset="0"/>
            <a:ea typeface="Segoe UI" pitchFamily="34" charset="0"/>
            <a:cs typeface="Segoe UI"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032C4BC8-F3F8-4612-946E-9719D7709ED6}" type="datetimeFigureOut">
              <a:rPr lang="en-US" smtClean="0"/>
              <a:pPr/>
              <a:t>6/4/2019</a:t>
            </a:fld>
            <a:endParaRPr lang="en-US"/>
          </a:p>
        </p:txBody>
      </p:sp>
      <p:sp>
        <p:nvSpPr>
          <p:cNvPr id="4" name="Footer Placeholder 3"/>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4E138D6E-1297-4DAF-AA08-739610C9A099}" type="slidenum">
              <a:rPr lang="en-US" smtClean="0"/>
              <a:pPr/>
              <a:t>‹#›</a:t>
            </a:fld>
            <a:endParaRPr lang="en-US"/>
          </a:p>
        </p:txBody>
      </p:sp>
    </p:spTree>
    <p:extLst>
      <p:ext uri="{BB962C8B-B14F-4D97-AF65-F5344CB8AC3E}">
        <p14:creationId xmlns:p14="http://schemas.microsoft.com/office/powerpoint/2010/main" val="1546702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7A9DA245-308B-4524-A6DA-5F049ADC4898}" type="datetimeFigureOut">
              <a:rPr lang="en-US" smtClean="0"/>
              <a:t>6/4/2019</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C952550F-0915-4B95-AE77-A823E2BA190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DBECD9-806B-4A39-9B42-94A833E247CB}" type="slidenum">
              <a:rPr lang="en-US" smtClean="0"/>
              <a:pPr/>
              <a:t>34</a:t>
            </a:fld>
            <a:endParaRPr lang="en-US"/>
          </a:p>
        </p:txBody>
      </p:sp>
    </p:spTree>
    <p:extLst>
      <p:ext uri="{BB962C8B-B14F-4D97-AF65-F5344CB8AC3E}">
        <p14:creationId xmlns:p14="http://schemas.microsoft.com/office/powerpoint/2010/main" val="2393291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DBECD9-806B-4A39-9B42-94A833E247CB}" type="slidenum">
              <a:rPr lang="en-US" smtClean="0"/>
              <a:pPr/>
              <a:t>35</a:t>
            </a:fld>
            <a:endParaRPr lang="en-US"/>
          </a:p>
        </p:txBody>
      </p:sp>
    </p:spTree>
    <p:extLst>
      <p:ext uri="{BB962C8B-B14F-4D97-AF65-F5344CB8AC3E}">
        <p14:creationId xmlns:p14="http://schemas.microsoft.com/office/powerpoint/2010/main" val="2183484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DBECD9-806B-4A39-9B42-94A833E247CB}" type="slidenum">
              <a:rPr lang="en-US" smtClean="0"/>
              <a:pPr/>
              <a:t>36</a:t>
            </a:fld>
            <a:endParaRPr lang="en-US"/>
          </a:p>
        </p:txBody>
      </p:sp>
    </p:spTree>
    <p:extLst>
      <p:ext uri="{BB962C8B-B14F-4D97-AF65-F5344CB8AC3E}">
        <p14:creationId xmlns:p14="http://schemas.microsoft.com/office/powerpoint/2010/main" val="2562573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5D48F4-3248-4ABA-B37F-7F30BFA6845B}" type="datetimeFigureOut">
              <a:rPr lang="en-US" smtClean="0"/>
              <a:pPr/>
              <a:t>6/4/2019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8AFF0B-8BCE-4F2B-ABB9-E1977E9759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5D48F4-3248-4ABA-B37F-7F30BFA6845B}"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AFF0B-8BCE-4F2B-ABB9-E1977E9759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5D48F4-3248-4ABA-B37F-7F30BFA6845B}"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AFF0B-8BCE-4F2B-ABB9-E1977E9759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5D48F4-3248-4ABA-B37F-7F30BFA6845B}"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AFF0B-8BCE-4F2B-ABB9-E1977E9759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5D48F4-3248-4ABA-B37F-7F30BFA6845B}"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AFF0B-8BCE-4F2B-ABB9-E1977E9759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5D48F4-3248-4ABA-B37F-7F30BFA6845B}"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AFF0B-8BCE-4F2B-ABB9-E1977E9759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5D48F4-3248-4ABA-B37F-7F30BFA6845B}" type="datetimeFigureOut">
              <a:rPr lang="en-US" smtClean="0"/>
              <a:pPr/>
              <a:t>6/4/2019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AFF0B-8BCE-4F2B-ABB9-E1977E9759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5D48F4-3248-4ABA-B37F-7F30BFA6845B}" type="datetimeFigureOut">
              <a:rPr lang="en-US" smtClean="0"/>
              <a:pPr/>
              <a:t>6/4/2019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8AFF0B-8BCE-4F2B-ABB9-E1977E9759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D48F4-3248-4ABA-B37F-7F30BFA6845B}" type="datetimeFigureOut">
              <a:rPr lang="en-US" smtClean="0"/>
              <a:pPr/>
              <a:t>6/4/2019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8AFF0B-8BCE-4F2B-ABB9-E1977E9759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5D48F4-3248-4ABA-B37F-7F30BFA6845B}"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AFF0B-8BCE-4F2B-ABB9-E1977E9759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5D48F4-3248-4ABA-B37F-7F30BFA6845B}"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D8AFF0B-8BCE-4F2B-ABB9-E1977E9759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5D48F4-3248-4ABA-B37F-7F30BFA6845B}" type="datetimeFigureOut">
              <a:rPr lang="en-US" smtClean="0"/>
              <a:pPr/>
              <a:t>6/4/2019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8AFF0B-8BCE-4F2B-ABB9-E1977E9759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Pension Funds and Financial Stability</a:t>
            </a:r>
            <a:endParaRPr lang="en-US" dirty="0"/>
          </a:p>
        </p:txBody>
      </p:sp>
      <p:sp>
        <p:nvSpPr>
          <p:cNvPr id="3" name="Subtitle 2"/>
          <p:cNvSpPr>
            <a:spLocks noGrp="1"/>
          </p:cNvSpPr>
          <p:nvPr>
            <p:ph type="subTitle" idx="1"/>
          </p:nvPr>
        </p:nvSpPr>
        <p:spPr>
          <a:xfrm>
            <a:off x="533400" y="3429000"/>
            <a:ext cx="7854696" cy="2514600"/>
          </a:xfrm>
        </p:spPr>
        <p:txBody>
          <a:bodyPr>
            <a:normAutofit fontScale="92500" lnSpcReduction="10000"/>
          </a:bodyPr>
          <a:lstStyle/>
          <a:p>
            <a:pPr algn="ctr"/>
            <a:r>
              <a:rPr lang="en-US" dirty="0" smtClean="0"/>
              <a:t>Shelton Nicholls</a:t>
            </a:r>
          </a:p>
          <a:p>
            <a:pPr algn="ctr"/>
            <a:r>
              <a:rPr lang="en-US" dirty="0" smtClean="0"/>
              <a:t>Resident Adviser on Financial Stability, CARTAC</a:t>
            </a:r>
          </a:p>
          <a:p>
            <a:pPr algn="ctr"/>
            <a:endParaRPr lang="en-US" dirty="0" smtClean="0"/>
          </a:p>
          <a:p>
            <a:pPr algn="ctr"/>
            <a:r>
              <a:rPr lang="en-US" dirty="0" smtClean="0">
                <a:solidFill>
                  <a:srgbClr val="FFFF00"/>
                </a:solidFill>
              </a:rPr>
              <a:t>Presentation to the Caribbean Association of </a:t>
            </a:r>
          </a:p>
          <a:p>
            <a:pPr algn="ctr"/>
            <a:r>
              <a:rPr lang="en-US" dirty="0" smtClean="0">
                <a:solidFill>
                  <a:srgbClr val="FFFF00"/>
                </a:solidFill>
              </a:rPr>
              <a:t>Pension Supervisors Workshop, Conference and Annual General Meeting, Suriname, June 20-21, 2016.</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1.6 Pension Funds: Transmission Channels to the  </a:t>
            </a:r>
            <a:r>
              <a:rPr lang="en-US" sz="3200" dirty="0" err="1" smtClean="0"/>
              <a:t>Macroeconomy</a:t>
            </a:r>
            <a:endParaRPr lang="en-US" sz="3200" dirty="0"/>
          </a:p>
        </p:txBody>
      </p:sp>
      <p:sp>
        <p:nvSpPr>
          <p:cNvPr id="3" name="Content Placeholder 2"/>
          <p:cNvSpPr>
            <a:spLocks noGrp="1"/>
          </p:cNvSpPr>
          <p:nvPr>
            <p:ph idx="1"/>
          </p:nvPr>
        </p:nvSpPr>
        <p:spPr>
          <a:xfrm>
            <a:off x="457200" y="1935480"/>
            <a:ext cx="8229600" cy="4084320"/>
          </a:xfrm>
        </p:spPr>
        <p:txBody>
          <a:bodyPr>
            <a:normAutofit fontScale="92500" lnSpcReduction="10000"/>
          </a:bodyPr>
          <a:lstStyle/>
          <a:p>
            <a:pPr algn="just"/>
            <a:r>
              <a:rPr lang="en-US" dirty="0" smtClean="0"/>
              <a:t>Through Balance Sheets of Sponsors;</a:t>
            </a:r>
          </a:p>
          <a:p>
            <a:pPr algn="just"/>
            <a:endParaRPr lang="en-US" dirty="0" smtClean="0"/>
          </a:p>
          <a:p>
            <a:pPr algn="just"/>
            <a:r>
              <a:rPr lang="en-US" dirty="0" smtClean="0"/>
              <a:t>Through Balance Sheets of Households (via Asset Volatility);</a:t>
            </a:r>
          </a:p>
          <a:p>
            <a:pPr algn="just"/>
            <a:endParaRPr lang="en-US" dirty="0" smtClean="0"/>
          </a:p>
          <a:p>
            <a:pPr algn="just">
              <a:lnSpc>
                <a:spcPct val="110000"/>
              </a:lnSpc>
            </a:pPr>
            <a:r>
              <a:rPr lang="en-US" dirty="0" smtClean="0"/>
              <a:t>Through Balance Sheet of the Government via explicit or implicit guarantees;</a:t>
            </a:r>
          </a:p>
          <a:p>
            <a:pPr algn="just">
              <a:lnSpc>
                <a:spcPct val="110000"/>
              </a:lnSpc>
            </a:pPr>
            <a:endParaRPr lang="en-US" dirty="0" smtClean="0"/>
          </a:p>
          <a:p>
            <a:pPr algn="just"/>
            <a:r>
              <a:rPr lang="en-US" dirty="0" smtClean="0"/>
              <a:t>Through the financial system from investing activities of pension plans.</a:t>
            </a:r>
          </a:p>
          <a:p>
            <a:endParaRPr lang="en-US" dirty="0" smtClean="0"/>
          </a:p>
        </p:txBody>
      </p:sp>
      <p:sp>
        <p:nvSpPr>
          <p:cNvPr id="4" name="Rectangle 3"/>
          <p:cNvSpPr/>
          <p:nvPr/>
        </p:nvSpPr>
        <p:spPr>
          <a:xfrm>
            <a:off x="381000" y="5943600"/>
            <a:ext cx="876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Source: </a:t>
            </a:r>
            <a:r>
              <a:rPr lang="en-US" sz="2000" dirty="0" err="1" smtClean="0"/>
              <a:t>Impavido</a:t>
            </a:r>
            <a:r>
              <a:rPr lang="en-US" sz="2000" dirty="0" smtClean="0"/>
              <a:t> et al (2009): “How the financial crisis affects pensions and insurance and why the impacts matter” WP/09/51.</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981200"/>
            <a:ext cx="8305800" cy="2209800"/>
          </a:xfrm>
        </p:spPr>
        <p:txBody>
          <a:bodyPr>
            <a:normAutofit fontScale="90000"/>
          </a:bodyPr>
          <a:lstStyle/>
          <a:p>
            <a:pPr algn="ctr"/>
            <a:r>
              <a:rPr lang="en-US" dirty="0" smtClean="0"/>
              <a:t>#2</a:t>
            </a:r>
            <a:br>
              <a:rPr lang="en-US" dirty="0" smtClean="0"/>
            </a:br>
            <a:r>
              <a:rPr lang="en-US" sz="4900" dirty="0" smtClean="0"/>
              <a:t>The Caribbean Pension Sector: Stylized Facts and Key Challenges</a:t>
            </a:r>
            <a:r>
              <a:rPr lang="en-US" sz="5400" dirty="0" smtClean="0"/>
              <a:t/>
            </a:r>
            <a:br>
              <a:rPr lang="en-US" sz="5400" dirty="0" smtClean="0"/>
            </a:b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51688"/>
            <a:ext cx="8610600" cy="972312"/>
          </a:xfrm>
        </p:spPr>
        <p:txBody>
          <a:bodyPr>
            <a:normAutofit/>
          </a:bodyPr>
          <a:lstStyle/>
          <a:p>
            <a:r>
              <a:rPr lang="en-US" sz="3100" dirty="0" smtClean="0"/>
              <a:t>2.1 Private Pension Plans: Caribbean Financial Sector</a:t>
            </a:r>
            <a:endParaRPr lang="en-US" sz="3100" dirty="0"/>
          </a:p>
        </p:txBody>
      </p:sp>
      <p:sp>
        <p:nvSpPr>
          <p:cNvPr id="8" name="Content Placeholder 7"/>
          <p:cNvSpPr>
            <a:spLocks noGrp="1"/>
          </p:cNvSpPr>
          <p:nvPr>
            <p:ph idx="1"/>
          </p:nvPr>
        </p:nvSpPr>
        <p:spPr/>
        <p:txBody>
          <a:bodyPr>
            <a:normAutofit fontScale="92500"/>
          </a:bodyPr>
          <a:lstStyle/>
          <a:p>
            <a:pPr algn="just"/>
            <a:r>
              <a:rPr lang="en-US" sz="3200" b="1" u="sng" dirty="0" smtClean="0"/>
              <a:t>Public disclosure </a:t>
            </a:r>
            <a:r>
              <a:rPr lang="en-US" sz="3200" dirty="0" smtClean="0"/>
              <a:t>of Prudential and Financial Information on occupational pension activity </a:t>
            </a:r>
            <a:r>
              <a:rPr lang="en-US" sz="3200" b="1" u="sng" dirty="0" smtClean="0"/>
              <a:t>is quite limited </a:t>
            </a:r>
            <a:r>
              <a:rPr lang="en-US" sz="3200" dirty="0" smtClean="0"/>
              <a:t>in many countries in the Caribbean region.</a:t>
            </a:r>
          </a:p>
          <a:p>
            <a:pPr algn="just"/>
            <a:r>
              <a:rPr lang="en-US" sz="3200" dirty="0" smtClean="0"/>
              <a:t>Pension assets though </a:t>
            </a:r>
            <a:r>
              <a:rPr lang="en-US" sz="3200" b="1" u="sng" dirty="0" smtClean="0"/>
              <a:t>are not unsubstantial</a:t>
            </a:r>
            <a:r>
              <a:rPr lang="en-US" sz="3200" b="1" dirty="0" smtClean="0"/>
              <a:t> </a:t>
            </a:r>
            <a:r>
              <a:rPr lang="en-US" sz="3200" dirty="0" smtClean="0"/>
              <a:t>in many Caribbean territories.</a:t>
            </a:r>
          </a:p>
          <a:p>
            <a:pPr algn="just"/>
            <a:r>
              <a:rPr lang="en-US" sz="3200" dirty="0" smtClean="0"/>
              <a:t>Pension Investments are concentrated in broadly </a:t>
            </a:r>
            <a:r>
              <a:rPr lang="en-US" sz="3200" b="1" dirty="0" smtClean="0"/>
              <a:t>two major asset classes (</a:t>
            </a:r>
            <a:r>
              <a:rPr lang="en-US" sz="3200" b="1" dirty="0" err="1" smtClean="0"/>
              <a:t>gov’t</a:t>
            </a:r>
            <a:r>
              <a:rPr lang="en-US" sz="3200" b="1" dirty="0" smtClean="0"/>
              <a:t> bonds, equities)</a:t>
            </a:r>
            <a:r>
              <a:rPr lang="en-US" sz="3200" dirty="0" smtClean="0"/>
              <a:t>.</a:t>
            </a:r>
          </a:p>
          <a:p>
            <a:pPr algn="just"/>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sz="3200" dirty="0" smtClean="0"/>
              <a:t>2.2 Caribbean Financial Assets (% of GDP)</a:t>
            </a:r>
            <a:endParaRPr lang="en-US" sz="3200" dirty="0"/>
          </a:p>
        </p:txBody>
      </p:sp>
      <p:graphicFrame>
        <p:nvGraphicFramePr>
          <p:cNvPr id="4" name="Content Placeholder 3"/>
          <p:cNvGraphicFramePr>
            <a:graphicFrameLocks noGrp="1"/>
          </p:cNvGraphicFramePr>
          <p:nvPr>
            <p:ph idx="1"/>
          </p:nvPr>
        </p:nvGraphicFramePr>
        <p:xfrm>
          <a:off x="457200" y="990600"/>
          <a:ext cx="8229600" cy="541019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47800" y="6488668"/>
            <a:ext cx="1383840" cy="369332"/>
          </a:xfrm>
          <a:prstGeom prst="rect">
            <a:avLst/>
          </a:prstGeom>
          <a:noFill/>
        </p:spPr>
        <p:txBody>
          <a:bodyPr wrap="none" rtlCol="0">
            <a:spAutoFit/>
          </a:bodyPr>
          <a:lstStyle/>
          <a:p>
            <a:r>
              <a:rPr lang="en-US" dirty="0" smtClean="0"/>
              <a:t>Source: IMF</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000" dirty="0" smtClean="0"/>
              <a:t>2.3 Private Pension Plans: Caribbean Financial Sector</a:t>
            </a:r>
            <a:endParaRPr lang="en-GB"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5435087"/>
              </p:ext>
            </p:extLst>
          </p:nvPr>
        </p:nvGraphicFramePr>
        <p:xfrm>
          <a:off x="457200" y="1447804"/>
          <a:ext cx="8229600" cy="4952996"/>
        </p:xfrm>
        <a:graphic>
          <a:graphicData uri="http://schemas.openxmlformats.org/drawingml/2006/table">
            <a:tbl>
              <a:tblPr firstRow="1" firstCol="1">
                <a:tableStyleId>{5C22544A-7EE6-4342-B048-85BDC9FD1C3A}</a:tableStyleId>
              </a:tblPr>
              <a:tblGrid>
                <a:gridCol w="21336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tblGrid>
              <a:tr h="1399005">
                <a:tc>
                  <a:txBody>
                    <a:bodyPr/>
                    <a:lstStyle/>
                    <a:p>
                      <a:pPr algn="l" fontAlgn="b"/>
                      <a:r>
                        <a:rPr lang="en-GB" sz="2000" u="none" strike="noStrike" dirty="0">
                          <a:effectLst/>
                        </a:rPr>
                        <a:t>Country</a:t>
                      </a:r>
                      <a:endParaRPr lang="en-GB" sz="20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dirty="0">
                          <a:effectLst/>
                        </a:rPr>
                        <a:t>Year</a:t>
                      </a:r>
                      <a:endParaRPr lang="en-GB" sz="20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dirty="0">
                          <a:effectLst/>
                        </a:rPr>
                        <a:t>No. of Plans</a:t>
                      </a:r>
                      <a:endParaRPr lang="en-GB" sz="20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Total Pension Assets (US$M)</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 of Financial System Assets</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dirty="0">
                          <a:effectLst/>
                        </a:rPr>
                        <a:t>% of GDP</a:t>
                      </a:r>
                      <a:endParaRPr lang="en-GB" sz="20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0"/>
                  </a:ext>
                </a:extLst>
              </a:tr>
              <a:tr h="356268">
                <a:tc>
                  <a:txBody>
                    <a:bodyPr/>
                    <a:lstStyle/>
                    <a:p>
                      <a:pPr algn="l" fontAlgn="b"/>
                      <a:r>
                        <a:rPr lang="en-GB" sz="2000" u="none" strike="noStrike">
                          <a:effectLst/>
                        </a:rPr>
                        <a:t>Bahamas</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b="1" u="none" strike="noStrike" dirty="0">
                          <a:effectLst/>
                        </a:rPr>
                        <a:t>2007</a:t>
                      </a:r>
                      <a:endParaRPr lang="en-GB" sz="20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1,100.0</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15.4</a:t>
                      </a:r>
                      <a:endParaRPr lang="en-GB" sz="20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356268">
                <a:tc>
                  <a:txBody>
                    <a:bodyPr/>
                    <a:lstStyle/>
                    <a:p>
                      <a:pPr algn="l" fontAlgn="b"/>
                      <a:r>
                        <a:rPr lang="en-GB" sz="2000" u="none" strike="noStrike">
                          <a:effectLst/>
                        </a:rPr>
                        <a:t>Barbados</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b="1" u="none" strike="noStrike" dirty="0">
                          <a:effectLst/>
                        </a:rPr>
                        <a:t>2015</a:t>
                      </a:r>
                      <a:endParaRPr lang="en-GB" sz="20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305</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extLst>
                  <a:ext uri="{0D108BD9-81ED-4DB2-BD59-A6C34878D82A}">
                    <a16:rowId xmlns:a16="http://schemas.microsoft.com/office/drawing/2014/main" val="10002"/>
                  </a:ext>
                </a:extLst>
              </a:tr>
              <a:tr h="356268">
                <a:tc>
                  <a:txBody>
                    <a:bodyPr/>
                    <a:lstStyle/>
                    <a:p>
                      <a:pPr algn="l" fontAlgn="b"/>
                      <a:r>
                        <a:rPr lang="en-GB" sz="2000" u="none" strike="noStrike">
                          <a:effectLst/>
                        </a:rPr>
                        <a:t>Belize</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b="1" u="none" strike="noStrike" dirty="0" smtClean="0">
                          <a:effectLst/>
                        </a:rPr>
                        <a:t>2015</a:t>
                      </a:r>
                      <a:endParaRPr lang="en-GB" sz="2000" b="1"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a:effectLst/>
                        </a:rPr>
                        <a:t>??</a:t>
                      </a:r>
                      <a:endParaRPr lang="en-GB" sz="20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a:effectLst/>
                        </a:rPr>
                        <a:t>??</a:t>
                      </a:r>
                      <a:endParaRPr lang="en-GB" sz="2000" b="0" i="0" u="none" strike="noStrike">
                        <a:solidFill>
                          <a:srgbClr val="000000"/>
                        </a:solidFill>
                        <a:effectLst/>
                        <a:latin typeface="Calibri" panose="020F0502020204030204" pitchFamily="34" charset="0"/>
                      </a:endParaRPr>
                    </a:p>
                  </a:txBody>
                  <a:tcPr marL="7620" marR="7620" marT="7620" marB="0" anchor="b">
                    <a:solidFill>
                      <a:srgbClr val="FF0000"/>
                    </a:solidFill>
                  </a:tcPr>
                </a:tc>
                <a:extLst>
                  <a:ext uri="{0D108BD9-81ED-4DB2-BD59-A6C34878D82A}">
                    <a16:rowId xmlns:a16="http://schemas.microsoft.com/office/drawing/2014/main" val="10003"/>
                  </a:ext>
                </a:extLst>
              </a:tr>
              <a:tr h="356268">
                <a:tc>
                  <a:txBody>
                    <a:bodyPr/>
                    <a:lstStyle/>
                    <a:p>
                      <a:pPr algn="l" fontAlgn="b"/>
                      <a:r>
                        <a:rPr lang="en-GB" sz="2000" u="none" strike="noStrike">
                          <a:effectLst/>
                        </a:rPr>
                        <a:t>ECCU</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b="1" u="none" strike="noStrike" dirty="0" smtClean="0">
                          <a:effectLst/>
                        </a:rPr>
                        <a:t>2015</a:t>
                      </a:r>
                      <a:endParaRPr lang="en-GB" sz="2000" b="1"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a:effectLst/>
                        </a:rPr>
                        <a:t>??</a:t>
                      </a:r>
                      <a:endParaRPr lang="en-GB" sz="20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extLst>
                  <a:ext uri="{0D108BD9-81ED-4DB2-BD59-A6C34878D82A}">
                    <a16:rowId xmlns:a16="http://schemas.microsoft.com/office/drawing/2014/main" val="10004"/>
                  </a:ext>
                </a:extLst>
              </a:tr>
              <a:tr h="356268">
                <a:tc>
                  <a:txBody>
                    <a:bodyPr/>
                    <a:lstStyle/>
                    <a:p>
                      <a:pPr algn="l" fontAlgn="b"/>
                      <a:r>
                        <a:rPr lang="en-GB" sz="2000" u="none" strike="noStrike">
                          <a:effectLst/>
                        </a:rPr>
                        <a:t>Guyana</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b="1" u="none" strike="noStrike" dirty="0">
                          <a:effectLst/>
                        </a:rPr>
                        <a:t>2015</a:t>
                      </a:r>
                      <a:endParaRPr lang="en-GB" sz="20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156.3</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5.1</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3.9</a:t>
                      </a:r>
                      <a:endParaRPr lang="en-GB" sz="20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5"/>
                  </a:ext>
                </a:extLst>
              </a:tr>
              <a:tr h="356268">
                <a:tc>
                  <a:txBody>
                    <a:bodyPr/>
                    <a:lstStyle/>
                    <a:p>
                      <a:pPr algn="l" fontAlgn="b"/>
                      <a:r>
                        <a:rPr lang="en-GB" sz="2000" u="none" strike="noStrike">
                          <a:effectLst/>
                        </a:rPr>
                        <a:t>Haiti</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b="1" u="none" strike="noStrike" dirty="0" smtClean="0">
                          <a:effectLst/>
                        </a:rPr>
                        <a:t>2015</a:t>
                      </a:r>
                      <a:endParaRPr lang="en-GB" sz="2000" b="1"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extLst>
                  <a:ext uri="{0D108BD9-81ED-4DB2-BD59-A6C34878D82A}">
                    <a16:rowId xmlns:a16="http://schemas.microsoft.com/office/drawing/2014/main" val="10006"/>
                  </a:ext>
                </a:extLst>
              </a:tr>
              <a:tr h="356268">
                <a:tc>
                  <a:txBody>
                    <a:bodyPr/>
                    <a:lstStyle/>
                    <a:p>
                      <a:pPr algn="l" fontAlgn="b"/>
                      <a:r>
                        <a:rPr lang="en-GB" sz="2000" u="none" strike="noStrike">
                          <a:effectLst/>
                        </a:rPr>
                        <a:t>Jamaica</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b="1" u="none" strike="noStrike" dirty="0">
                          <a:effectLst/>
                        </a:rPr>
                        <a:t>2015</a:t>
                      </a:r>
                      <a:endParaRPr lang="en-GB" sz="20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415</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11.5</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22.6</a:t>
                      </a:r>
                      <a:endParaRPr lang="en-GB" sz="20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7"/>
                  </a:ext>
                </a:extLst>
              </a:tr>
              <a:tr h="356268">
                <a:tc>
                  <a:txBody>
                    <a:bodyPr/>
                    <a:lstStyle/>
                    <a:p>
                      <a:pPr algn="l" fontAlgn="b"/>
                      <a:r>
                        <a:rPr lang="en-GB" sz="2000" u="none" strike="noStrike">
                          <a:effectLst/>
                        </a:rPr>
                        <a:t>Suriname</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b="1" u="none" strike="noStrike" dirty="0">
                          <a:effectLst/>
                        </a:rPr>
                        <a:t>2014</a:t>
                      </a:r>
                      <a:endParaRPr lang="en-GB" sz="20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38</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580.0</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13.9</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9.5</a:t>
                      </a:r>
                      <a:endParaRPr lang="en-GB" sz="20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8"/>
                  </a:ext>
                </a:extLst>
              </a:tr>
              <a:tr h="703847">
                <a:tc>
                  <a:txBody>
                    <a:bodyPr/>
                    <a:lstStyle/>
                    <a:p>
                      <a:pPr algn="l" fontAlgn="b"/>
                      <a:r>
                        <a:rPr lang="en-GB" sz="2000" u="none" strike="noStrike" dirty="0">
                          <a:effectLst/>
                        </a:rPr>
                        <a:t>Trinidad and Tobago </a:t>
                      </a:r>
                      <a:endParaRPr lang="en-GB" sz="20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b="1" u="none" strike="noStrike" dirty="0">
                          <a:effectLst/>
                        </a:rPr>
                        <a:t>2015</a:t>
                      </a:r>
                      <a:endParaRPr lang="en-GB" sz="20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191</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dirty="0">
                          <a:effectLst/>
                        </a:rPr>
                        <a:t>7,643.4</a:t>
                      </a:r>
                      <a:endParaRPr lang="en-GB" sz="20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a:effectLst/>
                        </a:rPr>
                        <a:t>16</a:t>
                      </a:r>
                      <a:endParaRPr lang="en-GB" sz="20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2000" u="none" strike="noStrike" dirty="0">
                          <a:effectLst/>
                        </a:rPr>
                        <a:t>??</a:t>
                      </a:r>
                      <a:endParaRPr lang="en-GB" sz="20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50123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sz="3000" dirty="0" smtClean="0"/>
              <a:t>2.4 Types of Pension Plans: Caribbean Financial Sector</a:t>
            </a:r>
            <a:endParaRPr lang="en-GB"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7878543"/>
              </p:ext>
            </p:extLst>
          </p:nvPr>
        </p:nvGraphicFramePr>
        <p:xfrm>
          <a:off x="533400" y="1524000"/>
          <a:ext cx="8229600" cy="4953002"/>
        </p:xfrm>
        <a:graphic>
          <a:graphicData uri="http://schemas.openxmlformats.org/drawingml/2006/table">
            <a:tbl>
              <a:tblPr firstRow="1" firstCol="1" bandRow="1">
                <a:tableStyleId>{5C22544A-7EE6-4342-B048-85BDC9FD1C3A}</a:tableStyleId>
              </a:tblPr>
              <a:tblGrid>
                <a:gridCol w="1841588">
                  <a:extLst>
                    <a:ext uri="{9D8B030D-6E8A-4147-A177-3AD203B41FA5}">
                      <a16:colId xmlns:a16="http://schemas.microsoft.com/office/drawing/2014/main" val="20000"/>
                    </a:ext>
                  </a:extLst>
                </a:gridCol>
                <a:gridCol w="863244">
                  <a:extLst>
                    <a:ext uri="{9D8B030D-6E8A-4147-A177-3AD203B41FA5}">
                      <a16:colId xmlns:a16="http://schemas.microsoft.com/office/drawing/2014/main" val="20001"/>
                    </a:ext>
                  </a:extLst>
                </a:gridCol>
                <a:gridCol w="1381192">
                  <a:extLst>
                    <a:ext uri="{9D8B030D-6E8A-4147-A177-3AD203B41FA5}">
                      <a16:colId xmlns:a16="http://schemas.microsoft.com/office/drawing/2014/main" val="20002"/>
                    </a:ext>
                  </a:extLst>
                </a:gridCol>
                <a:gridCol w="1381192">
                  <a:extLst>
                    <a:ext uri="{9D8B030D-6E8A-4147-A177-3AD203B41FA5}">
                      <a16:colId xmlns:a16="http://schemas.microsoft.com/office/drawing/2014/main" val="20003"/>
                    </a:ext>
                  </a:extLst>
                </a:gridCol>
                <a:gridCol w="1381192">
                  <a:extLst>
                    <a:ext uri="{9D8B030D-6E8A-4147-A177-3AD203B41FA5}">
                      <a16:colId xmlns:a16="http://schemas.microsoft.com/office/drawing/2014/main" val="20004"/>
                    </a:ext>
                  </a:extLst>
                </a:gridCol>
                <a:gridCol w="1381192">
                  <a:extLst>
                    <a:ext uri="{9D8B030D-6E8A-4147-A177-3AD203B41FA5}">
                      <a16:colId xmlns:a16="http://schemas.microsoft.com/office/drawing/2014/main" val="20005"/>
                    </a:ext>
                  </a:extLst>
                </a:gridCol>
              </a:tblGrid>
              <a:tr h="414618">
                <a:tc rowSpan="2">
                  <a:txBody>
                    <a:bodyPr/>
                    <a:lstStyle/>
                    <a:p>
                      <a:pPr algn="ctr" fontAlgn="b"/>
                      <a:r>
                        <a:rPr lang="en-GB" sz="1800" u="none" strike="noStrike" dirty="0">
                          <a:effectLst/>
                        </a:rPr>
                        <a:t>Country</a:t>
                      </a:r>
                      <a:endParaRPr lang="en-GB" sz="1800" b="0" i="0" u="none" strike="noStrike" dirty="0">
                        <a:solidFill>
                          <a:srgbClr val="000000"/>
                        </a:solidFill>
                        <a:effectLst/>
                        <a:latin typeface="Calibri" panose="020F0502020204030204" pitchFamily="34" charset="0"/>
                      </a:endParaRPr>
                    </a:p>
                  </a:txBody>
                  <a:tcPr marL="7620" marR="7620" marT="7620" marB="0" anchor="b"/>
                </a:tc>
                <a:tc rowSpan="2">
                  <a:txBody>
                    <a:bodyPr/>
                    <a:lstStyle/>
                    <a:p>
                      <a:pPr algn="ctr" fontAlgn="b"/>
                      <a:r>
                        <a:rPr lang="en-GB" sz="1800" u="none" strike="noStrike">
                          <a:effectLst/>
                        </a:rPr>
                        <a:t>Year</a:t>
                      </a:r>
                      <a:endParaRPr lang="en-GB" sz="1800" b="0" i="0" u="none" strike="noStrike">
                        <a:solidFill>
                          <a:srgbClr val="000000"/>
                        </a:solidFill>
                        <a:effectLst/>
                        <a:latin typeface="Calibri" panose="020F0502020204030204" pitchFamily="34" charset="0"/>
                      </a:endParaRPr>
                    </a:p>
                  </a:txBody>
                  <a:tcPr marL="7620" marR="7620" marT="7620" marB="0" anchor="b"/>
                </a:tc>
                <a:tc rowSpan="2">
                  <a:txBody>
                    <a:bodyPr/>
                    <a:lstStyle/>
                    <a:p>
                      <a:pPr algn="ctr" fontAlgn="b"/>
                      <a:r>
                        <a:rPr lang="en-GB" sz="1800" u="none" strike="noStrike">
                          <a:effectLst/>
                        </a:rPr>
                        <a:t>Number of Pension Funds </a:t>
                      </a:r>
                      <a:endParaRPr lang="en-GB" sz="1800" b="0" i="0" u="none" strike="noStrike">
                        <a:solidFill>
                          <a:srgbClr val="000000"/>
                        </a:solidFill>
                        <a:effectLst/>
                        <a:latin typeface="Calibri" panose="020F0502020204030204" pitchFamily="34" charset="0"/>
                      </a:endParaRPr>
                    </a:p>
                  </a:txBody>
                  <a:tcPr marL="7620" marR="7620" marT="7620" marB="0" anchor="b"/>
                </a:tc>
                <a:tc gridSpan="3">
                  <a:txBody>
                    <a:bodyPr/>
                    <a:lstStyle/>
                    <a:p>
                      <a:pPr algn="ctr" fontAlgn="b"/>
                      <a:r>
                        <a:rPr lang="en-GB" sz="1800" u="none" strike="noStrike" dirty="0">
                          <a:effectLst/>
                        </a:rPr>
                        <a:t>Type of Pension Funds </a:t>
                      </a:r>
                      <a:endParaRPr lang="en-GB" sz="1800" b="0"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818029">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b"/>
                      <a:r>
                        <a:rPr lang="en-GB" sz="1800" u="none" strike="noStrike">
                          <a:effectLst/>
                        </a:rPr>
                        <a:t>Defined Contribution</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Defined Benefit</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Hybrid</a:t>
                      </a:r>
                      <a:endParaRPr lang="en-GB"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414618">
                <a:tc>
                  <a:txBody>
                    <a:bodyPr/>
                    <a:lstStyle/>
                    <a:p>
                      <a:pPr algn="l" fontAlgn="b"/>
                      <a:r>
                        <a:rPr lang="en-GB" sz="1800" u="none" strike="noStrike">
                          <a:effectLst/>
                        </a:rPr>
                        <a:t>Bahamas</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dirty="0" err="1">
                          <a:effectLst/>
                        </a:rPr>
                        <a:t>n.a</a:t>
                      </a:r>
                      <a:r>
                        <a:rPr lang="en-GB" sz="1800" u="none" strike="noStrike" dirty="0">
                          <a:effectLst/>
                        </a:rPr>
                        <a:t>.</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dirty="0" err="1">
                          <a:effectLst/>
                        </a:rPr>
                        <a:t>n.a</a:t>
                      </a:r>
                      <a:r>
                        <a:rPr lang="en-GB" sz="1800" u="none" strike="noStrike" dirty="0">
                          <a:effectLst/>
                        </a:rPr>
                        <a:t>.</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dirty="0" err="1">
                          <a:effectLst/>
                        </a:rPr>
                        <a:t>n.a</a:t>
                      </a:r>
                      <a:r>
                        <a:rPr lang="en-GB" sz="1800" u="none" strike="noStrike" dirty="0">
                          <a:effectLst/>
                        </a:rPr>
                        <a:t>.</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dirty="0" err="1">
                          <a:effectLst/>
                        </a:rPr>
                        <a:t>n.a</a:t>
                      </a:r>
                      <a:r>
                        <a:rPr lang="en-GB" sz="1800" u="none" strike="noStrike" dirty="0">
                          <a:effectLst/>
                        </a:rPr>
                        <a:t>.</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dirty="0" err="1">
                          <a:effectLst/>
                        </a:rPr>
                        <a:t>n.a</a:t>
                      </a:r>
                      <a:r>
                        <a:rPr lang="en-GB" sz="1800" u="none" strike="noStrike" dirty="0">
                          <a:effectLst/>
                        </a:rPr>
                        <a:t>.</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extLst>
                  <a:ext uri="{0D108BD9-81ED-4DB2-BD59-A6C34878D82A}">
                    <a16:rowId xmlns:a16="http://schemas.microsoft.com/office/drawing/2014/main" val="10002"/>
                  </a:ext>
                </a:extLst>
              </a:tr>
              <a:tr h="414618">
                <a:tc>
                  <a:txBody>
                    <a:bodyPr/>
                    <a:lstStyle/>
                    <a:p>
                      <a:pPr algn="l" fontAlgn="b"/>
                      <a:r>
                        <a:rPr lang="en-GB" sz="1800" u="none" strike="noStrike">
                          <a:effectLst/>
                        </a:rPr>
                        <a:t>Barbados</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2015</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305</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187</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99</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12</a:t>
                      </a:r>
                      <a:endParaRPr lang="en-GB"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3"/>
                  </a:ext>
                </a:extLst>
              </a:tr>
              <a:tr h="414618">
                <a:tc>
                  <a:txBody>
                    <a:bodyPr/>
                    <a:lstStyle/>
                    <a:p>
                      <a:pPr algn="l" fontAlgn="b"/>
                      <a:r>
                        <a:rPr lang="en-GB" sz="1800" u="none" strike="noStrike">
                          <a:effectLst/>
                        </a:rPr>
                        <a:t>ECCU</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extLst>
                  <a:ext uri="{0D108BD9-81ED-4DB2-BD59-A6C34878D82A}">
                    <a16:rowId xmlns:a16="http://schemas.microsoft.com/office/drawing/2014/main" val="10004"/>
                  </a:ext>
                </a:extLst>
              </a:tr>
              <a:tr h="414618">
                <a:tc>
                  <a:txBody>
                    <a:bodyPr/>
                    <a:lstStyle/>
                    <a:p>
                      <a:pPr algn="l" fontAlgn="b"/>
                      <a:r>
                        <a:rPr lang="en-GB" sz="1800" u="none" strike="noStrike">
                          <a:effectLst/>
                        </a:rPr>
                        <a:t>Guyana</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extLst>
                  <a:ext uri="{0D108BD9-81ED-4DB2-BD59-A6C34878D82A}">
                    <a16:rowId xmlns:a16="http://schemas.microsoft.com/office/drawing/2014/main" val="10005"/>
                  </a:ext>
                </a:extLst>
              </a:tr>
              <a:tr h="414618">
                <a:tc>
                  <a:txBody>
                    <a:bodyPr/>
                    <a:lstStyle/>
                    <a:p>
                      <a:pPr algn="l" fontAlgn="b"/>
                      <a:r>
                        <a:rPr lang="en-GB" sz="1800" u="none" strike="noStrike">
                          <a:effectLst/>
                        </a:rPr>
                        <a:t>Haiti</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solidFill>
                      <a:srgbClr val="FF0000"/>
                    </a:solidFill>
                  </a:tcPr>
                </a:tc>
                <a:tc>
                  <a:txBody>
                    <a:bodyPr/>
                    <a:lstStyle/>
                    <a:p>
                      <a:pPr algn="ctr" fontAlgn="b"/>
                      <a:r>
                        <a:rPr lang="en-GB" sz="1800" u="none" strike="noStrike" dirty="0" err="1">
                          <a:effectLst/>
                        </a:rPr>
                        <a:t>n.a</a:t>
                      </a:r>
                      <a:r>
                        <a:rPr lang="en-GB" sz="1800" u="none" strike="noStrike" dirty="0">
                          <a:effectLst/>
                        </a:rPr>
                        <a:t>.</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0000"/>
                    </a:solidFill>
                  </a:tcPr>
                </a:tc>
                <a:extLst>
                  <a:ext uri="{0D108BD9-81ED-4DB2-BD59-A6C34878D82A}">
                    <a16:rowId xmlns:a16="http://schemas.microsoft.com/office/drawing/2014/main" val="10006"/>
                  </a:ext>
                </a:extLst>
              </a:tr>
              <a:tr h="414618">
                <a:tc>
                  <a:txBody>
                    <a:bodyPr/>
                    <a:lstStyle/>
                    <a:p>
                      <a:pPr algn="l" fontAlgn="b"/>
                      <a:r>
                        <a:rPr lang="en-GB" sz="1800" u="none" strike="noStrike">
                          <a:effectLst/>
                        </a:rPr>
                        <a:t>Jamaica</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2015</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415</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308</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107</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dirty="0" smtClean="0">
                          <a:effectLst/>
                        </a:rPr>
                        <a:t>-</a:t>
                      </a:r>
                      <a:endParaRPr lang="en-GB"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7"/>
                  </a:ext>
                </a:extLst>
              </a:tr>
              <a:tr h="414618">
                <a:tc>
                  <a:txBody>
                    <a:bodyPr/>
                    <a:lstStyle/>
                    <a:p>
                      <a:pPr algn="l" fontAlgn="b"/>
                      <a:r>
                        <a:rPr lang="en-GB" sz="1800" u="none" strike="noStrike">
                          <a:effectLst/>
                        </a:rPr>
                        <a:t>Suriname</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2014</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38</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1</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2</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27</a:t>
                      </a:r>
                      <a:endParaRPr lang="en-GB"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8"/>
                  </a:ext>
                </a:extLst>
              </a:tr>
              <a:tr h="818029">
                <a:tc>
                  <a:txBody>
                    <a:bodyPr/>
                    <a:lstStyle/>
                    <a:p>
                      <a:pPr algn="l" fontAlgn="b"/>
                      <a:r>
                        <a:rPr lang="en-GB" sz="1800" u="none" strike="noStrike" dirty="0">
                          <a:effectLst/>
                        </a:rPr>
                        <a:t>Trinidad and Tobago</a:t>
                      </a:r>
                      <a:endParaRPr lang="en-GB"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dirty="0">
                          <a:effectLst/>
                        </a:rPr>
                        <a:t>2015</a:t>
                      </a:r>
                      <a:endParaRPr lang="en-GB"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191</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800" u="none" strike="noStrike" dirty="0" err="1">
                          <a:effectLst/>
                        </a:rPr>
                        <a:t>n.a</a:t>
                      </a:r>
                      <a:r>
                        <a:rPr lang="en-GB" sz="1800" u="none" strike="noStrike" dirty="0">
                          <a:effectLst/>
                        </a:rPr>
                        <a:t>.</a:t>
                      </a:r>
                      <a:endParaRPr lang="en-GB"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26835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90210395"/>
              </p:ext>
            </p:extLst>
          </p:nvPr>
        </p:nvGraphicFramePr>
        <p:xfrm>
          <a:off x="685800" y="1143000"/>
          <a:ext cx="7315200" cy="539496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632847">
                <a:tc>
                  <a:txBody>
                    <a:bodyPr/>
                    <a:lstStyle/>
                    <a:p>
                      <a:endParaRPr lang="en-US" dirty="0"/>
                    </a:p>
                  </a:txBody>
                  <a:tcPr/>
                </a:tc>
                <a:tc>
                  <a:txBody>
                    <a:bodyPr/>
                    <a:lstStyle/>
                    <a:p>
                      <a:r>
                        <a:rPr lang="en-US" dirty="0" smtClean="0"/>
                        <a:t>Funds Invested </a:t>
                      </a:r>
                    </a:p>
                    <a:p>
                      <a:r>
                        <a:rPr lang="en-US" dirty="0" smtClean="0"/>
                        <a:t>B$ Million</a:t>
                      </a:r>
                      <a:endParaRPr lang="en-US" dirty="0"/>
                    </a:p>
                  </a:txBody>
                  <a:tcPr/>
                </a:tc>
                <a:tc>
                  <a:txBody>
                    <a:bodyPr/>
                    <a:lstStyle/>
                    <a:p>
                      <a:r>
                        <a:rPr lang="en-US" dirty="0" smtClean="0"/>
                        <a:t>Funds Invested as a % of Total Funds</a:t>
                      </a:r>
                      <a:endParaRPr lang="en-US" dirty="0"/>
                    </a:p>
                  </a:txBody>
                  <a:tcPr/>
                </a:tc>
                <a:extLst>
                  <a:ext uri="{0D108BD9-81ED-4DB2-BD59-A6C34878D82A}">
                    <a16:rowId xmlns:a16="http://schemas.microsoft.com/office/drawing/2014/main" val="10000"/>
                  </a:ext>
                </a:extLst>
              </a:tr>
              <a:tr h="361627">
                <a:tc>
                  <a:txBody>
                    <a:bodyPr/>
                    <a:lstStyle/>
                    <a:p>
                      <a:r>
                        <a:rPr lang="en-US" dirty="0" smtClean="0"/>
                        <a:t>Government Bonds</a:t>
                      </a:r>
                      <a:endParaRPr lang="en-US" dirty="0"/>
                    </a:p>
                  </a:txBody>
                  <a:tcPr>
                    <a:solidFill>
                      <a:srgbClr val="FFFF00"/>
                    </a:solidFill>
                  </a:tcPr>
                </a:tc>
                <a:tc>
                  <a:txBody>
                    <a:bodyPr/>
                    <a:lstStyle/>
                    <a:p>
                      <a:r>
                        <a:rPr lang="en-US" dirty="0" smtClean="0"/>
                        <a:t>399,980</a:t>
                      </a:r>
                      <a:endParaRPr lang="en-US" dirty="0"/>
                    </a:p>
                  </a:txBody>
                  <a:tcPr>
                    <a:solidFill>
                      <a:srgbClr val="FFFF00"/>
                    </a:solidFill>
                  </a:tcPr>
                </a:tc>
                <a:tc>
                  <a:txBody>
                    <a:bodyPr/>
                    <a:lstStyle/>
                    <a:p>
                      <a:r>
                        <a:rPr lang="en-US" dirty="0" smtClean="0"/>
                        <a:t>35.66</a:t>
                      </a:r>
                      <a:endParaRPr lang="en-US" dirty="0"/>
                    </a:p>
                  </a:txBody>
                  <a:tcPr>
                    <a:solidFill>
                      <a:srgbClr val="FFFF00"/>
                    </a:solidFill>
                  </a:tcPr>
                </a:tc>
                <a:extLst>
                  <a:ext uri="{0D108BD9-81ED-4DB2-BD59-A6C34878D82A}">
                    <a16:rowId xmlns:a16="http://schemas.microsoft.com/office/drawing/2014/main" val="10001"/>
                  </a:ext>
                </a:extLst>
              </a:tr>
              <a:tr h="361627">
                <a:tc>
                  <a:txBody>
                    <a:bodyPr/>
                    <a:lstStyle/>
                    <a:p>
                      <a:r>
                        <a:rPr lang="en-US" dirty="0" smtClean="0">
                          <a:solidFill>
                            <a:schemeClr val="tx1"/>
                          </a:solidFill>
                        </a:rPr>
                        <a:t>Bank Deposits</a:t>
                      </a:r>
                      <a:endParaRPr lang="en-US" dirty="0">
                        <a:solidFill>
                          <a:schemeClr val="tx1"/>
                        </a:solidFill>
                      </a:endParaRPr>
                    </a:p>
                  </a:txBody>
                  <a:tcPr>
                    <a:solidFill>
                      <a:srgbClr val="FFFF00"/>
                    </a:solidFill>
                  </a:tcPr>
                </a:tc>
                <a:tc>
                  <a:txBody>
                    <a:bodyPr/>
                    <a:lstStyle/>
                    <a:p>
                      <a:r>
                        <a:rPr lang="en-US" dirty="0" smtClean="0">
                          <a:solidFill>
                            <a:schemeClr val="tx1"/>
                          </a:solidFill>
                        </a:rPr>
                        <a:t>190,984</a:t>
                      </a:r>
                      <a:endParaRPr lang="en-US" dirty="0">
                        <a:solidFill>
                          <a:schemeClr val="tx1"/>
                        </a:solidFill>
                      </a:endParaRPr>
                    </a:p>
                  </a:txBody>
                  <a:tcPr>
                    <a:solidFill>
                      <a:srgbClr val="FFFF00"/>
                    </a:solidFill>
                  </a:tcPr>
                </a:tc>
                <a:tc>
                  <a:txBody>
                    <a:bodyPr/>
                    <a:lstStyle/>
                    <a:p>
                      <a:r>
                        <a:rPr lang="en-US" dirty="0" smtClean="0">
                          <a:solidFill>
                            <a:schemeClr val="tx1"/>
                          </a:solidFill>
                        </a:rPr>
                        <a:t>17.18</a:t>
                      </a:r>
                      <a:endParaRPr lang="en-US" dirty="0">
                        <a:solidFill>
                          <a:schemeClr val="tx1"/>
                        </a:solidFill>
                      </a:endParaRPr>
                    </a:p>
                  </a:txBody>
                  <a:tcPr>
                    <a:solidFill>
                      <a:srgbClr val="FFFF00"/>
                    </a:solidFill>
                  </a:tcPr>
                </a:tc>
                <a:extLst>
                  <a:ext uri="{0D108BD9-81ED-4DB2-BD59-A6C34878D82A}">
                    <a16:rowId xmlns:a16="http://schemas.microsoft.com/office/drawing/2014/main" val="10002"/>
                  </a:ext>
                </a:extLst>
              </a:tr>
              <a:tr h="361627">
                <a:tc>
                  <a:txBody>
                    <a:bodyPr/>
                    <a:lstStyle/>
                    <a:p>
                      <a:r>
                        <a:rPr lang="en-US" dirty="0" smtClean="0"/>
                        <a:t>Real Estates</a:t>
                      </a:r>
                      <a:endParaRPr lang="en-US" dirty="0"/>
                    </a:p>
                  </a:txBody>
                  <a:tcPr/>
                </a:tc>
                <a:tc>
                  <a:txBody>
                    <a:bodyPr/>
                    <a:lstStyle/>
                    <a:p>
                      <a:r>
                        <a:rPr lang="en-US" dirty="0" smtClean="0"/>
                        <a:t>12,789</a:t>
                      </a:r>
                      <a:endParaRPr lang="en-US" dirty="0"/>
                    </a:p>
                  </a:txBody>
                  <a:tcPr/>
                </a:tc>
                <a:tc>
                  <a:txBody>
                    <a:bodyPr/>
                    <a:lstStyle/>
                    <a:p>
                      <a:r>
                        <a:rPr lang="en-US" dirty="0" smtClean="0"/>
                        <a:t>1.15</a:t>
                      </a:r>
                      <a:endParaRPr lang="en-US" dirty="0"/>
                    </a:p>
                  </a:txBody>
                  <a:tcPr/>
                </a:tc>
                <a:extLst>
                  <a:ext uri="{0D108BD9-81ED-4DB2-BD59-A6C34878D82A}">
                    <a16:rowId xmlns:a16="http://schemas.microsoft.com/office/drawing/2014/main" val="10003"/>
                  </a:ext>
                </a:extLst>
              </a:tr>
              <a:tr h="361627">
                <a:tc>
                  <a:txBody>
                    <a:bodyPr/>
                    <a:lstStyle/>
                    <a:p>
                      <a:r>
                        <a:rPr lang="en-US" dirty="0" smtClean="0"/>
                        <a:t>Employer’s Business</a:t>
                      </a:r>
                      <a:endParaRPr lang="en-US" dirty="0"/>
                    </a:p>
                  </a:txBody>
                  <a:tcPr/>
                </a:tc>
                <a:tc>
                  <a:txBody>
                    <a:bodyPr/>
                    <a:lstStyle/>
                    <a:p>
                      <a:r>
                        <a:rPr lang="en-US" dirty="0" smtClean="0"/>
                        <a:t>6,635</a:t>
                      </a:r>
                      <a:endParaRPr lang="en-US" dirty="0"/>
                    </a:p>
                  </a:txBody>
                  <a:tcPr/>
                </a:tc>
                <a:tc>
                  <a:txBody>
                    <a:bodyPr/>
                    <a:lstStyle/>
                    <a:p>
                      <a:r>
                        <a:rPr lang="en-US" dirty="0" smtClean="0"/>
                        <a:t>0.60</a:t>
                      </a:r>
                      <a:endParaRPr lang="en-US" dirty="0"/>
                    </a:p>
                  </a:txBody>
                  <a:tcPr/>
                </a:tc>
                <a:extLst>
                  <a:ext uri="{0D108BD9-81ED-4DB2-BD59-A6C34878D82A}">
                    <a16:rowId xmlns:a16="http://schemas.microsoft.com/office/drawing/2014/main" val="10004"/>
                  </a:ext>
                </a:extLst>
              </a:tr>
              <a:tr h="361627">
                <a:tc>
                  <a:txBody>
                    <a:bodyPr/>
                    <a:lstStyle/>
                    <a:p>
                      <a:r>
                        <a:rPr lang="en-US" dirty="0" smtClean="0"/>
                        <a:t>Mortgages</a:t>
                      </a:r>
                      <a:endParaRPr lang="en-US" dirty="0"/>
                    </a:p>
                  </a:txBody>
                  <a:tcPr/>
                </a:tc>
                <a:tc>
                  <a:txBody>
                    <a:bodyPr/>
                    <a:lstStyle/>
                    <a:p>
                      <a:r>
                        <a:rPr lang="en-US" dirty="0" smtClean="0"/>
                        <a:t>16,813</a:t>
                      </a:r>
                      <a:endParaRPr lang="en-US" dirty="0"/>
                    </a:p>
                  </a:txBody>
                  <a:tcPr/>
                </a:tc>
                <a:tc>
                  <a:txBody>
                    <a:bodyPr/>
                    <a:lstStyle/>
                    <a:p>
                      <a:r>
                        <a:rPr lang="en-US" dirty="0" smtClean="0"/>
                        <a:t>1.51</a:t>
                      </a:r>
                      <a:endParaRPr lang="en-US" dirty="0"/>
                    </a:p>
                  </a:txBody>
                  <a:tcPr/>
                </a:tc>
                <a:extLst>
                  <a:ext uri="{0D108BD9-81ED-4DB2-BD59-A6C34878D82A}">
                    <a16:rowId xmlns:a16="http://schemas.microsoft.com/office/drawing/2014/main" val="10005"/>
                  </a:ext>
                </a:extLst>
              </a:tr>
              <a:tr h="361627">
                <a:tc>
                  <a:txBody>
                    <a:bodyPr/>
                    <a:lstStyle/>
                    <a:p>
                      <a:r>
                        <a:rPr lang="en-US" dirty="0" smtClean="0"/>
                        <a:t>Private Sector Bonds</a:t>
                      </a:r>
                      <a:endParaRPr lang="en-US" dirty="0"/>
                    </a:p>
                  </a:txBody>
                  <a:tcPr/>
                </a:tc>
                <a:tc>
                  <a:txBody>
                    <a:bodyPr/>
                    <a:lstStyle/>
                    <a:p>
                      <a:r>
                        <a:rPr lang="en-US" dirty="0" smtClean="0"/>
                        <a:t>1,176</a:t>
                      </a:r>
                      <a:endParaRPr lang="en-US" dirty="0"/>
                    </a:p>
                  </a:txBody>
                  <a:tcPr/>
                </a:tc>
                <a:tc>
                  <a:txBody>
                    <a:bodyPr/>
                    <a:lstStyle/>
                    <a:p>
                      <a:r>
                        <a:rPr lang="en-US" dirty="0" smtClean="0"/>
                        <a:t>0.11</a:t>
                      </a:r>
                      <a:endParaRPr lang="en-US" dirty="0"/>
                    </a:p>
                  </a:txBody>
                  <a:tcPr/>
                </a:tc>
                <a:extLst>
                  <a:ext uri="{0D108BD9-81ED-4DB2-BD59-A6C34878D82A}">
                    <a16:rowId xmlns:a16="http://schemas.microsoft.com/office/drawing/2014/main" val="10006"/>
                  </a:ext>
                </a:extLst>
              </a:tr>
              <a:tr h="361627">
                <a:tc>
                  <a:txBody>
                    <a:bodyPr/>
                    <a:lstStyle/>
                    <a:p>
                      <a:r>
                        <a:rPr lang="en-US" dirty="0" smtClean="0"/>
                        <a:t>Equities</a:t>
                      </a:r>
                      <a:endParaRPr lang="en-US" dirty="0"/>
                    </a:p>
                  </a:txBody>
                  <a:tcPr>
                    <a:solidFill>
                      <a:srgbClr val="FFFF00"/>
                    </a:solidFill>
                  </a:tcPr>
                </a:tc>
                <a:tc>
                  <a:txBody>
                    <a:bodyPr/>
                    <a:lstStyle/>
                    <a:p>
                      <a:r>
                        <a:rPr lang="en-US" dirty="0" smtClean="0"/>
                        <a:t>259,048</a:t>
                      </a:r>
                      <a:endParaRPr lang="en-US" dirty="0"/>
                    </a:p>
                  </a:txBody>
                  <a:tcPr>
                    <a:solidFill>
                      <a:srgbClr val="FFFF00"/>
                    </a:solidFill>
                  </a:tcPr>
                </a:tc>
                <a:tc>
                  <a:txBody>
                    <a:bodyPr/>
                    <a:lstStyle/>
                    <a:p>
                      <a:r>
                        <a:rPr lang="en-US" dirty="0" smtClean="0"/>
                        <a:t>23.31</a:t>
                      </a:r>
                      <a:endParaRPr lang="en-US" dirty="0"/>
                    </a:p>
                  </a:txBody>
                  <a:tcPr>
                    <a:solidFill>
                      <a:srgbClr val="FFFF00"/>
                    </a:solidFill>
                  </a:tcPr>
                </a:tc>
                <a:extLst>
                  <a:ext uri="{0D108BD9-81ED-4DB2-BD59-A6C34878D82A}">
                    <a16:rowId xmlns:a16="http://schemas.microsoft.com/office/drawing/2014/main" val="10007"/>
                  </a:ext>
                </a:extLst>
              </a:tr>
              <a:tr h="361627">
                <a:tc>
                  <a:txBody>
                    <a:bodyPr/>
                    <a:lstStyle/>
                    <a:p>
                      <a:r>
                        <a:rPr lang="en-US" dirty="0" smtClean="0"/>
                        <a:t>Mutual Funds</a:t>
                      </a:r>
                      <a:endParaRPr lang="en-US" dirty="0"/>
                    </a:p>
                  </a:txBody>
                  <a:tcPr/>
                </a:tc>
                <a:tc>
                  <a:txBody>
                    <a:bodyPr/>
                    <a:lstStyle/>
                    <a:p>
                      <a:r>
                        <a:rPr lang="en-US" dirty="0" smtClean="0"/>
                        <a:t>104,946</a:t>
                      </a:r>
                      <a:endParaRPr lang="en-US" dirty="0"/>
                    </a:p>
                  </a:txBody>
                  <a:tcPr/>
                </a:tc>
                <a:tc>
                  <a:txBody>
                    <a:bodyPr/>
                    <a:lstStyle/>
                    <a:p>
                      <a:r>
                        <a:rPr lang="en-US" dirty="0" smtClean="0"/>
                        <a:t>9.44</a:t>
                      </a:r>
                      <a:endParaRPr lang="en-US" dirty="0"/>
                    </a:p>
                  </a:txBody>
                  <a:tcPr/>
                </a:tc>
                <a:extLst>
                  <a:ext uri="{0D108BD9-81ED-4DB2-BD59-A6C34878D82A}">
                    <a16:rowId xmlns:a16="http://schemas.microsoft.com/office/drawing/2014/main" val="10008"/>
                  </a:ext>
                </a:extLst>
              </a:tr>
              <a:tr h="361627">
                <a:tc>
                  <a:txBody>
                    <a:bodyPr/>
                    <a:lstStyle/>
                    <a:p>
                      <a:r>
                        <a:rPr lang="en-US" dirty="0" smtClean="0"/>
                        <a:t>Loans</a:t>
                      </a:r>
                      <a:endParaRPr lang="en-US" dirty="0"/>
                    </a:p>
                  </a:txBody>
                  <a:tcPr/>
                </a:tc>
                <a:tc>
                  <a:txBody>
                    <a:bodyPr/>
                    <a:lstStyle/>
                    <a:p>
                      <a:r>
                        <a:rPr lang="en-US" dirty="0" smtClean="0"/>
                        <a:t>25,434</a:t>
                      </a:r>
                      <a:endParaRPr lang="en-US" dirty="0"/>
                    </a:p>
                  </a:txBody>
                  <a:tcPr/>
                </a:tc>
                <a:tc>
                  <a:txBody>
                    <a:bodyPr/>
                    <a:lstStyle/>
                    <a:p>
                      <a:r>
                        <a:rPr lang="en-US" dirty="0" smtClean="0"/>
                        <a:t>2.29</a:t>
                      </a:r>
                      <a:endParaRPr lang="en-US" dirty="0"/>
                    </a:p>
                  </a:txBody>
                  <a:tcPr/>
                </a:tc>
                <a:extLst>
                  <a:ext uri="{0D108BD9-81ED-4DB2-BD59-A6C34878D82A}">
                    <a16:rowId xmlns:a16="http://schemas.microsoft.com/office/drawing/2014/main" val="10009"/>
                  </a:ext>
                </a:extLst>
              </a:tr>
              <a:tr h="361627">
                <a:tc>
                  <a:txBody>
                    <a:bodyPr/>
                    <a:lstStyle/>
                    <a:p>
                      <a:r>
                        <a:rPr lang="en-US" dirty="0" smtClean="0"/>
                        <a:t>Contributor</a:t>
                      </a:r>
                      <a:endParaRPr lang="en-US" dirty="0"/>
                    </a:p>
                  </a:txBody>
                  <a:tcPr/>
                </a:tc>
                <a:tc>
                  <a:txBody>
                    <a:bodyPr/>
                    <a:lstStyle/>
                    <a:p>
                      <a:r>
                        <a:rPr lang="en-US" dirty="0" smtClean="0"/>
                        <a:t>5,737</a:t>
                      </a:r>
                      <a:endParaRPr lang="en-US" dirty="0"/>
                    </a:p>
                  </a:txBody>
                  <a:tcPr/>
                </a:tc>
                <a:tc>
                  <a:txBody>
                    <a:bodyPr/>
                    <a:lstStyle/>
                    <a:p>
                      <a:r>
                        <a:rPr lang="en-US" dirty="0" smtClean="0"/>
                        <a:t>0.52</a:t>
                      </a:r>
                      <a:endParaRPr lang="en-US" dirty="0"/>
                    </a:p>
                  </a:txBody>
                  <a:tcPr/>
                </a:tc>
                <a:extLst>
                  <a:ext uri="{0D108BD9-81ED-4DB2-BD59-A6C34878D82A}">
                    <a16:rowId xmlns:a16="http://schemas.microsoft.com/office/drawing/2014/main" val="10010"/>
                  </a:ext>
                </a:extLst>
              </a:tr>
              <a:tr h="361627">
                <a:tc>
                  <a:txBody>
                    <a:bodyPr/>
                    <a:lstStyle/>
                    <a:p>
                      <a:r>
                        <a:rPr lang="en-US" dirty="0" smtClean="0"/>
                        <a:t>Dividends</a:t>
                      </a:r>
                      <a:endParaRPr lang="en-US" dirty="0"/>
                    </a:p>
                  </a:txBody>
                  <a:tcPr/>
                </a:tc>
                <a:tc>
                  <a:txBody>
                    <a:bodyPr/>
                    <a:lstStyle/>
                    <a:p>
                      <a:r>
                        <a:rPr lang="en-US" dirty="0" smtClean="0"/>
                        <a:t>4,653</a:t>
                      </a:r>
                      <a:endParaRPr lang="en-US" dirty="0"/>
                    </a:p>
                  </a:txBody>
                  <a:tcPr/>
                </a:tc>
                <a:tc>
                  <a:txBody>
                    <a:bodyPr/>
                    <a:lstStyle/>
                    <a:p>
                      <a:r>
                        <a:rPr lang="en-US" dirty="0" smtClean="0"/>
                        <a:t>0.42</a:t>
                      </a:r>
                      <a:endParaRPr lang="en-US" dirty="0"/>
                    </a:p>
                  </a:txBody>
                  <a:tcPr/>
                </a:tc>
                <a:extLst>
                  <a:ext uri="{0D108BD9-81ED-4DB2-BD59-A6C34878D82A}">
                    <a16:rowId xmlns:a16="http://schemas.microsoft.com/office/drawing/2014/main" val="10011"/>
                  </a:ext>
                </a:extLst>
              </a:tr>
              <a:tr h="361627">
                <a:tc>
                  <a:txBody>
                    <a:bodyPr/>
                    <a:lstStyle/>
                    <a:p>
                      <a:r>
                        <a:rPr lang="en-US" dirty="0" smtClean="0"/>
                        <a:t>Other Investments</a:t>
                      </a:r>
                      <a:endParaRPr lang="en-US" dirty="0"/>
                    </a:p>
                  </a:txBody>
                  <a:tcPr/>
                </a:tc>
                <a:tc>
                  <a:txBody>
                    <a:bodyPr/>
                    <a:lstStyle/>
                    <a:p>
                      <a:r>
                        <a:rPr lang="en-US" dirty="0" smtClean="0"/>
                        <a:t>83,303</a:t>
                      </a:r>
                      <a:endParaRPr lang="en-US" dirty="0"/>
                    </a:p>
                  </a:txBody>
                  <a:tcPr/>
                </a:tc>
                <a:tc>
                  <a:txBody>
                    <a:bodyPr/>
                    <a:lstStyle/>
                    <a:p>
                      <a:r>
                        <a:rPr lang="en-US" dirty="0" smtClean="0"/>
                        <a:t>7.49</a:t>
                      </a:r>
                      <a:endParaRPr lang="en-US" dirty="0"/>
                    </a:p>
                  </a:txBody>
                  <a:tcPr/>
                </a:tc>
                <a:extLst>
                  <a:ext uri="{0D108BD9-81ED-4DB2-BD59-A6C34878D82A}">
                    <a16:rowId xmlns:a16="http://schemas.microsoft.com/office/drawing/2014/main" val="10012"/>
                  </a:ext>
                </a:extLst>
              </a:tr>
              <a:tr h="361627">
                <a:tc>
                  <a:txBody>
                    <a:bodyPr/>
                    <a:lstStyle/>
                    <a:p>
                      <a:r>
                        <a:rPr lang="en-US" dirty="0" smtClean="0"/>
                        <a:t>Total Funds</a:t>
                      </a:r>
                      <a:endParaRPr lang="en-US" dirty="0"/>
                    </a:p>
                  </a:txBody>
                  <a:tcPr/>
                </a:tc>
                <a:tc>
                  <a:txBody>
                    <a:bodyPr/>
                    <a:lstStyle/>
                    <a:p>
                      <a:r>
                        <a:rPr lang="en-US" dirty="0" smtClean="0"/>
                        <a:t>1,111,498</a:t>
                      </a:r>
                      <a:endParaRPr lang="en-US" dirty="0"/>
                    </a:p>
                  </a:txBody>
                  <a:tcPr/>
                </a:tc>
                <a:tc>
                  <a:txBody>
                    <a:bodyPr/>
                    <a:lstStyle/>
                    <a:p>
                      <a:r>
                        <a:rPr lang="en-US" dirty="0" smtClean="0"/>
                        <a:t>100</a:t>
                      </a:r>
                      <a:endParaRPr lang="en-US" dirty="0"/>
                    </a:p>
                  </a:txBody>
                  <a:tcPr/>
                </a:tc>
                <a:extLst>
                  <a:ext uri="{0D108BD9-81ED-4DB2-BD59-A6C34878D82A}">
                    <a16:rowId xmlns:a16="http://schemas.microsoft.com/office/drawing/2014/main" val="10013"/>
                  </a:ext>
                </a:extLst>
              </a:tr>
            </a:tbl>
          </a:graphicData>
        </a:graphic>
      </p:graphicFrame>
      <p:sp>
        <p:nvSpPr>
          <p:cNvPr id="3" name="TextBox 2"/>
          <p:cNvSpPr txBox="1"/>
          <p:nvPr/>
        </p:nvSpPr>
        <p:spPr>
          <a:xfrm>
            <a:off x="228600" y="457200"/>
            <a:ext cx="8153400" cy="523220"/>
          </a:xfrm>
          <a:prstGeom prst="rect">
            <a:avLst/>
          </a:prstGeom>
          <a:noFill/>
        </p:spPr>
        <p:txBody>
          <a:bodyPr wrap="square" rtlCol="0">
            <a:spAutoFit/>
          </a:bodyPr>
          <a:lstStyle/>
          <a:p>
            <a:r>
              <a:rPr lang="en-US" sz="2800" dirty="0" smtClean="0">
                <a:solidFill>
                  <a:schemeClr val="tx2"/>
                </a:solidFill>
              </a:rPr>
              <a:t>2.5The Bahamas Private Pension Investments, 2007</a:t>
            </a:r>
            <a:endParaRPr lang="en-US" sz="2800" dirty="0">
              <a:solidFill>
                <a:schemeClr val="tx2"/>
              </a:solidFill>
            </a:endParaRPr>
          </a:p>
        </p:txBody>
      </p:sp>
      <p:sp>
        <p:nvSpPr>
          <p:cNvPr id="4" name="TextBox 3"/>
          <p:cNvSpPr txBox="1"/>
          <p:nvPr/>
        </p:nvSpPr>
        <p:spPr>
          <a:xfrm>
            <a:off x="609600" y="6550223"/>
            <a:ext cx="7421262" cy="307777"/>
          </a:xfrm>
          <a:prstGeom prst="rect">
            <a:avLst/>
          </a:prstGeom>
          <a:noFill/>
        </p:spPr>
        <p:txBody>
          <a:bodyPr wrap="none" rtlCol="0">
            <a:spAutoFit/>
          </a:bodyPr>
          <a:lstStyle/>
          <a:p>
            <a:r>
              <a:rPr lang="en-US" sz="1400" dirty="0" smtClean="0"/>
              <a:t>Source: The Central Bank of The Bahamas Survey on Pension Funds &amp; Central Bank Estimates</a:t>
            </a:r>
            <a:endParaRPr lang="en-US" sz="1400" dirty="0"/>
          </a:p>
        </p:txBody>
      </p:sp>
    </p:spTree>
    <p:extLst>
      <p:ext uri="{BB962C8B-B14F-4D97-AF65-F5344CB8AC3E}">
        <p14:creationId xmlns:p14="http://schemas.microsoft.com/office/powerpoint/2010/main" val="83338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Autofit/>
          </a:bodyPr>
          <a:lstStyle/>
          <a:p>
            <a:r>
              <a:rPr lang="en-US" sz="3200" dirty="0" smtClean="0"/>
              <a:t>2.6 Jamaica Pension Plan Investment Structure as </a:t>
            </a:r>
            <a:r>
              <a:rPr lang="en-US" sz="3200" dirty="0"/>
              <a:t>at </a:t>
            </a:r>
            <a:r>
              <a:rPr lang="en-US" sz="3200" dirty="0" smtClean="0"/>
              <a:t>September 2015 </a:t>
            </a:r>
            <a:r>
              <a:rPr lang="en-US" sz="3200" dirty="0"/>
              <a:t>(in </a:t>
            </a:r>
            <a:r>
              <a:rPr lang="en-US" sz="3200" dirty="0" smtClean="0"/>
              <a:t>JMD Billions)</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05624"/>
              </p:ext>
            </p:extLst>
          </p:nvPr>
        </p:nvGraphicFramePr>
        <p:xfrm>
          <a:off x="457200" y="1524002"/>
          <a:ext cx="8229600" cy="5125758"/>
        </p:xfrm>
        <a:graphic>
          <a:graphicData uri="http://schemas.openxmlformats.org/drawingml/2006/table">
            <a:tbl>
              <a:tblPr firstRow="1" bandRow="1">
                <a:tableStyleId>{5C22544A-7EE6-4342-B048-85BDC9FD1C3A}</a:tableStyleId>
              </a:tblPr>
              <a:tblGrid>
                <a:gridCol w="4124542">
                  <a:extLst>
                    <a:ext uri="{9D8B030D-6E8A-4147-A177-3AD203B41FA5}">
                      <a16:colId xmlns:a16="http://schemas.microsoft.com/office/drawing/2014/main" val="20000"/>
                    </a:ext>
                  </a:extLst>
                </a:gridCol>
                <a:gridCol w="2273371">
                  <a:extLst>
                    <a:ext uri="{9D8B030D-6E8A-4147-A177-3AD203B41FA5}">
                      <a16:colId xmlns:a16="http://schemas.microsoft.com/office/drawing/2014/main" val="20001"/>
                    </a:ext>
                  </a:extLst>
                </a:gridCol>
                <a:gridCol w="1831687">
                  <a:extLst>
                    <a:ext uri="{9D8B030D-6E8A-4147-A177-3AD203B41FA5}">
                      <a16:colId xmlns:a16="http://schemas.microsoft.com/office/drawing/2014/main" val="20002"/>
                    </a:ext>
                  </a:extLst>
                </a:gridCol>
              </a:tblGrid>
              <a:tr h="494675">
                <a:tc rowSpan="2">
                  <a:txBody>
                    <a:bodyPr/>
                    <a:lstStyle/>
                    <a:p>
                      <a:pPr algn="ctr" fontAlgn="b"/>
                      <a:r>
                        <a:rPr lang="en-GB" sz="1800" u="none" strike="noStrike" dirty="0">
                          <a:effectLst/>
                        </a:rPr>
                        <a:t>Investments</a:t>
                      </a:r>
                      <a:endParaRPr lang="en-GB" sz="1800" b="0" i="0" u="none" strike="noStrike" dirty="0">
                        <a:solidFill>
                          <a:srgbClr val="000000"/>
                        </a:solidFill>
                        <a:effectLst/>
                        <a:latin typeface="Calibri" panose="020F0502020204030204" pitchFamily="34" charset="0"/>
                      </a:endParaRPr>
                    </a:p>
                  </a:txBody>
                  <a:tcPr marL="7620" marR="7620" marT="7620" marB="0" anchor="b"/>
                </a:tc>
                <a:tc gridSpan="2">
                  <a:txBody>
                    <a:bodyPr/>
                    <a:lstStyle/>
                    <a:p>
                      <a:pPr algn="ctr" fontAlgn="b"/>
                      <a:r>
                        <a:rPr lang="en-GB" sz="1800" u="none" strike="noStrike" dirty="0">
                          <a:effectLst/>
                        </a:rPr>
                        <a:t>Sep-15</a:t>
                      </a:r>
                      <a:endParaRPr lang="en-GB" sz="1800" b="0"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GB"/>
                    </a:p>
                  </a:txBody>
                  <a:tcPr/>
                </a:tc>
                <a:extLst>
                  <a:ext uri="{0D108BD9-81ED-4DB2-BD59-A6C34878D82A}">
                    <a16:rowId xmlns:a16="http://schemas.microsoft.com/office/drawing/2014/main" val="10000"/>
                  </a:ext>
                </a:extLst>
              </a:tr>
              <a:tr h="1566476">
                <a:tc vMerge="1">
                  <a:txBody>
                    <a:bodyPr/>
                    <a:lstStyle/>
                    <a:p>
                      <a:endParaRPr lang="en-GB"/>
                    </a:p>
                  </a:txBody>
                  <a:tcPr/>
                </a:tc>
                <a:tc>
                  <a:txBody>
                    <a:bodyPr/>
                    <a:lstStyle/>
                    <a:p>
                      <a:pPr algn="ctr" fontAlgn="b"/>
                      <a:r>
                        <a:rPr lang="en-GB" sz="1800" u="none" strike="noStrike" dirty="0">
                          <a:effectLst/>
                        </a:rPr>
                        <a:t>Amount</a:t>
                      </a:r>
                      <a:endParaRPr lang="en-GB"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As % of total assets in pension industry</a:t>
                      </a:r>
                      <a:endParaRPr lang="en-US"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529647">
                <a:tc>
                  <a:txBody>
                    <a:bodyPr/>
                    <a:lstStyle/>
                    <a:p>
                      <a:pPr algn="l" fontAlgn="b"/>
                      <a:r>
                        <a:rPr lang="en-GB" sz="1800" u="none" strike="noStrike" dirty="0">
                          <a:effectLst/>
                        </a:rPr>
                        <a:t>Government Securities</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marL="0" algn="ctr" rtl="0" eaLnBrk="1" fontAlgn="b" latinLnBrk="0" hangingPunct="1"/>
                      <a:r>
                        <a:rPr kumimoji="0" lang="en-GB" sz="1800" u="none" strike="noStrike" kern="1200" dirty="0">
                          <a:solidFill>
                            <a:schemeClr val="dk1"/>
                          </a:solidFill>
                          <a:effectLst/>
                          <a:latin typeface="+mn-lt"/>
                          <a:ea typeface="+mn-ea"/>
                          <a:cs typeface="+mn-cs"/>
                        </a:rPr>
                        <a:t>135.8</a:t>
                      </a:r>
                    </a:p>
                  </a:txBody>
                  <a:tcPr marL="7620" marR="7620" marT="7620" marB="0" anchor="b">
                    <a:solidFill>
                      <a:srgbClr val="FFFF00"/>
                    </a:solidFill>
                  </a:tcPr>
                </a:tc>
                <a:tc>
                  <a:txBody>
                    <a:bodyPr/>
                    <a:lstStyle/>
                    <a:p>
                      <a:pPr algn="ctr" fontAlgn="b"/>
                      <a:r>
                        <a:rPr lang="en-GB" sz="1800" u="none" strike="noStrike" dirty="0" smtClean="0">
                          <a:effectLst/>
                        </a:rPr>
                        <a:t>37.0</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FF00"/>
                    </a:solidFill>
                  </a:tcPr>
                </a:tc>
                <a:extLst>
                  <a:ext uri="{0D108BD9-81ED-4DB2-BD59-A6C34878D82A}">
                    <a16:rowId xmlns:a16="http://schemas.microsoft.com/office/drawing/2014/main" val="10002"/>
                  </a:ext>
                </a:extLst>
              </a:tr>
              <a:tr h="494675">
                <a:tc>
                  <a:txBody>
                    <a:bodyPr/>
                    <a:lstStyle/>
                    <a:p>
                      <a:pPr algn="l" fontAlgn="b"/>
                      <a:r>
                        <a:rPr lang="en-GB" sz="1800" u="none" strike="noStrike">
                          <a:effectLst/>
                        </a:rPr>
                        <a:t>Equities</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marL="0" algn="ctr" rtl="0" eaLnBrk="1" fontAlgn="b" latinLnBrk="0" hangingPunct="1"/>
                      <a:r>
                        <a:rPr kumimoji="0" lang="en-GB" sz="1800" u="none" strike="noStrike" kern="1200" dirty="0">
                          <a:solidFill>
                            <a:schemeClr val="dk1"/>
                          </a:solidFill>
                          <a:effectLst/>
                          <a:latin typeface="+mn-lt"/>
                          <a:ea typeface="+mn-ea"/>
                          <a:cs typeface="+mn-cs"/>
                        </a:rPr>
                        <a:t>40.7</a:t>
                      </a:r>
                    </a:p>
                  </a:txBody>
                  <a:tcPr marL="7620" marR="7620" marT="7620" marB="0" anchor="b"/>
                </a:tc>
                <a:tc>
                  <a:txBody>
                    <a:bodyPr/>
                    <a:lstStyle/>
                    <a:p>
                      <a:pPr algn="ctr" fontAlgn="b"/>
                      <a:r>
                        <a:rPr lang="en-GB" sz="1800" u="none" strike="noStrike" dirty="0" smtClean="0">
                          <a:effectLst/>
                        </a:rPr>
                        <a:t>11.1</a:t>
                      </a:r>
                      <a:endParaRPr lang="en-GB"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3"/>
                  </a:ext>
                </a:extLst>
              </a:tr>
              <a:tr h="494675">
                <a:tc>
                  <a:txBody>
                    <a:bodyPr/>
                    <a:lstStyle/>
                    <a:p>
                      <a:pPr algn="l" fontAlgn="b"/>
                      <a:r>
                        <a:rPr lang="en-GB" sz="1800" u="none" strike="noStrike">
                          <a:effectLst/>
                        </a:rPr>
                        <a:t>Real Estate</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marL="0" algn="ctr" rtl="0" eaLnBrk="1" fontAlgn="b" latinLnBrk="0" hangingPunct="1"/>
                      <a:r>
                        <a:rPr kumimoji="0" lang="en-GB" sz="1800" u="none" strike="noStrike" kern="1200" dirty="0">
                          <a:solidFill>
                            <a:schemeClr val="dk1"/>
                          </a:solidFill>
                          <a:effectLst/>
                          <a:latin typeface="+mn-lt"/>
                          <a:ea typeface="+mn-ea"/>
                          <a:cs typeface="+mn-cs"/>
                        </a:rPr>
                        <a:t>20.9</a:t>
                      </a:r>
                    </a:p>
                  </a:txBody>
                  <a:tcPr marL="7620" marR="7620" marT="7620" marB="0" anchor="b"/>
                </a:tc>
                <a:tc>
                  <a:txBody>
                    <a:bodyPr/>
                    <a:lstStyle/>
                    <a:p>
                      <a:pPr algn="ctr" fontAlgn="b"/>
                      <a:r>
                        <a:rPr lang="en-GB" sz="1800" u="none" strike="noStrike" dirty="0" smtClean="0">
                          <a:effectLst/>
                        </a:rPr>
                        <a:t>5.7</a:t>
                      </a:r>
                      <a:endParaRPr lang="en-GB"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4"/>
                  </a:ext>
                </a:extLst>
              </a:tr>
              <a:tr h="494675">
                <a:tc>
                  <a:txBody>
                    <a:bodyPr/>
                    <a:lstStyle/>
                    <a:p>
                      <a:pPr algn="l" fontAlgn="b"/>
                      <a:r>
                        <a:rPr lang="en-GB" sz="1800" u="none" strike="noStrike" dirty="0" smtClean="0">
                          <a:effectLst/>
                        </a:rPr>
                        <a:t>Arrangements (Deposit Admin</a:t>
                      </a:r>
                      <a:r>
                        <a:rPr lang="en-GB" sz="1800" u="none" strike="noStrike" baseline="0" dirty="0" smtClean="0">
                          <a:effectLst/>
                        </a:rPr>
                        <a:t> Contracts and Pooled Funds)</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marL="0" algn="ctr" rtl="0" eaLnBrk="1" fontAlgn="b" latinLnBrk="0" hangingPunct="1"/>
                      <a:r>
                        <a:rPr kumimoji="0" lang="en-GB" sz="1800" u="none" strike="noStrike" kern="1200" dirty="0">
                          <a:solidFill>
                            <a:schemeClr val="dk1"/>
                          </a:solidFill>
                          <a:effectLst/>
                          <a:latin typeface="+mn-lt"/>
                          <a:ea typeface="+mn-ea"/>
                          <a:cs typeface="+mn-cs"/>
                        </a:rPr>
                        <a:t>114.5</a:t>
                      </a:r>
                    </a:p>
                  </a:txBody>
                  <a:tcPr marL="7620" marR="7620" marT="7620" marB="0" anchor="b">
                    <a:solidFill>
                      <a:srgbClr val="FFFF00"/>
                    </a:solidFill>
                  </a:tcPr>
                </a:tc>
                <a:tc>
                  <a:txBody>
                    <a:bodyPr/>
                    <a:lstStyle/>
                    <a:p>
                      <a:pPr algn="ctr" fontAlgn="b"/>
                      <a:r>
                        <a:rPr lang="en-GB" sz="1800" u="none" strike="noStrike" dirty="0" smtClean="0">
                          <a:effectLst/>
                        </a:rPr>
                        <a:t>31.2</a:t>
                      </a:r>
                      <a:endParaRPr lang="en-GB" sz="1800" b="0" i="0" u="none" strike="noStrike" dirty="0">
                        <a:solidFill>
                          <a:srgbClr val="000000"/>
                        </a:solidFill>
                        <a:effectLst/>
                        <a:latin typeface="Calibri" panose="020F0502020204030204" pitchFamily="34" charset="0"/>
                      </a:endParaRPr>
                    </a:p>
                  </a:txBody>
                  <a:tcPr marL="7620" marR="7620" marT="7620" marB="0" anchor="b">
                    <a:solidFill>
                      <a:srgbClr val="FFFF00"/>
                    </a:solidFill>
                  </a:tcPr>
                </a:tc>
                <a:extLst>
                  <a:ext uri="{0D108BD9-81ED-4DB2-BD59-A6C34878D82A}">
                    <a16:rowId xmlns:a16="http://schemas.microsoft.com/office/drawing/2014/main" val="10005"/>
                  </a:ext>
                </a:extLst>
              </a:tr>
              <a:tr h="494675">
                <a:tc>
                  <a:txBody>
                    <a:bodyPr/>
                    <a:lstStyle/>
                    <a:p>
                      <a:pPr algn="l" fontAlgn="b"/>
                      <a:r>
                        <a:rPr lang="en-GB" sz="1800" u="none" strike="noStrike">
                          <a:effectLst/>
                        </a:rPr>
                        <a:t>Other Investments</a:t>
                      </a:r>
                      <a:endParaRPr lang="en-GB" sz="1800" b="0" i="0" u="none" strike="noStrike">
                        <a:solidFill>
                          <a:srgbClr val="000000"/>
                        </a:solidFill>
                        <a:effectLst/>
                        <a:latin typeface="Calibri" panose="020F0502020204030204" pitchFamily="34" charset="0"/>
                      </a:endParaRPr>
                    </a:p>
                  </a:txBody>
                  <a:tcPr marL="7620" marR="7620" marT="7620" marB="0" anchor="b"/>
                </a:tc>
                <a:tc>
                  <a:txBody>
                    <a:bodyPr/>
                    <a:lstStyle/>
                    <a:p>
                      <a:pPr marL="0" algn="ctr" rtl="0" eaLnBrk="1" fontAlgn="b" latinLnBrk="0" hangingPunct="1"/>
                      <a:r>
                        <a:rPr kumimoji="0" lang="en-GB" sz="1800" u="none" strike="noStrike" kern="1200" dirty="0">
                          <a:solidFill>
                            <a:schemeClr val="dk1"/>
                          </a:solidFill>
                          <a:effectLst/>
                          <a:latin typeface="+mn-lt"/>
                          <a:ea typeface="+mn-ea"/>
                          <a:cs typeface="+mn-cs"/>
                        </a:rPr>
                        <a:t>52.8</a:t>
                      </a:r>
                    </a:p>
                  </a:txBody>
                  <a:tcPr marL="7620" marR="7620" marT="7620" marB="0" anchor="b"/>
                </a:tc>
                <a:tc>
                  <a:txBody>
                    <a:bodyPr/>
                    <a:lstStyle/>
                    <a:p>
                      <a:pPr algn="ctr" fontAlgn="b"/>
                      <a:r>
                        <a:rPr lang="en-GB" sz="1800" u="none" strike="noStrike" dirty="0" smtClean="0">
                          <a:effectLst/>
                        </a:rPr>
                        <a:t>14.4</a:t>
                      </a:r>
                      <a:endParaRPr lang="en-GB"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6"/>
                  </a:ext>
                </a:extLst>
              </a:tr>
              <a:tr h="494675">
                <a:tc>
                  <a:txBody>
                    <a:bodyPr/>
                    <a:lstStyle/>
                    <a:p>
                      <a:pPr algn="l" fontAlgn="b"/>
                      <a:r>
                        <a:rPr lang="en-GB" sz="1800" u="none" strike="noStrike" dirty="0">
                          <a:effectLst/>
                        </a:rPr>
                        <a:t>Total </a:t>
                      </a:r>
                      <a:r>
                        <a:rPr lang="en-GB" sz="1800" u="none" strike="noStrike" dirty="0" smtClean="0">
                          <a:effectLst/>
                        </a:rPr>
                        <a:t>Assets </a:t>
                      </a:r>
                      <a:r>
                        <a:rPr lang="en-GB" sz="1800" u="none" strike="noStrike" dirty="0">
                          <a:effectLst/>
                        </a:rPr>
                        <a:t>(Jamaican $ </a:t>
                      </a:r>
                      <a:r>
                        <a:rPr lang="en-GB" sz="1800" u="none" strike="noStrike" dirty="0" err="1">
                          <a:effectLst/>
                        </a:rPr>
                        <a:t>Bn</a:t>
                      </a:r>
                      <a:r>
                        <a:rPr lang="en-GB" sz="1800" u="none" strike="noStrike" dirty="0">
                          <a:effectLst/>
                        </a:rPr>
                        <a:t>)</a:t>
                      </a:r>
                      <a:endParaRPr lang="en-GB" sz="18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ctr" rtl="0" eaLnBrk="1" fontAlgn="b" latinLnBrk="0" hangingPunct="1"/>
                      <a:r>
                        <a:rPr kumimoji="0" lang="en-GB" sz="1800" u="none" strike="noStrike" kern="1200" dirty="0">
                          <a:solidFill>
                            <a:schemeClr val="dk1"/>
                          </a:solidFill>
                          <a:effectLst/>
                          <a:latin typeface="+mn-lt"/>
                          <a:ea typeface="+mn-ea"/>
                          <a:cs typeface="+mn-cs"/>
                        </a:rPr>
                        <a:t>367.0</a:t>
                      </a:r>
                    </a:p>
                  </a:txBody>
                  <a:tcPr marL="7620" marR="7620" marT="7620" marB="0" anchor="b"/>
                </a:tc>
                <a:tc>
                  <a:txBody>
                    <a:bodyPr/>
                    <a:lstStyle/>
                    <a:p>
                      <a:pPr algn="ctr" fontAlgn="b"/>
                      <a:r>
                        <a:rPr lang="en-GB" sz="1800" u="none" strike="noStrike" dirty="0" smtClean="0">
                          <a:effectLst/>
                        </a:rPr>
                        <a:t>100.0</a:t>
                      </a:r>
                      <a:endParaRPr lang="en-GB"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82344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2.7 Suriname Pension Fund Investment Structure as at 2014 (in SRD Millions)</a:t>
            </a:r>
            <a:endParaRPr lang="en-GB"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7117445"/>
              </p:ext>
            </p:extLst>
          </p:nvPr>
        </p:nvGraphicFramePr>
        <p:xfrm>
          <a:off x="457200" y="2133599"/>
          <a:ext cx="8229600" cy="41910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264000">
                <a:tc rowSpan="2">
                  <a:txBody>
                    <a:bodyPr/>
                    <a:lstStyle/>
                    <a:p>
                      <a:pPr algn="ctr" fontAlgn="b"/>
                      <a:r>
                        <a:rPr lang="en-GB" sz="1600" u="none" strike="noStrike" dirty="0">
                          <a:effectLst/>
                        </a:rPr>
                        <a:t>Investment</a:t>
                      </a:r>
                      <a:endParaRPr lang="en-GB" sz="1600" b="0" i="0" u="none" strike="noStrike" dirty="0">
                        <a:solidFill>
                          <a:srgbClr val="000000"/>
                        </a:solidFill>
                        <a:effectLst/>
                        <a:latin typeface="Calibri" panose="020F0502020204030204" pitchFamily="34" charset="0"/>
                      </a:endParaRPr>
                    </a:p>
                  </a:txBody>
                  <a:tcPr marL="7620" marR="7620" marT="7620" marB="0" anchor="b"/>
                </a:tc>
                <a:tc gridSpan="2">
                  <a:txBody>
                    <a:bodyPr/>
                    <a:lstStyle/>
                    <a:p>
                      <a:pPr algn="ctr" fontAlgn="b"/>
                      <a:r>
                        <a:rPr lang="en-GB" sz="1600" u="none" strike="noStrike">
                          <a:effectLst/>
                        </a:rPr>
                        <a:t>2014</a:t>
                      </a:r>
                      <a:endParaRPr lang="en-GB" sz="16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GB"/>
                    </a:p>
                  </a:txBody>
                  <a:tcPr/>
                </a:tc>
                <a:extLst>
                  <a:ext uri="{0D108BD9-81ED-4DB2-BD59-A6C34878D82A}">
                    <a16:rowId xmlns:a16="http://schemas.microsoft.com/office/drawing/2014/main" val="10000"/>
                  </a:ext>
                </a:extLst>
              </a:tr>
              <a:tr h="495000">
                <a:tc vMerge="1">
                  <a:txBody>
                    <a:bodyPr/>
                    <a:lstStyle/>
                    <a:p>
                      <a:endParaRPr lang="en-GB"/>
                    </a:p>
                  </a:txBody>
                  <a:tcPr/>
                </a:tc>
                <a:tc>
                  <a:txBody>
                    <a:bodyPr/>
                    <a:lstStyle/>
                    <a:p>
                      <a:pPr algn="ctr" fontAlgn="b"/>
                      <a:r>
                        <a:rPr lang="en-GB" sz="1600" u="none" strike="noStrike">
                          <a:effectLst/>
                        </a:rPr>
                        <a:t>Amount</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dirty="0">
                          <a:effectLst/>
                        </a:rPr>
                        <a:t>In % of Total Investments</a:t>
                      </a:r>
                      <a:endParaRPr lang="en-GB"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264000">
                <a:tc>
                  <a:txBody>
                    <a:bodyPr/>
                    <a:lstStyle/>
                    <a:p>
                      <a:pPr algn="l" fontAlgn="b"/>
                      <a:r>
                        <a:rPr lang="en-GB" sz="1600" u="none" strike="noStrike">
                          <a:effectLst/>
                        </a:rPr>
                        <a:t>Real Estate</a:t>
                      </a:r>
                      <a:endParaRPr lang="en-GB" sz="1600" b="0" i="0" u="none" strike="noStrike">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algn="ctr" fontAlgn="b"/>
                      <a:r>
                        <a:rPr lang="en-GB" sz="1600" u="none" strike="noStrike">
                          <a:effectLst/>
                        </a:rPr>
                        <a:t>242.4</a:t>
                      </a:r>
                      <a:endParaRPr lang="en-GB" sz="1600" b="0" i="0" u="none" strike="noStrike">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algn="ctr" fontAlgn="b"/>
                      <a:r>
                        <a:rPr lang="en-GB" sz="1600" u="none" strike="noStrike" dirty="0">
                          <a:effectLst/>
                        </a:rPr>
                        <a:t>16.3</a:t>
                      </a:r>
                      <a:endParaRPr lang="en-GB" sz="1600" b="0" i="0" u="none" strike="noStrike" dirty="0">
                        <a:solidFill>
                          <a:srgbClr val="000000"/>
                        </a:solidFill>
                        <a:effectLst/>
                        <a:latin typeface="Calibri" panose="020F0502020204030204" pitchFamily="34" charset="0"/>
                      </a:endParaRPr>
                    </a:p>
                  </a:txBody>
                  <a:tcPr marL="7620" marR="7620" marT="7620" marB="0" anchor="b">
                    <a:solidFill>
                      <a:srgbClr val="FFFF00"/>
                    </a:solidFill>
                  </a:tcPr>
                </a:tc>
                <a:extLst>
                  <a:ext uri="{0D108BD9-81ED-4DB2-BD59-A6C34878D82A}">
                    <a16:rowId xmlns:a16="http://schemas.microsoft.com/office/drawing/2014/main" val="10002"/>
                  </a:ext>
                </a:extLst>
              </a:tr>
              <a:tr h="264000">
                <a:tc>
                  <a:txBody>
                    <a:bodyPr/>
                    <a:lstStyle/>
                    <a:p>
                      <a:pPr algn="l" fontAlgn="b"/>
                      <a:r>
                        <a:rPr lang="en-GB" sz="1600" u="none" strike="noStrike">
                          <a:effectLst/>
                        </a:rPr>
                        <a:t>Mortgage</a:t>
                      </a:r>
                      <a:endParaRPr lang="en-GB" sz="1600" b="0" i="0" u="none" strike="noStrike">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algn="ctr" fontAlgn="b"/>
                      <a:r>
                        <a:rPr lang="en-GB" sz="1600" u="none" strike="noStrike">
                          <a:effectLst/>
                        </a:rPr>
                        <a:t>271.6</a:t>
                      </a:r>
                      <a:endParaRPr lang="en-GB" sz="1600" b="0" i="0" u="none" strike="noStrike">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algn="ctr" fontAlgn="b"/>
                      <a:r>
                        <a:rPr lang="en-GB" sz="1600" u="none" strike="noStrike" dirty="0">
                          <a:effectLst/>
                        </a:rPr>
                        <a:t>18.3</a:t>
                      </a:r>
                      <a:endParaRPr lang="en-GB" sz="1600" b="0" i="0" u="none" strike="noStrike" dirty="0">
                        <a:solidFill>
                          <a:srgbClr val="000000"/>
                        </a:solidFill>
                        <a:effectLst/>
                        <a:latin typeface="Calibri" panose="020F0502020204030204" pitchFamily="34" charset="0"/>
                      </a:endParaRPr>
                    </a:p>
                  </a:txBody>
                  <a:tcPr marL="7620" marR="7620" marT="7620" marB="0" anchor="b">
                    <a:solidFill>
                      <a:srgbClr val="FFFF00"/>
                    </a:solidFill>
                  </a:tcPr>
                </a:tc>
                <a:extLst>
                  <a:ext uri="{0D108BD9-81ED-4DB2-BD59-A6C34878D82A}">
                    <a16:rowId xmlns:a16="http://schemas.microsoft.com/office/drawing/2014/main" val="10003"/>
                  </a:ext>
                </a:extLst>
              </a:tr>
              <a:tr h="264000">
                <a:tc>
                  <a:txBody>
                    <a:bodyPr/>
                    <a:lstStyle/>
                    <a:p>
                      <a:pPr algn="l" fontAlgn="b"/>
                      <a:r>
                        <a:rPr lang="en-GB" sz="1600" u="none" strike="noStrike">
                          <a:effectLst/>
                        </a:rPr>
                        <a:t>Personal Loans</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1.4</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0.1</a:t>
                      </a:r>
                      <a:endParaRPr lang="en-GB"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4"/>
                  </a:ext>
                </a:extLst>
              </a:tr>
              <a:tr h="264000">
                <a:tc>
                  <a:txBody>
                    <a:bodyPr/>
                    <a:lstStyle/>
                    <a:p>
                      <a:pPr algn="l" fontAlgn="b"/>
                      <a:r>
                        <a:rPr lang="en-GB" sz="1600" u="none" strike="noStrike">
                          <a:effectLst/>
                        </a:rPr>
                        <a:t>Private Loans</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28.4</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1.9</a:t>
                      </a:r>
                      <a:endParaRPr lang="en-GB"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5"/>
                  </a:ext>
                </a:extLst>
              </a:tr>
              <a:tr h="264000">
                <a:tc>
                  <a:txBody>
                    <a:bodyPr/>
                    <a:lstStyle/>
                    <a:p>
                      <a:pPr algn="l" fontAlgn="b"/>
                      <a:r>
                        <a:rPr lang="en-GB" sz="1600" u="none" strike="noStrike">
                          <a:effectLst/>
                        </a:rPr>
                        <a:t>Shares</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192.3</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dirty="0">
                          <a:effectLst/>
                        </a:rPr>
                        <a:t>12.9</a:t>
                      </a:r>
                      <a:endParaRPr lang="en-GB"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6"/>
                  </a:ext>
                </a:extLst>
              </a:tr>
              <a:tr h="264000">
                <a:tc>
                  <a:txBody>
                    <a:bodyPr/>
                    <a:lstStyle/>
                    <a:p>
                      <a:pPr algn="l" fontAlgn="b"/>
                      <a:r>
                        <a:rPr lang="en-GB" sz="1600" u="none" strike="noStrike">
                          <a:effectLst/>
                        </a:rPr>
                        <a:t>Bonds</a:t>
                      </a:r>
                      <a:endParaRPr lang="en-GB" sz="1600" b="0" i="0" u="none" strike="noStrike">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algn="ctr" fontAlgn="b"/>
                      <a:r>
                        <a:rPr lang="en-GB" sz="1600" u="none" strike="noStrike">
                          <a:effectLst/>
                        </a:rPr>
                        <a:t>302.4</a:t>
                      </a:r>
                      <a:endParaRPr lang="en-GB" sz="1600" b="0" i="0" u="none" strike="noStrike">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algn="ctr" fontAlgn="b"/>
                      <a:r>
                        <a:rPr lang="en-GB" sz="1600" u="none" strike="noStrike" dirty="0">
                          <a:effectLst/>
                        </a:rPr>
                        <a:t>20.3</a:t>
                      </a:r>
                      <a:endParaRPr lang="en-GB" sz="1600" b="0" i="0" u="none" strike="noStrike" dirty="0">
                        <a:solidFill>
                          <a:srgbClr val="000000"/>
                        </a:solidFill>
                        <a:effectLst/>
                        <a:latin typeface="Calibri" panose="020F0502020204030204" pitchFamily="34" charset="0"/>
                      </a:endParaRPr>
                    </a:p>
                  </a:txBody>
                  <a:tcPr marL="7620" marR="7620" marT="7620" marB="0" anchor="b">
                    <a:solidFill>
                      <a:srgbClr val="FFFF00"/>
                    </a:solidFill>
                  </a:tcPr>
                </a:tc>
                <a:extLst>
                  <a:ext uri="{0D108BD9-81ED-4DB2-BD59-A6C34878D82A}">
                    <a16:rowId xmlns:a16="http://schemas.microsoft.com/office/drawing/2014/main" val="10007"/>
                  </a:ext>
                </a:extLst>
              </a:tr>
              <a:tr h="264000">
                <a:tc>
                  <a:txBody>
                    <a:bodyPr/>
                    <a:lstStyle/>
                    <a:p>
                      <a:pPr algn="l" fontAlgn="b"/>
                      <a:r>
                        <a:rPr lang="en-GB" sz="1600" u="none" strike="noStrike">
                          <a:effectLst/>
                        </a:rPr>
                        <a:t>Term Deposits</a:t>
                      </a:r>
                      <a:endParaRPr lang="en-GB" sz="1600" b="0" i="0" u="none" strike="noStrike">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algn="ctr" fontAlgn="b"/>
                      <a:r>
                        <a:rPr lang="en-GB" sz="1600" u="none" strike="noStrike">
                          <a:effectLst/>
                        </a:rPr>
                        <a:t>221.7</a:t>
                      </a:r>
                      <a:endParaRPr lang="en-GB" sz="1600" b="0" i="0" u="none" strike="noStrike">
                        <a:solidFill>
                          <a:srgbClr val="000000"/>
                        </a:solidFill>
                        <a:effectLst/>
                        <a:latin typeface="Calibri" panose="020F0502020204030204" pitchFamily="34" charset="0"/>
                      </a:endParaRPr>
                    </a:p>
                  </a:txBody>
                  <a:tcPr marL="7620" marR="7620" marT="7620" marB="0" anchor="b">
                    <a:solidFill>
                      <a:srgbClr val="FFFF00"/>
                    </a:solidFill>
                  </a:tcPr>
                </a:tc>
                <a:tc>
                  <a:txBody>
                    <a:bodyPr/>
                    <a:lstStyle/>
                    <a:p>
                      <a:pPr algn="ctr" fontAlgn="b"/>
                      <a:r>
                        <a:rPr lang="en-GB" sz="1600" u="none" strike="noStrike" dirty="0">
                          <a:effectLst/>
                        </a:rPr>
                        <a:t>14.9</a:t>
                      </a:r>
                      <a:endParaRPr lang="en-GB" sz="1600" b="0" i="0" u="none" strike="noStrike" dirty="0">
                        <a:solidFill>
                          <a:srgbClr val="000000"/>
                        </a:solidFill>
                        <a:effectLst/>
                        <a:latin typeface="Calibri" panose="020F0502020204030204" pitchFamily="34" charset="0"/>
                      </a:endParaRPr>
                    </a:p>
                  </a:txBody>
                  <a:tcPr marL="7620" marR="7620" marT="7620" marB="0" anchor="b">
                    <a:solidFill>
                      <a:srgbClr val="FFFF00"/>
                    </a:solidFill>
                  </a:tcPr>
                </a:tc>
                <a:extLst>
                  <a:ext uri="{0D108BD9-81ED-4DB2-BD59-A6C34878D82A}">
                    <a16:rowId xmlns:a16="http://schemas.microsoft.com/office/drawing/2014/main" val="10008"/>
                  </a:ext>
                </a:extLst>
              </a:tr>
              <a:tr h="264000">
                <a:tc>
                  <a:txBody>
                    <a:bodyPr/>
                    <a:lstStyle/>
                    <a:p>
                      <a:pPr algn="l" fontAlgn="b"/>
                      <a:r>
                        <a:rPr lang="en-GB" sz="1600" u="none" strike="noStrike">
                          <a:effectLst/>
                        </a:rPr>
                        <a:t>Saving Accounts</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92.0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6.2</a:t>
                      </a:r>
                      <a:endParaRPr lang="en-GB"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9"/>
                  </a:ext>
                </a:extLst>
              </a:tr>
              <a:tr h="264000">
                <a:tc>
                  <a:txBody>
                    <a:bodyPr/>
                    <a:lstStyle/>
                    <a:p>
                      <a:pPr algn="l" fontAlgn="b"/>
                      <a:r>
                        <a:rPr lang="en-GB" sz="1600" u="none" strike="noStrike">
                          <a:effectLst/>
                        </a:rPr>
                        <a:t>Gold Certificates</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15.0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1.0</a:t>
                      </a:r>
                      <a:endParaRPr lang="en-GB"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0"/>
                  </a:ext>
                </a:extLst>
              </a:tr>
              <a:tr h="264000">
                <a:tc>
                  <a:txBody>
                    <a:bodyPr/>
                    <a:lstStyle/>
                    <a:p>
                      <a:pPr algn="l" fontAlgn="b"/>
                      <a:r>
                        <a:rPr lang="en-GB" sz="1600" u="none" strike="noStrike" dirty="0" smtClean="0">
                          <a:effectLst/>
                        </a:rPr>
                        <a:t>Treasury Bills</a:t>
                      </a:r>
                      <a:endParaRPr lang="en-GB"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65.0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4.4</a:t>
                      </a:r>
                      <a:endParaRPr lang="en-GB"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1"/>
                  </a:ext>
                </a:extLst>
              </a:tr>
              <a:tr h="264000">
                <a:tc>
                  <a:txBody>
                    <a:bodyPr/>
                    <a:lstStyle/>
                    <a:p>
                      <a:pPr algn="l" fontAlgn="b"/>
                      <a:r>
                        <a:rPr lang="en-US" sz="1600" u="none" strike="noStrike">
                          <a:effectLst/>
                        </a:rPr>
                        <a:t>Current Account with the Employer</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22.5</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1.5</a:t>
                      </a:r>
                      <a:endParaRPr lang="en-GB"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2"/>
                  </a:ext>
                </a:extLst>
              </a:tr>
              <a:tr h="264000">
                <a:tc>
                  <a:txBody>
                    <a:bodyPr/>
                    <a:lstStyle/>
                    <a:p>
                      <a:pPr algn="l" fontAlgn="b"/>
                      <a:r>
                        <a:rPr lang="en-GB" sz="1600" u="none" strike="noStrike">
                          <a:effectLst/>
                        </a:rPr>
                        <a:t>Other</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32.0</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2.1</a:t>
                      </a:r>
                      <a:endParaRPr lang="en-GB"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3"/>
                  </a:ext>
                </a:extLst>
              </a:tr>
              <a:tr h="264000">
                <a:tc>
                  <a:txBody>
                    <a:bodyPr/>
                    <a:lstStyle/>
                    <a:p>
                      <a:pPr algn="l" fontAlgn="b"/>
                      <a:r>
                        <a:rPr lang="en-GB" sz="1600" u="none" strike="noStrike">
                          <a:effectLst/>
                        </a:rPr>
                        <a:t>Total Investments</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a:effectLst/>
                        </a:rPr>
                        <a:t>1,486.7</a:t>
                      </a:r>
                      <a:endParaRPr lang="en-GB"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600" u="none" strike="noStrike" dirty="0">
                          <a:effectLst/>
                        </a:rPr>
                        <a:t>100.0</a:t>
                      </a:r>
                      <a:endParaRPr lang="en-GB"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96701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915400" cy="914400"/>
          </a:xfrm>
        </p:spPr>
        <p:txBody>
          <a:bodyPr>
            <a:noAutofit/>
          </a:bodyPr>
          <a:lstStyle/>
          <a:p>
            <a:pPr algn="ctr"/>
            <a:r>
              <a:rPr lang="en-US" sz="3200" dirty="0" smtClean="0"/>
              <a:t>2.8 Trinidad &amp; Tobago Occupational Pension Plans Investments, June 2012 </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3831784175"/>
              </p:ext>
            </p:extLst>
          </p:nvPr>
        </p:nvGraphicFramePr>
        <p:xfrm>
          <a:off x="1066800" y="1676400"/>
          <a:ext cx="7467602" cy="4493323"/>
        </p:xfrm>
        <a:graphic>
          <a:graphicData uri="http://schemas.openxmlformats.org/drawingml/2006/table">
            <a:tbl>
              <a:tblPr firstRow="1" bandRow="1">
                <a:tableStyleId>{5C22544A-7EE6-4342-B048-85BDC9FD1C3A}</a:tableStyleId>
              </a:tblPr>
              <a:tblGrid>
                <a:gridCol w="3267076">
                  <a:extLst>
                    <a:ext uri="{9D8B030D-6E8A-4147-A177-3AD203B41FA5}">
                      <a16:colId xmlns:a16="http://schemas.microsoft.com/office/drawing/2014/main" val="20000"/>
                    </a:ext>
                  </a:extLst>
                </a:gridCol>
                <a:gridCol w="2146936">
                  <a:extLst>
                    <a:ext uri="{9D8B030D-6E8A-4147-A177-3AD203B41FA5}">
                      <a16:colId xmlns:a16="http://schemas.microsoft.com/office/drawing/2014/main" val="20001"/>
                    </a:ext>
                  </a:extLst>
                </a:gridCol>
                <a:gridCol w="2053590">
                  <a:extLst>
                    <a:ext uri="{9D8B030D-6E8A-4147-A177-3AD203B41FA5}">
                      <a16:colId xmlns:a16="http://schemas.microsoft.com/office/drawing/2014/main" val="20002"/>
                    </a:ext>
                  </a:extLst>
                </a:gridCol>
              </a:tblGrid>
              <a:tr h="609600">
                <a:tc>
                  <a:txBody>
                    <a:bodyPr/>
                    <a:lstStyle/>
                    <a:p>
                      <a:endParaRPr lang="en-US" dirty="0"/>
                    </a:p>
                  </a:txBody>
                  <a:tcPr/>
                </a:tc>
                <a:tc>
                  <a:txBody>
                    <a:bodyPr/>
                    <a:lstStyle/>
                    <a:p>
                      <a:pPr algn="l"/>
                      <a:r>
                        <a:rPr lang="en-US" dirty="0" smtClean="0"/>
                        <a:t>Funds</a:t>
                      </a:r>
                      <a:r>
                        <a:rPr lang="en-US" baseline="0" dirty="0" smtClean="0"/>
                        <a:t> Invested</a:t>
                      </a:r>
                    </a:p>
                    <a:p>
                      <a:pPr algn="l"/>
                      <a:r>
                        <a:rPr lang="en-US" baseline="0" dirty="0" smtClean="0"/>
                        <a:t>TT$ Million</a:t>
                      </a:r>
                      <a:endParaRPr lang="en-US" dirty="0" smtClean="0"/>
                    </a:p>
                  </a:txBody>
                  <a:tcPr/>
                </a:tc>
                <a:tc>
                  <a:txBody>
                    <a:bodyPr/>
                    <a:lstStyle/>
                    <a:p>
                      <a:pPr algn="l"/>
                      <a:r>
                        <a:rPr lang="en-US" dirty="0" smtClean="0"/>
                        <a:t>Funds as a % of Total Assets</a:t>
                      </a:r>
                      <a:endParaRPr lang="en-US" dirty="0"/>
                    </a:p>
                  </a:txBody>
                  <a:tcPr/>
                </a:tc>
                <a:extLst>
                  <a:ext uri="{0D108BD9-81ED-4DB2-BD59-A6C34878D82A}">
                    <a16:rowId xmlns:a16="http://schemas.microsoft.com/office/drawing/2014/main" val="10000"/>
                  </a:ext>
                </a:extLst>
              </a:tr>
              <a:tr h="561403">
                <a:tc>
                  <a:txBody>
                    <a:bodyPr/>
                    <a:lstStyle/>
                    <a:p>
                      <a:r>
                        <a:rPr lang="en-US" dirty="0" smtClean="0"/>
                        <a:t>T&amp;T Government Securities</a:t>
                      </a:r>
                      <a:endParaRPr lang="en-US" dirty="0"/>
                    </a:p>
                  </a:txBody>
                  <a:tcPr>
                    <a:solidFill>
                      <a:srgbClr val="FFFF00"/>
                    </a:solidFill>
                  </a:tcPr>
                </a:tc>
                <a:tc>
                  <a:txBody>
                    <a:bodyPr/>
                    <a:lstStyle/>
                    <a:p>
                      <a:r>
                        <a:rPr lang="en-US" dirty="0" smtClean="0"/>
                        <a:t>9356.6</a:t>
                      </a:r>
                      <a:endParaRPr lang="en-US" dirty="0"/>
                    </a:p>
                  </a:txBody>
                  <a:tcPr>
                    <a:solidFill>
                      <a:srgbClr val="FFFF00"/>
                    </a:solidFill>
                  </a:tcPr>
                </a:tc>
                <a:tc>
                  <a:txBody>
                    <a:bodyPr/>
                    <a:lstStyle/>
                    <a:p>
                      <a:r>
                        <a:rPr lang="en-US" dirty="0" smtClean="0"/>
                        <a:t>28.8</a:t>
                      </a:r>
                      <a:endParaRPr lang="en-US" dirty="0"/>
                    </a:p>
                  </a:txBody>
                  <a:tcPr>
                    <a:solidFill>
                      <a:srgbClr val="FFFF00"/>
                    </a:solidFill>
                  </a:tcPr>
                </a:tc>
                <a:extLst>
                  <a:ext uri="{0D108BD9-81ED-4DB2-BD59-A6C34878D82A}">
                    <a16:rowId xmlns:a16="http://schemas.microsoft.com/office/drawing/2014/main" val="10001"/>
                  </a:ext>
                </a:extLst>
              </a:tr>
              <a:tr h="350427">
                <a:tc>
                  <a:txBody>
                    <a:bodyPr/>
                    <a:lstStyle/>
                    <a:p>
                      <a:r>
                        <a:rPr lang="en-US" dirty="0" smtClean="0"/>
                        <a:t>Corporate Securities</a:t>
                      </a:r>
                      <a:endParaRPr lang="en-US" dirty="0"/>
                    </a:p>
                  </a:txBody>
                  <a:tcPr/>
                </a:tc>
                <a:tc>
                  <a:txBody>
                    <a:bodyPr/>
                    <a:lstStyle/>
                    <a:p>
                      <a:r>
                        <a:rPr lang="en-US" dirty="0" smtClean="0"/>
                        <a:t>4145.0</a:t>
                      </a:r>
                      <a:endParaRPr lang="en-US" dirty="0"/>
                    </a:p>
                  </a:txBody>
                  <a:tcPr/>
                </a:tc>
                <a:tc>
                  <a:txBody>
                    <a:bodyPr/>
                    <a:lstStyle/>
                    <a:p>
                      <a:r>
                        <a:rPr lang="en-US" dirty="0" smtClean="0"/>
                        <a:t>12.8</a:t>
                      </a:r>
                      <a:endParaRPr lang="en-US" dirty="0"/>
                    </a:p>
                  </a:txBody>
                  <a:tcPr/>
                </a:tc>
                <a:extLst>
                  <a:ext uri="{0D108BD9-81ED-4DB2-BD59-A6C34878D82A}">
                    <a16:rowId xmlns:a16="http://schemas.microsoft.com/office/drawing/2014/main" val="10002"/>
                  </a:ext>
                </a:extLst>
              </a:tr>
              <a:tr h="350427">
                <a:tc>
                  <a:txBody>
                    <a:bodyPr/>
                    <a:lstStyle/>
                    <a:p>
                      <a:r>
                        <a:rPr lang="en-US" dirty="0" smtClean="0"/>
                        <a:t>Mortgages</a:t>
                      </a:r>
                      <a:endParaRPr lang="en-US" dirty="0"/>
                    </a:p>
                  </a:txBody>
                  <a:tcPr/>
                </a:tc>
                <a:tc>
                  <a:txBody>
                    <a:bodyPr/>
                    <a:lstStyle/>
                    <a:p>
                      <a:r>
                        <a:rPr lang="en-US" dirty="0" smtClean="0"/>
                        <a:t>172.6</a:t>
                      </a:r>
                      <a:endParaRPr lang="en-US" dirty="0"/>
                    </a:p>
                  </a:txBody>
                  <a:tcPr/>
                </a:tc>
                <a:tc>
                  <a:txBody>
                    <a:bodyPr/>
                    <a:lstStyle/>
                    <a:p>
                      <a:r>
                        <a:rPr lang="en-US" dirty="0" smtClean="0"/>
                        <a:t>0.5</a:t>
                      </a:r>
                      <a:endParaRPr lang="en-US" dirty="0"/>
                    </a:p>
                  </a:txBody>
                  <a:tcPr/>
                </a:tc>
                <a:extLst>
                  <a:ext uri="{0D108BD9-81ED-4DB2-BD59-A6C34878D82A}">
                    <a16:rowId xmlns:a16="http://schemas.microsoft.com/office/drawing/2014/main" val="10003"/>
                  </a:ext>
                </a:extLst>
              </a:tr>
              <a:tr h="350427">
                <a:tc>
                  <a:txBody>
                    <a:bodyPr/>
                    <a:lstStyle/>
                    <a:p>
                      <a:r>
                        <a:rPr lang="en-US" dirty="0" smtClean="0"/>
                        <a:t>T&amp;T Equities</a:t>
                      </a:r>
                      <a:endParaRPr lang="en-US" dirty="0"/>
                    </a:p>
                  </a:txBody>
                  <a:tcPr>
                    <a:solidFill>
                      <a:srgbClr val="FFFF00"/>
                    </a:solidFill>
                  </a:tcPr>
                </a:tc>
                <a:tc>
                  <a:txBody>
                    <a:bodyPr/>
                    <a:lstStyle/>
                    <a:p>
                      <a:r>
                        <a:rPr lang="en-US" dirty="0" smtClean="0"/>
                        <a:t>9425.0</a:t>
                      </a:r>
                      <a:endParaRPr lang="en-US" dirty="0"/>
                    </a:p>
                  </a:txBody>
                  <a:tcPr>
                    <a:solidFill>
                      <a:srgbClr val="FFFF00"/>
                    </a:solidFill>
                  </a:tcPr>
                </a:tc>
                <a:tc>
                  <a:txBody>
                    <a:bodyPr/>
                    <a:lstStyle/>
                    <a:p>
                      <a:r>
                        <a:rPr lang="en-US" dirty="0" smtClean="0"/>
                        <a:t>29.0</a:t>
                      </a:r>
                      <a:endParaRPr lang="en-US" dirty="0"/>
                    </a:p>
                  </a:txBody>
                  <a:tcPr>
                    <a:solidFill>
                      <a:srgbClr val="FFFF00"/>
                    </a:solidFill>
                  </a:tcPr>
                </a:tc>
                <a:extLst>
                  <a:ext uri="{0D108BD9-81ED-4DB2-BD59-A6C34878D82A}">
                    <a16:rowId xmlns:a16="http://schemas.microsoft.com/office/drawing/2014/main" val="10004"/>
                  </a:ext>
                </a:extLst>
              </a:tr>
              <a:tr h="350427">
                <a:tc>
                  <a:txBody>
                    <a:bodyPr/>
                    <a:lstStyle/>
                    <a:p>
                      <a:r>
                        <a:rPr lang="en-US" dirty="0" smtClean="0"/>
                        <a:t>Fixed</a:t>
                      </a:r>
                      <a:r>
                        <a:rPr lang="en-US" baseline="0" dirty="0" smtClean="0"/>
                        <a:t> Deposits</a:t>
                      </a:r>
                      <a:endParaRPr lang="en-US" dirty="0"/>
                    </a:p>
                  </a:txBody>
                  <a:tcPr/>
                </a:tc>
                <a:tc>
                  <a:txBody>
                    <a:bodyPr/>
                    <a:lstStyle/>
                    <a:p>
                      <a:r>
                        <a:rPr lang="en-US" dirty="0" smtClean="0"/>
                        <a:t>3965.7</a:t>
                      </a:r>
                      <a:endParaRPr lang="en-US" dirty="0"/>
                    </a:p>
                  </a:txBody>
                  <a:tcPr/>
                </a:tc>
                <a:tc>
                  <a:txBody>
                    <a:bodyPr/>
                    <a:lstStyle/>
                    <a:p>
                      <a:r>
                        <a:rPr lang="en-US" dirty="0" smtClean="0"/>
                        <a:t>12.2</a:t>
                      </a:r>
                      <a:endParaRPr lang="en-US" dirty="0"/>
                    </a:p>
                  </a:txBody>
                  <a:tcPr/>
                </a:tc>
                <a:extLst>
                  <a:ext uri="{0D108BD9-81ED-4DB2-BD59-A6C34878D82A}">
                    <a16:rowId xmlns:a16="http://schemas.microsoft.com/office/drawing/2014/main" val="10005"/>
                  </a:ext>
                </a:extLst>
              </a:tr>
              <a:tr h="350427">
                <a:tc>
                  <a:txBody>
                    <a:bodyPr/>
                    <a:lstStyle/>
                    <a:p>
                      <a:r>
                        <a:rPr lang="en-US" dirty="0" smtClean="0"/>
                        <a:t>Other T&amp;T Assets</a:t>
                      </a:r>
                      <a:endParaRPr lang="en-US" dirty="0"/>
                    </a:p>
                  </a:txBody>
                  <a:tcPr/>
                </a:tc>
                <a:tc>
                  <a:txBody>
                    <a:bodyPr/>
                    <a:lstStyle/>
                    <a:p>
                      <a:r>
                        <a:rPr lang="en-US" dirty="0" smtClean="0"/>
                        <a:t>994.6</a:t>
                      </a:r>
                      <a:endParaRPr lang="en-US" dirty="0"/>
                    </a:p>
                  </a:txBody>
                  <a:tcPr/>
                </a:tc>
                <a:tc>
                  <a:txBody>
                    <a:bodyPr/>
                    <a:lstStyle/>
                    <a:p>
                      <a:r>
                        <a:rPr lang="en-US" dirty="0" smtClean="0"/>
                        <a:t>3.1</a:t>
                      </a:r>
                      <a:endParaRPr lang="en-US" dirty="0"/>
                    </a:p>
                  </a:txBody>
                  <a:tcPr/>
                </a:tc>
                <a:extLst>
                  <a:ext uri="{0D108BD9-81ED-4DB2-BD59-A6C34878D82A}">
                    <a16:rowId xmlns:a16="http://schemas.microsoft.com/office/drawing/2014/main" val="10006"/>
                  </a:ext>
                </a:extLst>
              </a:tr>
              <a:tr h="350427">
                <a:tc>
                  <a:txBody>
                    <a:bodyPr/>
                    <a:lstStyle/>
                    <a:p>
                      <a:r>
                        <a:rPr lang="en-US" dirty="0" smtClean="0"/>
                        <a:t>Foreign Government</a:t>
                      </a:r>
                      <a:r>
                        <a:rPr lang="en-US" baseline="0" dirty="0" smtClean="0"/>
                        <a:t> Securities</a:t>
                      </a:r>
                      <a:endParaRPr lang="en-US" dirty="0"/>
                    </a:p>
                  </a:txBody>
                  <a:tcPr/>
                </a:tc>
                <a:tc>
                  <a:txBody>
                    <a:bodyPr/>
                    <a:lstStyle/>
                    <a:p>
                      <a:r>
                        <a:rPr lang="en-US" dirty="0" smtClean="0"/>
                        <a:t>716.1</a:t>
                      </a:r>
                      <a:endParaRPr lang="en-US" dirty="0"/>
                    </a:p>
                  </a:txBody>
                  <a:tcPr/>
                </a:tc>
                <a:tc>
                  <a:txBody>
                    <a:bodyPr/>
                    <a:lstStyle/>
                    <a:p>
                      <a:r>
                        <a:rPr lang="en-US" dirty="0" smtClean="0"/>
                        <a:t>2.2</a:t>
                      </a:r>
                      <a:endParaRPr lang="en-US" dirty="0"/>
                    </a:p>
                  </a:txBody>
                  <a:tcPr/>
                </a:tc>
                <a:extLst>
                  <a:ext uri="{0D108BD9-81ED-4DB2-BD59-A6C34878D82A}">
                    <a16:rowId xmlns:a16="http://schemas.microsoft.com/office/drawing/2014/main" val="10007"/>
                  </a:ext>
                </a:extLst>
              </a:tr>
              <a:tr h="350427">
                <a:tc>
                  <a:txBody>
                    <a:bodyPr/>
                    <a:lstStyle/>
                    <a:p>
                      <a:r>
                        <a:rPr lang="en-US" dirty="0" smtClean="0"/>
                        <a:t>Other Foreign Securities</a:t>
                      </a:r>
                      <a:endParaRPr lang="en-US" dirty="0"/>
                    </a:p>
                  </a:txBody>
                  <a:tcPr/>
                </a:tc>
                <a:tc>
                  <a:txBody>
                    <a:bodyPr/>
                    <a:lstStyle/>
                    <a:p>
                      <a:r>
                        <a:rPr lang="en-US" dirty="0" smtClean="0"/>
                        <a:t>376.9</a:t>
                      </a:r>
                      <a:endParaRPr lang="en-US" dirty="0"/>
                    </a:p>
                  </a:txBody>
                  <a:tcPr/>
                </a:tc>
                <a:tc>
                  <a:txBody>
                    <a:bodyPr/>
                    <a:lstStyle/>
                    <a:p>
                      <a:r>
                        <a:rPr lang="en-US" dirty="0" smtClean="0"/>
                        <a:t>1.2</a:t>
                      </a:r>
                      <a:endParaRPr lang="en-US" dirty="0"/>
                    </a:p>
                  </a:txBody>
                  <a:tcPr/>
                </a:tc>
                <a:extLst>
                  <a:ext uri="{0D108BD9-81ED-4DB2-BD59-A6C34878D82A}">
                    <a16:rowId xmlns:a16="http://schemas.microsoft.com/office/drawing/2014/main" val="10008"/>
                  </a:ext>
                </a:extLst>
              </a:tr>
              <a:tr h="350427">
                <a:tc>
                  <a:txBody>
                    <a:bodyPr/>
                    <a:lstStyle/>
                    <a:p>
                      <a:r>
                        <a:rPr lang="en-US" dirty="0" smtClean="0"/>
                        <a:t>Foreign</a:t>
                      </a:r>
                      <a:r>
                        <a:rPr lang="en-US" baseline="0" dirty="0" smtClean="0"/>
                        <a:t> Equities</a:t>
                      </a:r>
                      <a:endParaRPr lang="en-US" dirty="0"/>
                    </a:p>
                  </a:txBody>
                  <a:tcPr/>
                </a:tc>
                <a:tc>
                  <a:txBody>
                    <a:bodyPr/>
                    <a:lstStyle/>
                    <a:p>
                      <a:r>
                        <a:rPr lang="en-US" dirty="0" smtClean="0"/>
                        <a:t>3333.9</a:t>
                      </a:r>
                      <a:endParaRPr lang="en-US" dirty="0"/>
                    </a:p>
                  </a:txBody>
                  <a:tcPr/>
                </a:tc>
                <a:tc>
                  <a:txBody>
                    <a:bodyPr/>
                    <a:lstStyle/>
                    <a:p>
                      <a:r>
                        <a:rPr lang="en-US" dirty="0" smtClean="0"/>
                        <a:t>10.3</a:t>
                      </a:r>
                      <a:endParaRPr lang="en-US" dirty="0"/>
                    </a:p>
                  </a:txBody>
                  <a:tcPr/>
                </a:tc>
                <a:extLst>
                  <a:ext uri="{0D108BD9-81ED-4DB2-BD59-A6C34878D82A}">
                    <a16:rowId xmlns:a16="http://schemas.microsoft.com/office/drawing/2014/main" val="10009"/>
                  </a:ext>
                </a:extLst>
              </a:tr>
              <a:tr h="350427">
                <a:tc>
                  <a:txBody>
                    <a:bodyPr/>
                    <a:lstStyle/>
                    <a:p>
                      <a:r>
                        <a:rPr lang="en-US" dirty="0" smtClean="0"/>
                        <a:t>Total Assets</a:t>
                      </a:r>
                      <a:endParaRPr lang="en-US" dirty="0"/>
                    </a:p>
                  </a:txBody>
                  <a:tcPr/>
                </a:tc>
                <a:tc>
                  <a:txBody>
                    <a:bodyPr/>
                    <a:lstStyle/>
                    <a:p>
                      <a:r>
                        <a:rPr lang="en-US" dirty="0" smtClean="0"/>
                        <a:t>32486.3</a:t>
                      </a:r>
                      <a:endParaRPr lang="en-US" dirty="0"/>
                    </a:p>
                  </a:txBody>
                  <a:tcPr/>
                </a:tc>
                <a:tc>
                  <a:txBody>
                    <a:bodyPr/>
                    <a:lstStyle/>
                    <a:p>
                      <a:r>
                        <a:rPr lang="en-US" dirty="0" smtClean="0"/>
                        <a:t>100.0</a:t>
                      </a:r>
                      <a:endParaRPr lang="en-US" dirty="0"/>
                    </a:p>
                  </a:txBody>
                  <a:tcPr/>
                </a:tc>
                <a:extLst>
                  <a:ext uri="{0D108BD9-81ED-4DB2-BD59-A6C34878D82A}">
                    <a16:rowId xmlns:a16="http://schemas.microsoft.com/office/drawing/2014/main" val="10010"/>
                  </a:ext>
                </a:extLst>
              </a:tr>
            </a:tbl>
          </a:graphicData>
        </a:graphic>
      </p:graphicFrame>
      <p:sp>
        <p:nvSpPr>
          <p:cNvPr id="4" name="TextBox 3"/>
          <p:cNvSpPr txBox="1"/>
          <p:nvPr/>
        </p:nvSpPr>
        <p:spPr>
          <a:xfrm>
            <a:off x="1110840" y="6248400"/>
            <a:ext cx="6949723" cy="307777"/>
          </a:xfrm>
          <a:prstGeom prst="rect">
            <a:avLst/>
          </a:prstGeom>
          <a:noFill/>
        </p:spPr>
        <p:txBody>
          <a:bodyPr wrap="none" rtlCol="0">
            <a:spAutoFit/>
          </a:bodyPr>
          <a:lstStyle/>
          <a:p>
            <a:r>
              <a:rPr lang="en-US" sz="1400" dirty="0" smtClean="0"/>
              <a:t>Source: Central Bank of Trinidad &amp; Tobago Financial Stability Report Year–End Review </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Agenda</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endParaRPr lang="en-US" dirty="0" smtClean="0"/>
          </a:p>
          <a:p>
            <a:pPr marL="514350" indent="-514350">
              <a:buFont typeface="+mj-lt"/>
              <a:buAutoNum type="arabicPeriod"/>
            </a:pPr>
            <a:r>
              <a:rPr lang="en-US" sz="2400" dirty="0" smtClean="0"/>
              <a:t>Role of Pensions in the Financial System and </a:t>
            </a:r>
            <a:r>
              <a:rPr lang="en-US" sz="2400" dirty="0" err="1" smtClean="0"/>
              <a:t>Macroeconomy</a:t>
            </a:r>
            <a:endParaRPr lang="en-US" sz="2400" dirty="0" smtClean="0"/>
          </a:p>
          <a:p>
            <a:pPr marL="514350" indent="-514350">
              <a:buFont typeface="+mj-lt"/>
              <a:buAutoNum type="arabicPeriod"/>
            </a:pPr>
            <a:endParaRPr lang="en-US" sz="2400" dirty="0" smtClean="0"/>
          </a:p>
          <a:p>
            <a:pPr marL="514350" indent="-514350">
              <a:buFont typeface="+mj-lt"/>
              <a:buAutoNum type="arabicPeriod"/>
            </a:pPr>
            <a:r>
              <a:rPr lang="en-US" sz="2400" dirty="0" smtClean="0"/>
              <a:t>The Caribbean Pension Sector: Stylized Facts and Key challenges</a:t>
            </a:r>
          </a:p>
          <a:p>
            <a:pPr marL="514350" indent="-514350">
              <a:buFont typeface="+mj-lt"/>
              <a:buAutoNum type="arabicPeriod"/>
            </a:pPr>
            <a:endParaRPr lang="en-US" sz="2400" dirty="0" smtClean="0"/>
          </a:p>
          <a:p>
            <a:pPr marL="514350" indent="-514350">
              <a:buFont typeface="+mj-lt"/>
              <a:buAutoNum type="arabicPeriod"/>
            </a:pPr>
            <a:r>
              <a:rPr lang="en-US" sz="2400" dirty="0" smtClean="0"/>
              <a:t>Pension Sector Vulnerabilities and Financial Stability</a:t>
            </a:r>
          </a:p>
          <a:p>
            <a:pPr marL="514350" indent="-514350">
              <a:buFont typeface="+mj-lt"/>
              <a:buAutoNum type="arabicPeriod"/>
            </a:pPr>
            <a:endParaRPr lang="en-US" sz="2400" dirty="0" smtClean="0"/>
          </a:p>
          <a:p>
            <a:pPr marL="514350" indent="-514350">
              <a:buFont typeface="+mj-lt"/>
              <a:buAutoNum type="arabicPeriod"/>
            </a:pPr>
            <a:r>
              <a:rPr lang="en-US" sz="2400" dirty="0" smtClean="0"/>
              <a:t>Measuring Systemic Risk</a:t>
            </a:r>
          </a:p>
          <a:p>
            <a:pPr marL="514350" indent="-514350">
              <a:buFont typeface="+mj-lt"/>
              <a:buAutoNum type="arabicPeriod"/>
            </a:pPr>
            <a:endParaRPr lang="en-US" sz="2400" dirty="0" smtClean="0"/>
          </a:p>
          <a:p>
            <a:pPr marL="514350" indent="-514350">
              <a:buFont typeface="+mj-lt"/>
              <a:buAutoNum type="arabicPeriod"/>
            </a:pPr>
            <a:r>
              <a:rPr lang="en-US" sz="2400" dirty="0" smtClean="0"/>
              <a:t>Pension Sector Contribution to the Financial Stability Work Plan: Some Issues for Consideration.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981200"/>
            <a:ext cx="8305800" cy="2209800"/>
          </a:xfrm>
        </p:spPr>
        <p:txBody>
          <a:bodyPr>
            <a:normAutofit fontScale="90000"/>
          </a:bodyPr>
          <a:lstStyle/>
          <a:p>
            <a:pPr algn="ctr"/>
            <a:r>
              <a:rPr lang="en-US" dirty="0" smtClean="0"/>
              <a:t>#3</a:t>
            </a:r>
            <a:br>
              <a:rPr lang="en-US" dirty="0" smtClean="0"/>
            </a:br>
            <a:r>
              <a:rPr lang="en-US" sz="5400" dirty="0" smtClean="0"/>
              <a:t> Pension Sector Vulnerabilities and Financial Stability</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91264" cy="663352"/>
          </a:xfrm>
        </p:spPr>
        <p:txBody>
          <a:bodyPr>
            <a:normAutofit/>
          </a:bodyPr>
          <a:lstStyle/>
          <a:p>
            <a:r>
              <a:rPr lang="en-TT" sz="3200" dirty="0" smtClean="0"/>
              <a:t>3.1 Core Principles of </a:t>
            </a:r>
            <a:r>
              <a:rPr lang="en-TT" sz="3200" dirty="0"/>
              <a:t>F</a:t>
            </a:r>
            <a:r>
              <a:rPr lang="en-TT" sz="3200" dirty="0" smtClean="0"/>
              <a:t>inancial </a:t>
            </a:r>
            <a:r>
              <a:rPr lang="en-TT" sz="3200" dirty="0"/>
              <a:t>S</a:t>
            </a:r>
            <a:r>
              <a:rPr lang="en-TT" sz="3200" dirty="0" smtClean="0"/>
              <a:t>tability:</a:t>
            </a:r>
            <a:endParaRPr lang="en-TT" sz="3200" dirty="0"/>
          </a:p>
        </p:txBody>
      </p:sp>
      <p:graphicFrame>
        <p:nvGraphicFramePr>
          <p:cNvPr id="6" name="Content Placeholder 5"/>
          <p:cNvGraphicFramePr>
            <a:graphicFrameLocks noGrp="1"/>
          </p:cNvGraphicFramePr>
          <p:nvPr>
            <p:ph idx="1"/>
          </p:nvPr>
        </p:nvGraphicFramePr>
        <p:xfrm>
          <a:off x="467544" y="2204864"/>
          <a:ext cx="8229600" cy="4209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3886200" y="1828800"/>
            <a:ext cx="4320480"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400" dirty="0" err="1" smtClean="0">
                <a:solidFill>
                  <a:schemeClr val="bg1"/>
                </a:solidFill>
              </a:rPr>
              <a:t>Schinasi’s</a:t>
            </a:r>
            <a:r>
              <a:rPr lang="en-US" sz="2400" dirty="0" smtClean="0">
                <a:solidFill>
                  <a:schemeClr val="bg1"/>
                </a:solidFill>
              </a:rPr>
              <a:t>  Principles</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560840" cy="457200"/>
          </a:xfrm>
        </p:spPr>
        <p:txBody>
          <a:bodyPr>
            <a:normAutofit fontScale="90000"/>
          </a:bodyPr>
          <a:lstStyle/>
          <a:p>
            <a:r>
              <a:rPr lang="en-TT" sz="3600" dirty="0" smtClean="0"/>
              <a:t/>
            </a:r>
            <a:br>
              <a:rPr lang="en-TT" sz="3600" dirty="0" smtClean="0"/>
            </a:br>
            <a:r>
              <a:rPr lang="en-TT" sz="3600" dirty="0" smtClean="0"/>
              <a:t>3.2 </a:t>
            </a:r>
            <a:r>
              <a:rPr lang="en-US" sz="3600" dirty="0" smtClean="0"/>
              <a:t>Systemic Risk and Financial Stability</a:t>
            </a:r>
            <a:endParaRPr lang="en-TT" dirty="0"/>
          </a:p>
        </p:txBody>
      </p:sp>
      <p:sp>
        <p:nvSpPr>
          <p:cNvPr id="3" name="Content Placeholder 2"/>
          <p:cNvSpPr>
            <a:spLocks noGrp="1"/>
          </p:cNvSpPr>
          <p:nvPr>
            <p:ph idx="1"/>
          </p:nvPr>
        </p:nvSpPr>
        <p:spPr>
          <a:xfrm>
            <a:off x="457200" y="1219200"/>
            <a:ext cx="8229600" cy="5410200"/>
          </a:xfrm>
        </p:spPr>
        <p:txBody>
          <a:bodyPr>
            <a:normAutofit fontScale="25000" lnSpcReduction="20000"/>
          </a:bodyPr>
          <a:lstStyle/>
          <a:p>
            <a:pPr algn="just"/>
            <a:endParaRPr lang="en-TT" dirty="0" smtClean="0">
              <a:solidFill>
                <a:schemeClr val="bg1"/>
              </a:solidFill>
            </a:endParaRPr>
          </a:p>
          <a:p>
            <a:pPr algn="just"/>
            <a:r>
              <a:rPr lang="en-TT" sz="11200" dirty="0" smtClean="0"/>
              <a:t>Global financial crisis and the reverberations from the collapse of a key regional financial conglomerate (CL Financial) have brought to the fore the </a:t>
            </a:r>
            <a:r>
              <a:rPr lang="en-TT" sz="11200" b="1" u="sng" dirty="0" smtClean="0"/>
              <a:t>importance of understanding and managing systemic risks </a:t>
            </a:r>
            <a:r>
              <a:rPr lang="en-TT" sz="11200" dirty="0" smtClean="0"/>
              <a:t>in the Caribbean region.</a:t>
            </a:r>
          </a:p>
          <a:p>
            <a:endParaRPr lang="en-TT" sz="11200" dirty="0" smtClean="0"/>
          </a:p>
          <a:p>
            <a:pPr lvl="1" algn="just"/>
            <a:r>
              <a:rPr lang="en-TT" sz="11200" b="1" u="sng" dirty="0" smtClean="0"/>
              <a:t>Systemic Risks</a:t>
            </a:r>
            <a:r>
              <a:rPr lang="en-TT" sz="11200" dirty="0" smtClean="0"/>
              <a:t>: </a:t>
            </a:r>
            <a:r>
              <a:rPr lang="en-TT" sz="11200" b="1" dirty="0" smtClean="0">
                <a:solidFill>
                  <a:srgbClr val="FF0000"/>
                </a:solidFill>
              </a:rPr>
              <a:t>The risk that an event could trigger a loss of value  or confidence in a substantial portion of the financial system which can materially affect economic growth and economic welfare.</a:t>
            </a:r>
            <a:r>
              <a:rPr lang="en-US" sz="800" b="1" i="1" dirty="0" smtClean="0">
                <a:solidFill>
                  <a:srgbClr val="FF0000"/>
                </a:solidFill>
              </a:rPr>
              <a:t>“</a:t>
            </a:r>
          </a:p>
          <a:p>
            <a:pPr lvl="1" algn="just"/>
            <a:endParaRPr lang="en-TT" sz="11200" dirty="0" smtClean="0"/>
          </a:p>
          <a:p>
            <a:endParaRPr lang="en-TT" sz="11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dirty="0" smtClean="0"/>
              <a:t>3.3 Dimensions of Systemic Risk</a:t>
            </a:r>
            <a:endParaRPr lang="en-US" dirty="0"/>
          </a:p>
        </p:txBody>
      </p:sp>
      <p:sp>
        <p:nvSpPr>
          <p:cNvPr id="3" name="Content Placeholder 2"/>
          <p:cNvSpPr>
            <a:spLocks noGrp="1"/>
          </p:cNvSpPr>
          <p:nvPr>
            <p:ph idx="1"/>
          </p:nvPr>
        </p:nvSpPr>
        <p:spPr>
          <a:xfrm>
            <a:off x="381000" y="1905000"/>
            <a:ext cx="8229600" cy="4389120"/>
          </a:xfrm>
        </p:spPr>
        <p:txBody>
          <a:bodyPr>
            <a:normAutofit/>
          </a:bodyPr>
          <a:lstStyle/>
          <a:p>
            <a:pPr algn="just">
              <a:buNone/>
            </a:pPr>
            <a:endParaRPr lang="en-US" sz="3600" dirty="0"/>
          </a:p>
        </p:txBody>
      </p:sp>
      <p:graphicFrame>
        <p:nvGraphicFramePr>
          <p:cNvPr id="5" name="Diagram 4"/>
          <p:cNvGraphicFramePr/>
          <p:nvPr/>
        </p:nvGraphicFramePr>
        <p:xfrm>
          <a:off x="381000" y="1905000"/>
          <a:ext cx="8458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8382000" cy="990600"/>
          </a:xfrm>
        </p:spPr>
        <p:txBody>
          <a:bodyPr>
            <a:normAutofit fontScale="90000"/>
          </a:bodyPr>
          <a:lstStyle/>
          <a:p>
            <a:r>
              <a:rPr lang="en-US" sz="3600" dirty="0" smtClean="0"/>
              <a:t>3.4 Key Caribbean Pension Sector Vulnerabilities</a:t>
            </a:r>
            <a:endParaRPr lang="en-US" sz="3600" dirty="0"/>
          </a:p>
        </p:txBody>
      </p:sp>
      <p:sp>
        <p:nvSpPr>
          <p:cNvPr id="4" name="Content Placeholder 3"/>
          <p:cNvSpPr>
            <a:spLocks noGrp="1"/>
          </p:cNvSpPr>
          <p:nvPr>
            <p:ph idx="1"/>
          </p:nvPr>
        </p:nvSpPr>
        <p:spPr/>
        <p:txBody>
          <a:bodyPr>
            <a:normAutofit fontScale="92500" lnSpcReduction="10000"/>
          </a:bodyPr>
          <a:lstStyle/>
          <a:p>
            <a:pPr algn="just"/>
            <a:r>
              <a:rPr lang="en-US" dirty="0" smtClean="0"/>
              <a:t>As significant vehicles for retirement savings, pension plans are exposed to certain key vulnerabilities (See </a:t>
            </a:r>
            <a:r>
              <a:rPr lang="en-US" dirty="0" err="1" smtClean="0"/>
              <a:t>Impavido</a:t>
            </a:r>
            <a:r>
              <a:rPr lang="en-US" dirty="0" smtClean="0"/>
              <a:t> and Tower (2009), WP/09/51)</a:t>
            </a:r>
          </a:p>
          <a:p>
            <a:endParaRPr lang="en-US" dirty="0" smtClean="0"/>
          </a:p>
          <a:p>
            <a:pPr lvl="1" algn="just"/>
            <a:r>
              <a:rPr lang="en-US" sz="2800" b="1" dirty="0" smtClean="0"/>
              <a:t>Asset-Liability Shocks</a:t>
            </a:r>
            <a:r>
              <a:rPr lang="en-US" sz="2800" dirty="0" smtClean="0"/>
              <a:t>;</a:t>
            </a:r>
          </a:p>
          <a:p>
            <a:pPr lvl="1" algn="just"/>
            <a:endParaRPr lang="en-US" sz="2800" dirty="0" smtClean="0"/>
          </a:p>
          <a:p>
            <a:pPr lvl="1" algn="just"/>
            <a:r>
              <a:rPr lang="en-US" sz="2800" b="1" dirty="0" smtClean="0"/>
              <a:t>Shocks to the Income Statement </a:t>
            </a:r>
            <a:r>
              <a:rPr lang="en-US" sz="2800" dirty="0" smtClean="0"/>
              <a:t>(Decreased Income);</a:t>
            </a:r>
          </a:p>
          <a:p>
            <a:pPr lvl="1" algn="just"/>
            <a:endParaRPr lang="en-US" sz="2800" dirty="0" smtClean="0"/>
          </a:p>
          <a:p>
            <a:pPr lvl="1" algn="just"/>
            <a:r>
              <a:rPr lang="en-US" sz="2800" b="1" dirty="0" smtClean="0"/>
              <a:t>Shocks to Plan Contributions from the economic slowdown</a:t>
            </a:r>
            <a:r>
              <a:rPr lang="en-US" sz="2800" dirty="0" smtClean="0"/>
              <a:t>;</a:t>
            </a:r>
          </a:p>
          <a:p>
            <a:pPr lvl="1"/>
            <a:endParaRPr lang="en-US" sz="2800" dirty="0" smtClean="0"/>
          </a:p>
          <a:p>
            <a:pPr lvl="1"/>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9144000" cy="990600"/>
          </a:xfrm>
        </p:spPr>
        <p:txBody>
          <a:bodyPr>
            <a:normAutofit/>
          </a:bodyPr>
          <a:lstStyle/>
          <a:p>
            <a:r>
              <a:rPr lang="en-US" sz="3600" dirty="0" smtClean="0"/>
              <a:t>3.5 Key Caribbean Pension Sector Risks (cont’d)</a:t>
            </a:r>
            <a:endParaRPr lang="en-US" sz="3600" dirty="0"/>
          </a:p>
        </p:txBody>
      </p:sp>
      <p:sp>
        <p:nvSpPr>
          <p:cNvPr id="4" name="Content Placeholder 3"/>
          <p:cNvSpPr>
            <a:spLocks noGrp="1"/>
          </p:cNvSpPr>
          <p:nvPr>
            <p:ph idx="1"/>
          </p:nvPr>
        </p:nvSpPr>
        <p:spPr>
          <a:xfrm>
            <a:off x="457200" y="1524000"/>
            <a:ext cx="8229600" cy="4800600"/>
          </a:xfrm>
        </p:spPr>
        <p:txBody>
          <a:bodyPr>
            <a:normAutofit fontScale="77500" lnSpcReduction="20000"/>
          </a:bodyPr>
          <a:lstStyle/>
          <a:p>
            <a:pPr algn="just"/>
            <a:endParaRPr lang="en-US" sz="3000" dirty="0" smtClean="0"/>
          </a:p>
          <a:p>
            <a:pPr algn="just">
              <a:buNone/>
            </a:pPr>
            <a:r>
              <a:rPr lang="en-US" sz="2800" b="1" u="sng" dirty="0" smtClean="0"/>
              <a:t>(a) Asset-Liability Shocks:</a:t>
            </a:r>
          </a:p>
          <a:p>
            <a:pPr algn="just"/>
            <a:endParaRPr lang="en-US" sz="2800" dirty="0" smtClean="0"/>
          </a:p>
          <a:p>
            <a:pPr algn="just"/>
            <a:r>
              <a:rPr lang="en-US" sz="3300" dirty="0" smtClean="0"/>
              <a:t>Fixed Income assets and to some extent equities feature prominently in the asset allocation mix of pension funds in the Caribbean. Major shocks arise from:</a:t>
            </a:r>
          </a:p>
          <a:p>
            <a:endParaRPr lang="en-US" dirty="0" smtClean="0"/>
          </a:p>
          <a:p>
            <a:pPr lvl="1" algn="just"/>
            <a:r>
              <a:rPr lang="en-US" sz="3300" dirty="0" smtClean="0"/>
              <a:t>Falling Equity Prices;</a:t>
            </a:r>
          </a:p>
          <a:p>
            <a:pPr lvl="1" algn="just"/>
            <a:endParaRPr lang="en-US" sz="3300" dirty="0" smtClean="0"/>
          </a:p>
          <a:p>
            <a:pPr lvl="1" algn="just"/>
            <a:r>
              <a:rPr lang="en-US" sz="3300" dirty="0" smtClean="0"/>
              <a:t>Downgrade in government bond ratings which reduce bond prices and asset valuations in pension fund balance sheets. </a:t>
            </a:r>
          </a:p>
          <a:p>
            <a:pPr lvl="1" algn="just"/>
            <a:endParaRPr lang="en-US" sz="2800" dirty="0" smtClean="0"/>
          </a:p>
          <a:p>
            <a:pPr lvl="1"/>
            <a:endParaRPr lang="en-US" sz="2800" dirty="0" smtClean="0"/>
          </a:p>
          <a:p>
            <a:pPr lvl="1"/>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839200" cy="1143000"/>
          </a:xfrm>
        </p:spPr>
        <p:txBody>
          <a:bodyPr>
            <a:normAutofit/>
          </a:bodyPr>
          <a:lstStyle/>
          <a:p>
            <a:r>
              <a:rPr lang="en-US" sz="3600" dirty="0" smtClean="0"/>
              <a:t>3.6 Key </a:t>
            </a:r>
            <a:r>
              <a:rPr lang="en-US" sz="3600" dirty="0"/>
              <a:t>Caribbean Pension Sector Risks (cont’d)</a:t>
            </a:r>
          </a:p>
        </p:txBody>
      </p:sp>
      <p:sp>
        <p:nvSpPr>
          <p:cNvPr id="4" name="Content Placeholder 3"/>
          <p:cNvSpPr>
            <a:spLocks noGrp="1"/>
          </p:cNvSpPr>
          <p:nvPr>
            <p:ph idx="1"/>
          </p:nvPr>
        </p:nvSpPr>
        <p:spPr>
          <a:xfrm>
            <a:off x="457200" y="1752600"/>
            <a:ext cx="8229600" cy="4572000"/>
          </a:xfrm>
        </p:spPr>
        <p:txBody>
          <a:bodyPr>
            <a:normAutofit fontScale="92500" lnSpcReduction="20000"/>
          </a:bodyPr>
          <a:lstStyle/>
          <a:p>
            <a:pPr algn="just"/>
            <a:endParaRPr lang="en-US" sz="3000" dirty="0" smtClean="0"/>
          </a:p>
          <a:p>
            <a:pPr algn="just">
              <a:buNone/>
            </a:pPr>
            <a:r>
              <a:rPr lang="en-US" sz="3200" b="1" dirty="0" smtClean="0"/>
              <a:t>(b) Shocks to the Income Statement</a:t>
            </a:r>
            <a:r>
              <a:rPr lang="en-US" sz="3200" dirty="0" smtClean="0"/>
              <a:t>:</a:t>
            </a:r>
          </a:p>
          <a:p>
            <a:pPr algn="just"/>
            <a:r>
              <a:rPr lang="en-US" sz="3200" dirty="0" smtClean="0"/>
              <a:t> Plans have been significantly impacted by falling interest rates which have affected pension income.  </a:t>
            </a:r>
          </a:p>
          <a:p>
            <a:pPr algn="just">
              <a:buNone/>
            </a:pPr>
            <a:endParaRPr lang="en-US" sz="3200" dirty="0" smtClean="0"/>
          </a:p>
          <a:p>
            <a:pPr algn="just">
              <a:buNone/>
            </a:pPr>
            <a:r>
              <a:rPr lang="en-US" sz="3200" b="1" dirty="0" smtClean="0"/>
              <a:t>(c) Shocks to Plan Contributions:</a:t>
            </a:r>
          </a:p>
          <a:p>
            <a:pPr algn="just"/>
            <a:r>
              <a:rPr lang="en-US" sz="3200" b="1" dirty="0" smtClean="0"/>
              <a:t> </a:t>
            </a:r>
            <a:r>
              <a:rPr lang="en-US" sz="3000" dirty="0" smtClean="0"/>
              <a:t>A slowdown in economic activity (as well as rising unemployment) has translated into lower contribution income which in turn has affected the funding status of pension plans.</a:t>
            </a:r>
          </a:p>
          <a:p>
            <a:pPr algn="just">
              <a:buNone/>
            </a:pPr>
            <a:endParaRPr lang="en-US" sz="3000" dirty="0" smtClean="0"/>
          </a:p>
          <a:p>
            <a:pPr lvl="1" algn="just"/>
            <a:endParaRPr lang="en-US" sz="2800" dirty="0" smtClean="0"/>
          </a:p>
          <a:p>
            <a:pPr lvl="1"/>
            <a:endParaRPr lang="en-US" sz="2800" dirty="0" smtClean="0"/>
          </a:p>
          <a:p>
            <a:pPr lvl="1"/>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3.7 Pension Funds: Source of  Systemic Risk and Financial Instability?</a:t>
            </a:r>
            <a:endParaRPr lang="en-US" sz="3600" dirty="0"/>
          </a:p>
        </p:txBody>
      </p:sp>
      <p:sp>
        <p:nvSpPr>
          <p:cNvPr id="3" name="Content Placeholder 2"/>
          <p:cNvSpPr>
            <a:spLocks noGrp="1"/>
          </p:cNvSpPr>
          <p:nvPr>
            <p:ph idx="1"/>
          </p:nvPr>
        </p:nvSpPr>
        <p:spPr/>
        <p:txBody>
          <a:bodyPr>
            <a:normAutofit fontScale="62500" lnSpcReduction="20000"/>
          </a:bodyPr>
          <a:lstStyle/>
          <a:p>
            <a:pPr algn="just">
              <a:buNone/>
            </a:pPr>
            <a:r>
              <a:rPr lang="en-US" sz="4500" b="1" dirty="0" smtClean="0"/>
              <a:t>Can pension funds give rise to systemic risks?</a:t>
            </a:r>
          </a:p>
          <a:p>
            <a:pPr algn="just">
              <a:buNone/>
            </a:pPr>
            <a:endParaRPr lang="en-US" sz="3600" b="1" u="sng" dirty="0" smtClean="0"/>
          </a:p>
          <a:p>
            <a:pPr algn="just"/>
            <a:r>
              <a:rPr lang="en-US" sz="3600" dirty="0" smtClean="0"/>
              <a:t>Pension Plans are one of the </a:t>
            </a:r>
            <a:r>
              <a:rPr lang="en-US" sz="3600" b="1" dirty="0" smtClean="0"/>
              <a:t>larger classes of institutional investors  </a:t>
            </a:r>
            <a:r>
              <a:rPr lang="en-US" sz="3600" dirty="0" smtClean="0"/>
              <a:t>and can have a significant effect on financial markets.</a:t>
            </a:r>
          </a:p>
          <a:p>
            <a:pPr algn="just"/>
            <a:endParaRPr lang="en-US" sz="3600" dirty="0" smtClean="0"/>
          </a:p>
          <a:p>
            <a:pPr algn="just"/>
            <a:r>
              <a:rPr lang="en-US" sz="3600" b="1" dirty="0" smtClean="0"/>
              <a:t>Sizeable re-allocations of assets </a:t>
            </a:r>
            <a:r>
              <a:rPr lang="en-US" sz="3600" dirty="0" smtClean="0"/>
              <a:t>(between fixed income and equities) in pension plans can  also significantly impact financial stability.</a:t>
            </a:r>
          </a:p>
          <a:p>
            <a:pPr algn="just"/>
            <a:endParaRPr lang="en-US" sz="3600" dirty="0" smtClean="0"/>
          </a:p>
          <a:p>
            <a:pPr algn="just"/>
            <a:r>
              <a:rPr lang="en-US" sz="3600" dirty="0" smtClean="0"/>
              <a:t>Ageing population can lead to </a:t>
            </a:r>
            <a:r>
              <a:rPr lang="en-US" sz="3600" b="1" dirty="0" smtClean="0"/>
              <a:t>growth in relative size of pension liabilities  and investment risks</a:t>
            </a:r>
            <a:r>
              <a:rPr lang="en-US" sz="3600" dirty="0" smtClean="0"/>
              <a:t>.</a:t>
            </a:r>
          </a:p>
          <a:p>
            <a:pPr algn="just"/>
            <a:endParaRPr lang="en-US" sz="36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981200"/>
            <a:ext cx="8305800" cy="2209800"/>
          </a:xfrm>
        </p:spPr>
        <p:txBody>
          <a:bodyPr>
            <a:normAutofit fontScale="90000"/>
          </a:bodyPr>
          <a:lstStyle/>
          <a:p>
            <a:pPr algn="ctr"/>
            <a:r>
              <a:rPr lang="en-US" dirty="0" smtClean="0"/>
              <a:t>#4</a:t>
            </a:r>
            <a:br>
              <a:rPr lang="en-US" dirty="0" smtClean="0"/>
            </a:br>
            <a:r>
              <a:rPr lang="en-US" sz="4900" dirty="0" smtClean="0"/>
              <a:t>Measuring </a:t>
            </a:r>
            <a:br>
              <a:rPr lang="en-US" sz="4900" dirty="0" smtClean="0"/>
            </a:br>
            <a:r>
              <a:rPr lang="en-US" sz="4900" dirty="0" smtClean="0"/>
              <a:t>Risks and Vulnerabilities</a:t>
            </a:r>
            <a:r>
              <a:rPr lang="en-US" sz="5400" dirty="0" smtClean="0"/>
              <a:t/>
            </a:r>
            <a:br>
              <a:rPr lang="en-US" sz="5400" dirty="0" smtClean="0"/>
            </a:b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371600"/>
          </a:xfrm>
        </p:spPr>
        <p:txBody>
          <a:bodyPr>
            <a:normAutofit fontScale="90000"/>
          </a:bodyPr>
          <a:lstStyle/>
          <a:p>
            <a:r>
              <a:rPr lang="en-US" sz="4400" dirty="0" smtClean="0"/>
              <a:t>4.1 Measuring Risks and Vulnerabilities</a:t>
            </a:r>
            <a:r>
              <a:rPr lang="en-US" dirty="0" smtClean="0"/>
              <a:t/>
            </a:r>
            <a:br>
              <a:rPr lang="en-US" dirty="0" smtClean="0"/>
            </a:br>
            <a:endParaRPr lang="en-US" dirty="0"/>
          </a:p>
        </p:txBody>
      </p:sp>
      <p:sp>
        <p:nvSpPr>
          <p:cNvPr id="3" name="Content Placeholder 2"/>
          <p:cNvSpPr>
            <a:spLocks noGrp="1"/>
          </p:cNvSpPr>
          <p:nvPr>
            <p:ph idx="1"/>
          </p:nvPr>
        </p:nvSpPr>
        <p:spPr>
          <a:xfrm>
            <a:off x="457200" y="2590800"/>
            <a:ext cx="8229600" cy="3733800"/>
          </a:xfrm>
        </p:spPr>
        <p:txBody>
          <a:bodyPr>
            <a:normAutofit lnSpcReduction="10000"/>
          </a:bodyPr>
          <a:lstStyle/>
          <a:p>
            <a:r>
              <a:rPr lang="en-US" sz="3200" dirty="0" smtClean="0"/>
              <a:t>Financial Soundness Indicators and Macro-prudential Indicators</a:t>
            </a:r>
          </a:p>
          <a:p>
            <a:endParaRPr lang="en-US" sz="3200" dirty="0" smtClean="0"/>
          </a:p>
          <a:p>
            <a:r>
              <a:rPr lang="en-US" sz="3200" dirty="0" smtClean="0"/>
              <a:t>Systemic Risk Measures: Composite Index of Systemic Stress</a:t>
            </a:r>
          </a:p>
          <a:p>
            <a:endParaRPr lang="en-US" sz="3200" dirty="0" smtClean="0"/>
          </a:p>
          <a:p>
            <a:r>
              <a:rPr lang="en-US" sz="3200" dirty="0" smtClean="0"/>
              <a:t>Stress Tests</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981200"/>
            <a:ext cx="8305800" cy="2209800"/>
          </a:xfrm>
        </p:spPr>
        <p:txBody>
          <a:bodyPr>
            <a:normAutofit fontScale="90000"/>
          </a:bodyPr>
          <a:lstStyle/>
          <a:p>
            <a:pPr algn="ctr"/>
            <a:r>
              <a:rPr lang="en-US" dirty="0" smtClean="0"/>
              <a:t>#1</a:t>
            </a:r>
            <a:br>
              <a:rPr lang="en-US" dirty="0" smtClean="0"/>
            </a:br>
            <a:r>
              <a:rPr lang="en-US" dirty="0" smtClean="0"/>
              <a:t>Role of Pensions in the Financial System and </a:t>
            </a:r>
            <a:r>
              <a:rPr lang="en-US" dirty="0" err="1" smtClean="0"/>
              <a:t>Macroeconomy</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609600"/>
          </a:xfrm>
        </p:spPr>
        <p:txBody>
          <a:bodyPr>
            <a:normAutofit/>
          </a:bodyPr>
          <a:lstStyle/>
          <a:p>
            <a:r>
              <a:rPr lang="en-US" sz="3200" dirty="0" smtClean="0"/>
              <a:t>4.1a Pension Fund FSIs</a:t>
            </a:r>
            <a:endParaRPr lang="en-US" sz="3200" dirty="0"/>
          </a:p>
        </p:txBody>
      </p:sp>
      <p:sp>
        <p:nvSpPr>
          <p:cNvPr id="4" name="Content Placeholder 3"/>
          <p:cNvSpPr>
            <a:spLocks noGrp="1"/>
          </p:cNvSpPr>
          <p:nvPr>
            <p:ph idx="1"/>
          </p:nvPr>
        </p:nvSpPr>
        <p:spPr/>
        <p:txBody>
          <a:bodyPr>
            <a:normAutofit fontScale="85000" lnSpcReduction="20000"/>
          </a:bodyPr>
          <a:lstStyle/>
          <a:p>
            <a:pPr algn="just"/>
            <a:r>
              <a:rPr lang="en-US" sz="3200" dirty="0" smtClean="0"/>
              <a:t>No comprehensive framework exists for Financial stability indicators in  the pension sector  akin to CAMELS for Banks or CARAMELS for insurance. Some broad principles from these frameworks could be adopted where they apply.</a:t>
            </a:r>
          </a:p>
          <a:p>
            <a:pPr algn="just"/>
            <a:endParaRPr lang="en-US" sz="3200" dirty="0" smtClean="0"/>
          </a:p>
          <a:p>
            <a:pPr marL="0" indent="0">
              <a:buNone/>
            </a:pPr>
            <a:endParaRPr lang="en-US" sz="3200" dirty="0" smtClean="0"/>
          </a:p>
          <a:p>
            <a:r>
              <a:rPr lang="en-US" sz="3200" dirty="0" smtClean="0"/>
              <a:t>World Bank consultants have been working on an Outcome-based Assessment (OBA) framework for pensions (Price, Ashcroft and Hafeman) but this relates more to social security considerations.</a:t>
            </a:r>
            <a:endParaRPr lang="en-US" sz="3200" dirty="0"/>
          </a:p>
        </p:txBody>
      </p:sp>
    </p:spTree>
    <p:extLst>
      <p:ext uri="{BB962C8B-B14F-4D97-AF65-F5344CB8AC3E}">
        <p14:creationId xmlns:p14="http://schemas.microsoft.com/office/powerpoint/2010/main" val="17085150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591312"/>
          </a:xfrm>
        </p:spPr>
        <p:txBody>
          <a:bodyPr>
            <a:normAutofit fontScale="90000"/>
          </a:bodyPr>
          <a:lstStyle/>
          <a:p>
            <a:r>
              <a:rPr lang="en-US" sz="2800" dirty="0" smtClean="0"/>
              <a:t>4.1b </a:t>
            </a:r>
            <a:r>
              <a:rPr lang="en-US" sz="2800" dirty="0"/>
              <a:t>Proposed Draft Framework for Pension </a:t>
            </a:r>
            <a:r>
              <a:rPr lang="en-US" sz="2800" dirty="0" smtClean="0"/>
              <a:t>Indicators (Cont’d)</a:t>
            </a:r>
            <a:endParaRPr lang="en-US" sz="2800" dirty="0"/>
          </a:p>
        </p:txBody>
      </p:sp>
      <p:sp>
        <p:nvSpPr>
          <p:cNvPr id="3" name="Content Placeholder 2"/>
          <p:cNvSpPr>
            <a:spLocks noGrp="1"/>
          </p:cNvSpPr>
          <p:nvPr>
            <p:ph idx="1"/>
          </p:nvPr>
        </p:nvSpPr>
        <p:spPr>
          <a:xfrm>
            <a:off x="437626" y="1371600"/>
            <a:ext cx="8229600" cy="5181600"/>
          </a:xfrm>
        </p:spPr>
        <p:txBody>
          <a:bodyPr>
            <a:normAutofit fontScale="62500" lnSpcReduction="20000"/>
          </a:bodyPr>
          <a:lstStyle/>
          <a:p>
            <a:pPr algn="just">
              <a:lnSpc>
                <a:spcPct val="120000"/>
              </a:lnSpc>
            </a:pPr>
            <a:r>
              <a:rPr lang="en-US" dirty="0" smtClean="0"/>
              <a:t>Framework emphasizes (Coverage, Adequacy, Sustainability, Efficiency, Security )-</a:t>
            </a:r>
            <a:r>
              <a:rPr lang="en-US" b="1" dirty="0" smtClean="0"/>
              <a:t>CASES (author’s acronym)</a:t>
            </a:r>
          </a:p>
          <a:p>
            <a:pPr algn="just">
              <a:lnSpc>
                <a:spcPct val="120000"/>
              </a:lnSpc>
              <a:buNone/>
            </a:pPr>
            <a:endParaRPr lang="en-US" b="1" dirty="0" smtClean="0"/>
          </a:p>
          <a:p>
            <a:pPr lvl="1" algn="just">
              <a:lnSpc>
                <a:spcPct val="120000"/>
              </a:lnSpc>
              <a:buFont typeface="Wingdings" panose="05000000000000000000" pitchFamily="2" charset="2"/>
              <a:buChar char="Ø"/>
            </a:pPr>
            <a:r>
              <a:rPr lang="en-US" sz="2600" b="1" u="sng" dirty="0" smtClean="0"/>
              <a:t>Coverage</a:t>
            </a:r>
            <a:r>
              <a:rPr lang="en-US" sz="2600" dirty="0" smtClean="0"/>
              <a:t>: Maximizing proportion of working age population accumulating retirement income entitlements.</a:t>
            </a:r>
          </a:p>
          <a:p>
            <a:pPr lvl="1" algn="just">
              <a:lnSpc>
                <a:spcPct val="120000"/>
              </a:lnSpc>
              <a:buFont typeface="Wingdings" panose="05000000000000000000" pitchFamily="2" charset="2"/>
              <a:buChar char="Ø"/>
            </a:pPr>
            <a:endParaRPr lang="en-US" sz="2600" dirty="0" smtClean="0"/>
          </a:p>
          <a:p>
            <a:pPr lvl="1" algn="just">
              <a:lnSpc>
                <a:spcPct val="120000"/>
              </a:lnSpc>
              <a:buFont typeface="Wingdings" panose="05000000000000000000" pitchFamily="2" charset="2"/>
              <a:buChar char="Ø"/>
            </a:pPr>
            <a:r>
              <a:rPr lang="en-US" sz="2600" b="1" u="sng" dirty="0" smtClean="0"/>
              <a:t>Adequacy</a:t>
            </a:r>
            <a:r>
              <a:rPr lang="en-US" sz="2600" dirty="0" smtClean="0"/>
              <a:t>: Protecting retirees against  severe drops in living standards and poverty  by ensuring that they have accumulated adequate retirement benefits.</a:t>
            </a:r>
          </a:p>
          <a:p>
            <a:pPr lvl="1" algn="just">
              <a:lnSpc>
                <a:spcPct val="120000"/>
              </a:lnSpc>
              <a:buFont typeface="Wingdings" panose="05000000000000000000" pitchFamily="2" charset="2"/>
              <a:buChar char="Ø"/>
            </a:pPr>
            <a:endParaRPr lang="en-US" sz="2600" dirty="0" smtClean="0"/>
          </a:p>
          <a:p>
            <a:pPr lvl="1" algn="just">
              <a:lnSpc>
                <a:spcPct val="120000"/>
              </a:lnSpc>
              <a:buFont typeface="Wingdings" panose="05000000000000000000" pitchFamily="2" charset="2"/>
              <a:buChar char="Ø"/>
            </a:pPr>
            <a:r>
              <a:rPr lang="en-US" sz="2600" b="1" u="sng" dirty="0" smtClean="0"/>
              <a:t>Sustainability</a:t>
            </a:r>
            <a:r>
              <a:rPr lang="en-US" sz="2600" dirty="0" smtClean="0"/>
              <a:t>: Delivering promised retirement   income without placing burdens that will not be met on government, employers or workers.</a:t>
            </a:r>
          </a:p>
          <a:p>
            <a:pPr lvl="1" algn="just">
              <a:lnSpc>
                <a:spcPct val="120000"/>
              </a:lnSpc>
              <a:buFont typeface="Wingdings" panose="05000000000000000000" pitchFamily="2" charset="2"/>
              <a:buChar char="Ø"/>
            </a:pPr>
            <a:endParaRPr lang="en-US" sz="2600" dirty="0" smtClean="0"/>
          </a:p>
          <a:p>
            <a:pPr lvl="1" algn="just">
              <a:lnSpc>
                <a:spcPct val="120000"/>
              </a:lnSpc>
              <a:buFont typeface="Wingdings" panose="05000000000000000000" pitchFamily="2" charset="2"/>
              <a:buChar char="Ø"/>
            </a:pPr>
            <a:r>
              <a:rPr lang="en-US" sz="2600" b="1" dirty="0" smtClean="0"/>
              <a:t> </a:t>
            </a:r>
            <a:r>
              <a:rPr lang="en-US" sz="2600" b="1" u="sng" dirty="0" smtClean="0"/>
              <a:t>Efficiency</a:t>
            </a:r>
            <a:r>
              <a:rPr lang="en-US" sz="2600" b="1" dirty="0" smtClean="0"/>
              <a:t> </a:t>
            </a:r>
            <a:r>
              <a:rPr lang="en-US" sz="2600" dirty="0" smtClean="0"/>
              <a:t>: How well pension plans transfer  contributions to pension income.</a:t>
            </a:r>
          </a:p>
          <a:p>
            <a:pPr lvl="1" algn="just">
              <a:lnSpc>
                <a:spcPct val="120000"/>
              </a:lnSpc>
              <a:buFont typeface="Wingdings" panose="05000000000000000000" pitchFamily="2" charset="2"/>
              <a:buChar char="Ø"/>
            </a:pPr>
            <a:endParaRPr lang="en-US" sz="2600" dirty="0" smtClean="0"/>
          </a:p>
          <a:p>
            <a:pPr lvl="1" algn="just">
              <a:lnSpc>
                <a:spcPct val="120000"/>
              </a:lnSpc>
              <a:buFont typeface="Wingdings" panose="05000000000000000000" pitchFamily="2" charset="2"/>
              <a:buChar char="Ø"/>
            </a:pPr>
            <a:r>
              <a:rPr lang="en-US" sz="2600" b="1" u="sng" dirty="0" smtClean="0"/>
              <a:t>Security</a:t>
            </a:r>
            <a:r>
              <a:rPr lang="en-US" sz="2600" dirty="0" smtClean="0"/>
              <a:t>: Minimizing the risk that funds that have been accumulated to provide retirement benefits are misappropriated.</a:t>
            </a:r>
          </a:p>
          <a:p>
            <a:pPr marL="365760" lvl="1" indent="0">
              <a:buNone/>
            </a:pPr>
            <a:r>
              <a:rPr lang="en-US" sz="2600" dirty="0"/>
              <a:t> </a:t>
            </a:r>
            <a:r>
              <a:rPr lang="en-US" sz="2600" dirty="0" smtClean="0"/>
              <a:t> </a:t>
            </a:r>
            <a:endParaRPr lang="en-US" sz="2600" dirty="0"/>
          </a:p>
        </p:txBody>
      </p:sp>
    </p:spTree>
    <p:extLst>
      <p:ext uri="{BB962C8B-B14F-4D97-AF65-F5344CB8AC3E}">
        <p14:creationId xmlns:p14="http://schemas.microsoft.com/office/powerpoint/2010/main" val="39471791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4.1c Gauging Pension Sector Impact on Financial Stability : Difficult without Information</a:t>
            </a:r>
            <a:endParaRPr lang="en-US" sz="3600" dirty="0"/>
          </a:p>
        </p:txBody>
      </p:sp>
      <p:sp>
        <p:nvSpPr>
          <p:cNvPr id="3" name="Content Placeholder 2"/>
          <p:cNvSpPr>
            <a:spLocks noGrp="1"/>
          </p:cNvSpPr>
          <p:nvPr>
            <p:ph idx="1"/>
          </p:nvPr>
        </p:nvSpPr>
        <p:spPr/>
        <p:txBody>
          <a:bodyPr>
            <a:normAutofit fontScale="92500" lnSpcReduction="20000"/>
          </a:bodyPr>
          <a:lstStyle/>
          <a:p>
            <a:pPr algn="just"/>
            <a:endParaRPr lang="en-US" dirty="0" smtClean="0"/>
          </a:p>
          <a:p>
            <a:pPr algn="just"/>
            <a:r>
              <a:rPr lang="en-US" b="1" dirty="0" smtClean="0"/>
              <a:t>Not all aspects of CASES methodology map directly to financial soundness and stability. </a:t>
            </a:r>
          </a:p>
          <a:p>
            <a:pPr algn="just"/>
            <a:endParaRPr lang="en-US" dirty="0" smtClean="0"/>
          </a:p>
          <a:p>
            <a:pPr algn="just"/>
            <a:r>
              <a:rPr lang="en-US" dirty="0" smtClean="0"/>
              <a:t>No separate compilation guide  exists for the non-DTI sector, but the IMF has suggested compilation of the following four indicators for the pension sector.</a:t>
            </a:r>
          </a:p>
          <a:p>
            <a:pPr algn="just">
              <a:buNone/>
            </a:pPr>
            <a:endParaRPr lang="en-US" dirty="0" smtClean="0"/>
          </a:p>
          <a:p>
            <a:pPr lvl="1"/>
            <a:r>
              <a:rPr lang="en-US" b="1" i="1" dirty="0" smtClean="0"/>
              <a:t>Liquid assets to estimated pension payments in the next year (Liquidity ratio)</a:t>
            </a:r>
            <a:endParaRPr lang="en-US" dirty="0" smtClean="0"/>
          </a:p>
          <a:p>
            <a:pPr lvl="1"/>
            <a:r>
              <a:rPr lang="en-US" b="1" i="1" dirty="0" smtClean="0"/>
              <a:t>Return on Assets (Earnings and Profitability)</a:t>
            </a:r>
            <a:endParaRPr lang="en-US" dirty="0" smtClean="0"/>
          </a:p>
          <a:p>
            <a:pPr lvl="1"/>
            <a:r>
              <a:rPr lang="en-US" b="1" i="1" dirty="0" smtClean="0"/>
              <a:t>Pension Fund Assets/Total Financial System Assets</a:t>
            </a:r>
            <a:endParaRPr lang="en-US" dirty="0" smtClean="0"/>
          </a:p>
          <a:p>
            <a:pPr lvl="1"/>
            <a:r>
              <a:rPr lang="en-US" b="1" i="1" dirty="0" smtClean="0"/>
              <a:t>Pension Fund Assets/GDP</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4.1d (cont’d) Gauging Pension Sector Impact on Financial Stability: </a:t>
            </a:r>
            <a:r>
              <a:rPr lang="en-US" sz="3200" b="1" dirty="0" smtClean="0"/>
              <a:t>Difficult without Information</a:t>
            </a:r>
            <a:endParaRPr lang="en-US" sz="3200" b="1" dirty="0"/>
          </a:p>
        </p:txBody>
      </p:sp>
      <p:sp>
        <p:nvSpPr>
          <p:cNvPr id="3" name="Content Placeholder 2"/>
          <p:cNvSpPr>
            <a:spLocks noGrp="1"/>
          </p:cNvSpPr>
          <p:nvPr>
            <p:ph idx="1"/>
          </p:nvPr>
        </p:nvSpPr>
        <p:spPr/>
        <p:txBody>
          <a:bodyPr>
            <a:noAutofit/>
          </a:bodyPr>
          <a:lstStyle/>
          <a:p>
            <a:pPr algn="just"/>
            <a:r>
              <a:rPr lang="en-US" sz="3200" dirty="0" smtClean="0"/>
              <a:t>Because pension plans are significant vehicles for retirement savings and are exposed to many important risks including solvency, liquidity, asset-liability mismatches and inadequate plan contributions, to mention a few, </a:t>
            </a:r>
            <a:r>
              <a:rPr lang="en-US" sz="3200" b="1" u="sng" dirty="0" smtClean="0"/>
              <a:t>there is a need to map out a potential list of financial soundness indicators for the pensions sector.</a:t>
            </a:r>
            <a:endParaRPr lang="en-US" sz="3200" b="1" u="sng"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73162"/>
          </a:xfrm>
        </p:spPr>
        <p:txBody>
          <a:bodyPr>
            <a:noAutofit/>
          </a:bodyPr>
          <a:lstStyle/>
          <a:p>
            <a:r>
              <a:rPr lang="en-US" sz="2800" b="1" dirty="0" smtClean="0">
                <a:latin typeface="Segoe UI" panose="020B0502040204020203" pitchFamily="34" charset="0"/>
                <a:cs typeface="Segoe UI" panose="020B0502040204020203" pitchFamily="34" charset="0"/>
              </a:rPr>
              <a:t>4.2 Essential </a:t>
            </a:r>
            <a:r>
              <a:rPr lang="en-US" sz="2800" b="1" dirty="0">
                <a:latin typeface="Segoe UI" panose="020B0502040204020203" pitchFamily="34" charset="0"/>
                <a:cs typeface="Segoe UI" panose="020B0502040204020203" pitchFamily="34" charset="0"/>
              </a:rPr>
              <a:t>F</a:t>
            </a:r>
            <a:r>
              <a:rPr lang="en-US" sz="2800" b="1" dirty="0" smtClean="0">
                <a:latin typeface="Segoe UI" panose="020B0502040204020203" pitchFamily="34" charset="0"/>
                <a:cs typeface="Segoe UI" panose="020B0502040204020203" pitchFamily="34" charset="0"/>
              </a:rPr>
              <a:t>eatures of a Systemic </a:t>
            </a:r>
            <a:r>
              <a:rPr lang="en-US" sz="2800" b="1" dirty="0">
                <a:latin typeface="Segoe UI" panose="020B0502040204020203" pitchFamily="34" charset="0"/>
                <a:cs typeface="Segoe UI" panose="020B0502040204020203" pitchFamily="34" charset="0"/>
              </a:rPr>
              <a:t>R</a:t>
            </a:r>
            <a:r>
              <a:rPr lang="en-US" sz="2800" b="1" dirty="0" smtClean="0">
                <a:latin typeface="Segoe UI" panose="020B0502040204020203" pitchFamily="34" charset="0"/>
                <a:cs typeface="Segoe UI" panose="020B0502040204020203" pitchFamily="34" charset="0"/>
              </a:rPr>
              <a:t>isk </a:t>
            </a:r>
            <a:r>
              <a:rPr lang="en-US" sz="2800" b="1" dirty="0">
                <a:latin typeface="Segoe UI" panose="020B0502040204020203" pitchFamily="34" charset="0"/>
                <a:cs typeface="Segoe UI" panose="020B0502040204020203" pitchFamily="34" charset="0"/>
              </a:rPr>
              <a:t>S</a:t>
            </a:r>
            <a:r>
              <a:rPr lang="en-US" sz="2800" b="1" dirty="0" smtClean="0">
                <a:latin typeface="Segoe UI" panose="020B0502040204020203" pitchFamily="34" charset="0"/>
                <a:cs typeface="Segoe UI" panose="020B0502040204020203" pitchFamily="34" charset="0"/>
              </a:rPr>
              <a:t>urveillance </a:t>
            </a:r>
            <a:r>
              <a:rPr lang="en-US" sz="2800" b="1" dirty="0">
                <a:latin typeface="Segoe UI" panose="020B0502040204020203" pitchFamily="34" charset="0"/>
                <a:cs typeface="Segoe UI" panose="020B0502040204020203" pitchFamily="34" charset="0"/>
              </a:rPr>
              <a:t>F</a:t>
            </a:r>
            <a:r>
              <a:rPr lang="en-US" sz="2800" b="1" dirty="0" smtClean="0">
                <a:latin typeface="Segoe UI" panose="020B0502040204020203" pitchFamily="34" charset="0"/>
                <a:cs typeface="Segoe UI" panose="020B0502040204020203" pitchFamily="34" charset="0"/>
              </a:rPr>
              <a:t>ramework</a:t>
            </a:r>
            <a:endParaRPr lang="en-US" sz="2800" b="1" dirty="0">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304800" y="1524000"/>
            <a:ext cx="8686800" cy="4832350"/>
          </a:xfrm>
        </p:spPr>
        <p:txBody>
          <a:bodyPr>
            <a:normAutofit lnSpcReduction="10000"/>
          </a:bodyPr>
          <a:lstStyle/>
          <a:p>
            <a:pPr>
              <a:buFont typeface="Wingdings" panose="05000000000000000000" pitchFamily="2" charset="2"/>
              <a:buChar char="§"/>
            </a:pPr>
            <a:r>
              <a:rPr lang="en-JM" sz="2000" b="1" dirty="0">
                <a:latin typeface="Segoe UI" panose="020B0502040204020203" pitchFamily="34" charset="0"/>
                <a:cs typeface="Segoe UI" panose="020B0502040204020203" pitchFamily="34" charset="0"/>
              </a:rPr>
              <a:t>S</a:t>
            </a:r>
            <a:r>
              <a:rPr lang="en-JM" sz="2000" b="1" dirty="0" smtClean="0">
                <a:latin typeface="Segoe UI" panose="020B0502040204020203" pitchFamily="34" charset="0"/>
                <a:cs typeface="Segoe UI" panose="020B0502040204020203" pitchFamily="34" charset="0"/>
              </a:rPr>
              <a:t>cope of systemic risk indicators  (SRIs) should incorporate potential external and internal shocks </a:t>
            </a:r>
            <a:r>
              <a:rPr lang="en-JM" sz="2000" dirty="0">
                <a:latin typeface="Segoe UI" panose="020B0502040204020203" pitchFamily="34" charset="0"/>
                <a:cs typeface="Segoe UI" panose="020B0502040204020203" pitchFamily="34" charset="0"/>
              </a:rPr>
              <a:t>that could disrupt the orderly functioning </a:t>
            </a:r>
            <a:r>
              <a:rPr lang="en-JM" sz="2000" dirty="0" smtClean="0">
                <a:latin typeface="Segoe UI" panose="020B0502040204020203" pitchFamily="34" charset="0"/>
                <a:cs typeface="Segoe UI" panose="020B0502040204020203" pitchFamily="34" charset="0"/>
              </a:rPr>
              <a:t>of financial institutions, financial markets </a:t>
            </a:r>
            <a:r>
              <a:rPr lang="en-JM" sz="2000" dirty="0">
                <a:latin typeface="Segoe UI" panose="020B0502040204020203" pitchFamily="34" charset="0"/>
                <a:cs typeface="Segoe UI" panose="020B0502040204020203" pitchFamily="34" charset="0"/>
              </a:rPr>
              <a:t>and financial </a:t>
            </a:r>
            <a:r>
              <a:rPr lang="en-JM" sz="2000" dirty="0" smtClean="0">
                <a:latin typeface="Segoe UI" panose="020B0502040204020203" pitchFamily="34" charset="0"/>
                <a:cs typeface="Segoe UI" panose="020B0502040204020203" pitchFamily="34" charset="0"/>
              </a:rPr>
              <a:t>infrastructure with </a:t>
            </a:r>
            <a:r>
              <a:rPr lang="en-JM" sz="2000" dirty="0">
                <a:latin typeface="Segoe UI" panose="020B0502040204020203" pitchFamily="34" charset="0"/>
                <a:cs typeface="Segoe UI" panose="020B0502040204020203" pitchFamily="34" charset="0"/>
              </a:rPr>
              <a:t>substantial impairment to the real </a:t>
            </a:r>
            <a:r>
              <a:rPr lang="en-JM" sz="2000" dirty="0" smtClean="0">
                <a:latin typeface="Segoe UI" panose="020B0502040204020203" pitchFamily="34" charset="0"/>
                <a:cs typeface="Segoe UI" panose="020B0502040204020203" pitchFamily="34" charset="0"/>
              </a:rPr>
              <a:t>economy.</a:t>
            </a:r>
          </a:p>
          <a:p>
            <a:pPr>
              <a:buFont typeface="Wingdings" panose="05000000000000000000" pitchFamily="2" charset="2"/>
              <a:buChar char="§"/>
            </a:pPr>
            <a:endParaRPr lang="en-JM" sz="2000" dirty="0" smtClean="0">
              <a:latin typeface="Segoe UI" panose="020B0502040204020203" pitchFamily="34" charset="0"/>
              <a:cs typeface="Segoe UI" panose="020B0502040204020203" pitchFamily="34" charset="0"/>
            </a:endParaRPr>
          </a:p>
          <a:p>
            <a:pPr>
              <a:buFont typeface="Wingdings" panose="05000000000000000000" pitchFamily="2" charset="2"/>
              <a:buChar char="§"/>
            </a:pPr>
            <a:r>
              <a:rPr lang="en-JM" sz="2000" dirty="0" smtClean="0">
                <a:latin typeface="Segoe UI" panose="020B0502040204020203" pitchFamily="34" charset="0"/>
                <a:cs typeface="Segoe UI" panose="020B0502040204020203" pitchFamily="34" charset="0"/>
              </a:rPr>
              <a:t>SRIs </a:t>
            </a:r>
            <a:r>
              <a:rPr lang="en-US" sz="2000" dirty="0" smtClean="0">
                <a:latin typeface="Segoe UI" panose="020B0502040204020203" pitchFamily="34" charset="0"/>
                <a:cs typeface="Segoe UI" panose="020B0502040204020203" pitchFamily="34" charset="0"/>
              </a:rPr>
              <a:t>should </a:t>
            </a:r>
            <a:r>
              <a:rPr lang="en-US" sz="2000" b="1" dirty="0" smtClean="0">
                <a:latin typeface="Segoe UI" panose="020B0502040204020203" pitchFamily="34" charset="0"/>
                <a:cs typeface="Segoe UI" panose="020B0502040204020203" pitchFamily="34" charset="0"/>
              </a:rPr>
              <a:t>help </a:t>
            </a:r>
            <a:r>
              <a:rPr lang="en-JM" sz="2000" b="1" dirty="0" smtClean="0">
                <a:latin typeface="Segoe UI" panose="020B0502040204020203" pitchFamily="34" charset="0"/>
                <a:cs typeface="Segoe UI" panose="020B0502040204020203" pitchFamily="34" charset="0"/>
              </a:rPr>
              <a:t>identify and assess emerging systemic risk based on underlying macro-prudential indicators </a:t>
            </a:r>
            <a:r>
              <a:rPr lang="en-JM" sz="2000" dirty="0" smtClean="0">
                <a:latin typeface="Segoe UI" panose="020B0502040204020203" pitchFamily="34" charset="0"/>
                <a:cs typeface="Segoe UI" panose="020B0502040204020203" pitchFamily="34" charset="0"/>
              </a:rPr>
              <a:t>in order to prevent financial crisis. </a:t>
            </a:r>
          </a:p>
          <a:p>
            <a:pPr>
              <a:buFont typeface="Wingdings" panose="05000000000000000000" pitchFamily="2" charset="2"/>
              <a:buChar char="§"/>
            </a:pPr>
            <a:endParaRPr lang="en-JM" sz="2000" dirty="0" smtClean="0">
              <a:latin typeface="Segoe UI" panose="020B0502040204020203" pitchFamily="34" charset="0"/>
              <a:cs typeface="Segoe UI" panose="020B0502040204020203" pitchFamily="34" charset="0"/>
            </a:endParaRPr>
          </a:p>
          <a:p>
            <a:pPr>
              <a:buFont typeface="Wingdings" panose="05000000000000000000" pitchFamily="2" charset="2"/>
              <a:buChar char="§"/>
            </a:pPr>
            <a:r>
              <a:rPr lang="en-JM" sz="2000" dirty="0" smtClean="0">
                <a:latin typeface="Segoe UI" panose="020B0502040204020203" pitchFamily="34" charset="0"/>
                <a:cs typeface="Segoe UI" panose="020B0502040204020203" pitchFamily="34" charset="0"/>
              </a:rPr>
              <a:t>Should be able to </a:t>
            </a:r>
            <a:r>
              <a:rPr lang="en-JM" sz="2000" b="1" dirty="0" smtClean="0">
                <a:latin typeface="Segoe UI" panose="020B0502040204020203" pitchFamily="34" charset="0"/>
                <a:cs typeface="Segoe UI" panose="020B0502040204020203" pitchFamily="34" charset="0"/>
              </a:rPr>
              <a:t>rely on current </a:t>
            </a:r>
            <a:r>
              <a:rPr lang="en-JM" sz="2000" b="1" dirty="0">
                <a:latin typeface="Segoe UI" panose="020B0502040204020203" pitchFamily="34" charset="0"/>
                <a:cs typeface="Segoe UI" panose="020B0502040204020203" pitchFamily="34" charset="0"/>
              </a:rPr>
              <a:t>value </a:t>
            </a:r>
            <a:r>
              <a:rPr lang="en-JM" sz="2000" b="1" dirty="0" smtClean="0">
                <a:latin typeface="Segoe UI" panose="020B0502040204020203" pitchFamily="34" charset="0"/>
                <a:cs typeface="Segoe UI" panose="020B0502040204020203" pitchFamily="34" charset="0"/>
              </a:rPr>
              <a:t>of SRIs to </a:t>
            </a:r>
            <a:r>
              <a:rPr lang="en-JM" sz="2000" b="1" dirty="0">
                <a:latin typeface="Segoe UI" panose="020B0502040204020203" pitchFamily="34" charset="0"/>
                <a:cs typeface="Segoe UI" panose="020B0502040204020203" pitchFamily="34" charset="0"/>
              </a:rPr>
              <a:t>substantiate (or not) the need for policy </a:t>
            </a:r>
            <a:r>
              <a:rPr lang="en-JM" sz="2000" b="1" dirty="0" smtClean="0">
                <a:latin typeface="Segoe UI" panose="020B0502040204020203" pitchFamily="34" charset="0"/>
                <a:cs typeface="Segoe UI" panose="020B0502040204020203" pitchFamily="34" charset="0"/>
              </a:rPr>
              <a:t>action </a:t>
            </a:r>
            <a:r>
              <a:rPr lang="en-JM" sz="2000" dirty="0" smtClean="0">
                <a:latin typeface="Segoe UI" panose="020B0502040204020203" pitchFamily="34" charset="0"/>
                <a:cs typeface="Segoe UI" panose="020B0502040204020203" pitchFamily="34" charset="0"/>
              </a:rPr>
              <a:t>and </a:t>
            </a:r>
            <a:r>
              <a:rPr lang="en-JM" sz="2000" dirty="0">
                <a:latin typeface="Segoe UI" panose="020B0502040204020203" pitchFamily="34" charset="0"/>
                <a:cs typeface="Segoe UI" panose="020B0502040204020203" pitchFamily="34" charset="0"/>
              </a:rPr>
              <a:t>the rationale underpinning the selection of instruments if action is </a:t>
            </a:r>
            <a:r>
              <a:rPr lang="en-JM" sz="2000" dirty="0" smtClean="0">
                <a:latin typeface="Segoe UI" panose="020B0502040204020203" pitchFamily="34" charset="0"/>
                <a:cs typeface="Segoe UI" panose="020B0502040204020203" pitchFamily="34" charset="0"/>
              </a:rPr>
              <a:t>required.</a:t>
            </a:r>
          </a:p>
          <a:p>
            <a:pPr>
              <a:buFont typeface="Wingdings" panose="05000000000000000000" pitchFamily="2" charset="2"/>
              <a:buChar char="§"/>
            </a:pPr>
            <a:endParaRPr lang="en-JM" sz="2000" dirty="0">
              <a:latin typeface="Segoe UI" panose="020B0502040204020203" pitchFamily="34" charset="0"/>
              <a:cs typeface="Segoe UI" panose="020B0502040204020203" pitchFamily="34" charset="0"/>
            </a:endParaRPr>
          </a:p>
          <a:p>
            <a:pPr>
              <a:buFont typeface="Wingdings" panose="05000000000000000000" pitchFamily="2" charset="2"/>
              <a:buChar char="§"/>
            </a:pPr>
            <a:r>
              <a:rPr lang="en-JM" sz="2000" dirty="0" smtClean="0">
                <a:latin typeface="Segoe UI" panose="020B0502040204020203" pitchFamily="34" charset="0"/>
                <a:cs typeface="Segoe UI" panose="020B0502040204020203" pitchFamily="34" charset="0"/>
              </a:rPr>
              <a:t>Systemic risk </a:t>
            </a:r>
            <a:r>
              <a:rPr lang="en-JM" sz="2000" b="1" dirty="0" smtClean="0">
                <a:latin typeface="Segoe UI" panose="020B0502040204020203" pitchFamily="34" charset="0"/>
                <a:cs typeface="Segoe UI" panose="020B0502040204020203" pitchFamily="34" charset="0"/>
              </a:rPr>
              <a:t>surveillance requires analysis of SRIs across borders for regionally interconnected financial systems</a:t>
            </a:r>
            <a:r>
              <a:rPr lang="en-JM" sz="2000" dirty="0" smtClean="0">
                <a:latin typeface="Segoe UI" panose="020B0502040204020203" pitchFamily="34" charset="0"/>
                <a:cs typeface="Segoe UI" panose="020B0502040204020203" pitchFamily="34" charset="0"/>
              </a:rPr>
              <a:t>.</a:t>
            </a:r>
          </a:p>
          <a:p>
            <a:pPr>
              <a:buFont typeface="Wingdings" panose="05000000000000000000" pitchFamily="2" charset="2"/>
              <a:buChar char="§"/>
            </a:pPr>
            <a:endParaRPr lang="en-JM" dirty="0">
              <a:latin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fld id="{FD25377B-1C2B-43C4-9FC2-3760E71B129F}" type="slidenum">
              <a:rPr lang="en-US" smtClean="0"/>
              <a:pPr/>
              <a:t>34</a:t>
            </a:fld>
            <a:endParaRPr lang="en-US"/>
          </a:p>
        </p:txBody>
      </p:sp>
    </p:spTree>
    <p:extLst>
      <p:ext uri="{BB962C8B-B14F-4D97-AF65-F5344CB8AC3E}">
        <p14:creationId xmlns:p14="http://schemas.microsoft.com/office/powerpoint/2010/main" val="27981681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372600" cy="1143000"/>
          </a:xfrm>
        </p:spPr>
        <p:txBody>
          <a:bodyPr>
            <a:noAutofit/>
          </a:bodyPr>
          <a:lstStyle/>
          <a:p>
            <a:r>
              <a:rPr lang="en-US" sz="3600" dirty="0" smtClean="0">
                <a:latin typeface="Segoe UI" panose="020B0502040204020203" pitchFamily="34" charset="0"/>
                <a:cs typeface="Segoe UI" panose="020B0502040204020203" pitchFamily="34" charset="0"/>
              </a:rPr>
              <a:t>4.2a Proposed SRIs  for the Caribbean</a:t>
            </a:r>
            <a:endParaRPr lang="en-US" sz="3600" dirty="0">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304800" y="1219200"/>
            <a:ext cx="8839200" cy="5638800"/>
          </a:xfrm>
        </p:spPr>
        <p:txBody>
          <a:bodyPr>
            <a:noAutofit/>
          </a:bodyPr>
          <a:lstStyle/>
          <a:p>
            <a:pPr marL="457200" indent="-457200">
              <a:lnSpc>
                <a:spcPct val="120000"/>
              </a:lnSpc>
            </a:pPr>
            <a:r>
              <a:rPr lang="en-JM" sz="1600" b="1" dirty="0" smtClean="0">
                <a:latin typeface="Segoe UI" panose="020B0502040204020203" pitchFamily="34" charset="0"/>
                <a:cs typeface="Segoe UI" panose="020B0502040204020203" pitchFamily="34" charset="0"/>
              </a:rPr>
              <a:t>Banking Stability Index (BSI) </a:t>
            </a:r>
            <a:r>
              <a:rPr lang="en-JM" sz="1600" dirty="0">
                <a:latin typeface="Segoe UI" panose="020B0502040204020203" pitchFamily="34" charset="0"/>
                <a:cs typeface="Segoe UI" panose="020B0502040204020203" pitchFamily="34" charset="0"/>
              </a:rPr>
              <a:t>is a weighted average of </a:t>
            </a:r>
            <a:r>
              <a:rPr lang="en-JM" sz="1600" dirty="0" smtClean="0">
                <a:latin typeface="Segoe UI" panose="020B0502040204020203" pitchFamily="34" charset="0"/>
                <a:cs typeface="Segoe UI" panose="020B0502040204020203" pitchFamily="34" charset="0"/>
              </a:rPr>
              <a:t>normalized indicators </a:t>
            </a:r>
            <a:r>
              <a:rPr lang="en-JM" sz="1600" dirty="0">
                <a:latin typeface="Segoe UI" panose="020B0502040204020203" pitchFamily="34" charset="0"/>
                <a:cs typeface="Segoe UI" panose="020B0502040204020203" pitchFamily="34" charset="0"/>
              </a:rPr>
              <a:t>of capital adequacy, profitability, asset quality, balance sheet liquidity, </a:t>
            </a:r>
            <a:r>
              <a:rPr lang="en-JM" sz="1600" dirty="0" err="1" smtClean="0">
                <a:latin typeface="Segoe UI" panose="020B0502040204020203" pitchFamily="34" charset="0"/>
                <a:cs typeface="Segoe UI" panose="020B0502040204020203" pitchFamily="34" charset="0"/>
              </a:rPr>
              <a:t>fx</a:t>
            </a:r>
            <a:r>
              <a:rPr lang="en-JM" sz="1600" dirty="0" smtClean="0">
                <a:latin typeface="Segoe UI" panose="020B0502040204020203" pitchFamily="34" charset="0"/>
                <a:cs typeface="Segoe UI" panose="020B0502040204020203" pitchFamily="34" charset="0"/>
              </a:rPr>
              <a:t> </a:t>
            </a:r>
            <a:r>
              <a:rPr lang="en-JM" sz="1600" dirty="0">
                <a:latin typeface="Segoe UI" panose="020B0502040204020203" pitchFamily="34" charset="0"/>
                <a:cs typeface="Segoe UI" panose="020B0502040204020203" pitchFamily="34" charset="0"/>
              </a:rPr>
              <a:t>risk and interest rate </a:t>
            </a:r>
            <a:r>
              <a:rPr lang="en-JM" sz="1600" dirty="0" smtClean="0">
                <a:latin typeface="Segoe UI" panose="020B0502040204020203" pitchFamily="34" charset="0"/>
                <a:cs typeface="Segoe UI" panose="020B0502040204020203" pitchFamily="34" charset="0"/>
              </a:rPr>
              <a:t>risk (</a:t>
            </a:r>
            <a:r>
              <a:rPr lang="en-JM" sz="1600" dirty="0" err="1" smtClean="0">
                <a:latin typeface="Segoe UI" panose="020B0502040204020203" pitchFamily="34" charset="0"/>
                <a:cs typeface="Segoe UI" panose="020B0502040204020203" pitchFamily="34" charset="0"/>
              </a:rPr>
              <a:t>Geršl</a:t>
            </a:r>
            <a:r>
              <a:rPr lang="en-JM" sz="1600" dirty="0" smtClean="0">
                <a:latin typeface="Segoe UI" panose="020B0502040204020203" pitchFamily="34" charset="0"/>
                <a:cs typeface="Segoe UI" panose="020B0502040204020203" pitchFamily="34" charset="0"/>
              </a:rPr>
              <a:t> </a:t>
            </a:r>
            <a:r>
              <a:rPr lang="en-JM" sz="1600" dirty="0">
                <a:latin typeface="Segoe UI" panose="020B0502040204020203" pitchFamily="34" charset="0"/>
                <a:cs typeface="Segoe UI" panose="020B0502040204020203" pitchFamily="34" charset="0"/>
              </a:rPr>
              <a:t>A., and J. </a:t>
            </a:r>
            <a:r>
              <a:rPr lang="en-JM" sz="1600" dirty="0" err="1" smtClean="0">
                <a:latin typeface="Segoe UI" panose="020B0502040204020203" pitchFamily="34" charset="0"/>
                <a:cs typeface="Segoe UI" panose="020B0502040204020203" pitchFamily="34" charset="0"/>
              </a:rPr>
              <a:t>Hermánek</a:t>
            </a:r>
            <a:r>
              <a:rPr lang="en-JM" sz="1600" dirty="0" smtClean="0">
                <a:latin typeface="Segoe UI" panose="020B0502040204020203" pitchFamily="34" charset="0"/>
                <a:cs typeface="Segoe UI" panose="020B0502040204020203" pitchFamily="34" charset="0"/>
              </a:rPr>
              <a:t>, 2008</a:t>
            </a:r>
            <a:r>
              <a:rPr lang="en-JM" sz="1600" dirty="0">
                <a:latin typeface="Segoe UI" panose="020B0502040204020203" pitchFamily="34" charset="0"/>
                <a:cs typeface="Segoe UI" panose="020B0502040204020203" pitchFamily="34" charset="0"/>
              </a:rPr>
              <a:t>). </a:t>
            </a:r>
          </a:p>
          <a:p>
            <a:pPr marL="457200" indent="-457200">
              <a:lnSpc>
                <a:spcPct val="120000"/>
              </a:lnSpc>
            </a:pPr>
            <a:r>
              <a:rPr lang="en-JM" sz="1600" b="1" dirty="0" smtClean="0">
                <a:latin typeface="Segoe UI" panose="020B0502040204020203" pitchFamily="34" charset="0"/>
                <a:cs typeface="Segoe UI" panose="020B0502040204020203" pitchFamily="34" charset="0"/>
              </a:rPr>
              <a:t>Aggregate Financial Stability Index (AFSI) </a:t>
            </a:r>
            <a:r>
              <a:rPr lang="en-JM" sz="1600" dirty="0">
                <a:latin typeface="Segoe UI" panose="020B0502040204020203" pitchFamily="34" charset="0"/>
                <a:cs typeface="Segoe UI" panose="020B0502040204020203" pitchFamily="34" charset="0"/>
              </a:rPr>
              <a:t>is </a:t>
            </a:r>
            <a:r>
              <a:rPr lang="en-JM" sz="1600" dirty="0" smtClean="0">
                <a:latin typeface="Segoe UI" panose="020B0502040204020203" pitchFamily="34" charset="0"/>
                <a:cs typeface="Segoe UI" panose="020B0502040204020203" pitchFamily="34" charset="0"/>
              </a:rPr>
              <a:t>a </a:t>
            </a:r>
            <a:r>
              <a:rPr lang="en-JM" sz="1600" dirty="0">
                <a:latin typeface="Segoe UI" panose="020B0502040204020203" pitchFamily="34" charset="0"/>
                <a:cs typeface="Segoe UI" panose="020B0502040204020203" pitchFamily="34" charset="0"/>
              </a:rPr>
              <a:t>weighted average of normalized balance sheet and macroeconomic data (including international factors) to form an aggregate measure of financial </a:t>
            </a:r>
            <a:r>
              <a:rPr lang="en-JM" sz="1600" dirty="0" smtClean="0">
                <a:latin typeface="Segoe UI" panose="020B0502040204020203" pitchFamily="34" charset="0"/>
                <a:cs typeface="Segoe UI" panose="020B0502040204020203" pitchFamily="34" charset="0"/>
              </a:rPr>
              <a:t>stability (</a:t>
            </a:r>
            <a:r>
              <a:rPr lang="en-JM" sz="1600" dirty="0" err="1" smtClean="0">
                <a:latin typeface="Segoe UI" panose="020B0502040204020203" pitchFamily="34" charset="0"/>
                <a:cs typeface="Segoe UI" panose="020B0502040204020203" pitchFamily="34" charset="0"/>
              </a:rPr>
              <a:t>Cheang</a:t>
            </a:r>
            <a:r>
              <a:rPr lang="en-JM" sz="1600" dirty="0" smtClean="0">
                <a:latin typeface="Segoe UI" panose="020B0502040204020203" pitchFamily="34" charset="0"/>
                <a:cs typeface="Segoe UI" panose="020B0502040204020203" pitchFamily="34" charset="0"/>
              </a:rPr>
              <a:t> </a:t>
            </a:r>
            <a:r>
              <a:rPr lang="en-JM" sz="1600" dirty="0">
                <a:latin typeface="Segoe UI" panose="020B0502040204020203" pitchFamily="34" charset="0"/>
                <a:cs typeface="Segoe UI" panose="020B0502040204020203" pitchFamily="34" charset="0"/>
              </a:rPr>
              <a:t>and Choy, 2011</a:t>
            </a:r>
            <a:r>
              <a:rPr lang="en-JM" sz="1600" dirty="0" smtClean="0">
                <a:latin typeface="Segoe UI" panose="020B0502040204020203" pitchFamily="34" charset="0"/>
                <a:cs typeface="Segoe UI" panose="020B0502040204020203" pitchFamily="34" charset="0"/>
              </a:rPr>
              <a:t>).</a:t>
            </a:r>
          </a:p>
          <a:p>
            <a:pPr marL="457200" indent="-457200">
              <a:lnSpc>
                <a:spcPct val="120000"/>
              </a:lnSpc>
              <a:buFont typeface="+mj-lt"/>
              <a:buAutoNum type="arabicPeriod"/>
            </a:pPr>
            <a:endParaRPr lang="en-JM" sz="1600" dirty="0">
              <a:latin typeface="Segoe UI" panose="020B0502040204020203" pitchFamily="34" charset="0"/>
              <a:cs typeface="Segoe UI" panose="020B0502040204020203" pitchFamily="34" charset="0"/>
            </a:endParaRPr>
          </a:p>
          <a:p>
            <a:pPr marL="457200" indent="-457200">
              <a:lnSpc>
                <a:spcPct val="120000"/>
              </a:lnSpc>
              <a:buFont typeface="+mj-lt"/>
              <a:buAutoNum type="arabicPeriod"/>
            </a:pPr>
            <a:endParaRPr lang="en-JM" sz="1600" b="1" dirty="0" smtClean="0">
              <a:latin typeface="Segoe UI" panose="020B0502040204020203" pitchFamily="34" charset="0"/>
              <a:cs typeface="Segoe UI" panose="020B0502040204020203" pitchFamily="34" charset="0"/>
            </a:endParaRPr>
          </a:p>
          <a:p>
            <a:pPr marL="457200" indent="-457200">
              <a:lnSpc>
                <a:spcPct val="120000"/>
              </a:lnSpc>
              <a:buFont typeface="+mj-lt"/>
              <a:buAutoNum type="arabicPeriod"/>
            </a:pPr>
            <a:endParaRPr lang="en-JM" sz="1600" b="1" dirty="0" smtClean="0">
              <a:latin typeface="Segoe UI" panose="020B0502040204020203" pitchFamily="34" charset="0"/>
              <a:cs typeface="Segoe UI" panose="020B0502040204020203" pitchFamily="34" charset="0"/>
            </a:endParaRPr>
          </a:p>
          <a:p>
            <a:pPr marL="457200" indent="-457200">
              <a:lnSpc>
                <a:spcPct val="120000"/>
              </a:lnSpc>
              <a:buFont typeface="+mj-lt"/>
              <a:buAutoNum type="arabicPeriod"/>
            </a:pPr>
            <a:endParaRPr lang="en-JM" sz="1600" b="1" dirty="0" smtClean="0">
              <a:latin typeface="Segoe UI" panose="020B0502040204020203" pitchFamily="34" charset="0"/>
              <a:cs typeface="Segoe UI" panose="020B0502040204020203" pitchFamily="34" charset="0"/>
            </a:endParaRPr>
          </a:p>
          <a:p>
            <a:pPr marL="457200" indent="-457200">
              <a:lnSpc>
                <a:spcPct val="120000"/>
              </a:lnSpc>
              <a:buFont typeface="+mj-lt"/>
              <a:buAutoNum type="arabicPeriod"/>
            </a:pPr>
            <a:endParaRPr lang="en-JM" sz="1600" b="1" dirty="0" smtClean="0">
              <a:latin typeface="Segoe UI" panose="020B0502040204020203" pitchFamily="34" charset="0"/>
              <a:cs typeface="Segoe UI" panose="020B0502040204020203" pitchFamily="34" charset="0"/>
            </a:endParaRPr>
          </a:p>
          <a:p>
            <a:pPr marL="457200" indent="-457200">
              <a:lnSpc>
                <a:spcPct val="120000"/>
              </a:lnSpc>
            </a:pPr>
            <a:r>
              <a:rPr lang="en-JM" sz="1600" b="1" dirty="0" smtClean="0">
                <a:latin typeface="Segoe UI" panose="020B0502040204020203" pitchFamily="34" charset="0"/>
                <a:cs typeface="Segoe UI" panose="020B0502040204020203" pitchFamily="34" charset="0"/>
              </a:rPr>
              <a:t>Absorption Ratio (AR) </a:t>
            </a:r>
            <a:r>
              <a:rPr lang="en-JM" sz="1600" dirty="0" smtClean="0">
                <a:latin typeface="Segoe UI" panose="020B0502040204020203" pitchFamily="34" charset="0"/>
                <a:cs typeface="Segoe UI" panose="020B0502040204020203" pitchFamily="34" charset="0"/>
              </a:rPr>
              <a:t>is </a:t>
            </a:r>
            <a:r>
              <a:rPr lang="en-JM" sz="1600" dirty="0">
                <a:latin typeface="Segoe UI" panose="020B0502040204020203" pitchFamily="34" charset="0"/>
                <a:cs typeface="Segoe UI" panose="020B0502040204020203" pitchFamily="34" charset="0"/>
              </a:rPr>
              <a:t>computed as the fraction of the total variance of a set of time series explained or “absorbed” by a </a:t>
            </a:r>
            <a:r>
              <a:rPr lang="en-JM" sz="1600" dirty="0" smtClean="0">
                <a:latin typeface="Segoe UI" panose="020B0502040204020203" pitchFamily="34" charset="0"/>
                <a:cs typeface="Segoe UI" panose="020B0502040204020203" pitchFamily="34" charset="0"/>
              </a:rPr>
              <a:t>limited number </a:t>
            </a:r>
            <a:r>
              <a:rPr lang="en-JM" sz="1600" dirty="0">
                <a:latin typeface="Segoe UI" panose="020B0502040204020203" pitchFamily="34" charset="0"/>
                <a:cs typeface="Segoe UI" panose="020B0502040204020203" pitchFamily="34" charset="0"/>
              </a:rPr>
              <a:t>of eigenvectors from Principal Components Analysis (</a:t>
            </a:r>
            <a:r>
              <a:rPr lang="en-JM" sz="1600" dirty="0" err="1" smtClean="0">
                <a:latin typeface="Segoe UI" panose="020B0502040204020203" pitchFamily="34" charset="0"/>
                <a:cs typeface="Segoe UI" panose="020B0502040204020203" pitchFamily="34" charset="0"/>
              </a:rPr>
              <a:t>Kritzman</a:t>
            </a:r>
            <a:r>
              <a:rPr lang="en-JM" sz="1600" dirty="0">
                <a:latin typeface="Segoe UI" panose="020B0502040204020203" pitchFamily="34" charset="0"/>
                <a:cs typeface="Segoe UI" panose="020B0502040204020203" pitchFamily="34" charset="0"/>
              </a:rPr>
              <a:t>, Li, Page and </a:t>
            </a:r>
            <a:r>
              <a:rPr lang="en-JM" sz="1600" dirty="0" err="1" smtClean="0">
                <a:latin typeface="Segoe UI" panose="020B0502040204020203" pitchFamily="34" charset="0"/>
                <a:cs typeface="Segoe UI" panose="020B0502040204020203" pitchFamily="34" charset="0"/>
              </a:rPr>
              <a:t>Rigobon</a:t>
            </a:r>
            <a:r>
              <a:rPr lang="en-JM" sz="1600" dirty="0" smtClean="0">
                <a:latin typeface="Segoe UI" panose="020B0502040204020203" pitchFamily="34" charset="0"/>
                <a:cs typeface="Segoe UI" panose="020B0502040204020203" pitchFamily="34" charset="0"/>
              </a:rPr>
              <a:t>, 2011).</a:t>
            </a:r>
          </a:p>
          <a:p>
            <a:pPr marL="457200" indent="-457200">
              <a:lnSpc>
                <a:spcPct val="120000"/>
              </a:lnSpc>
            </a:pPr>
            <a:r>
              <a:rPr lang="en-JM" sz="1600" b="1" dirty="0" smtClean="0">
                <a:latin typeface="Segoe UI" panose="020B0502040204020203" pitchFamily="34" charset="0"/>
                <a:cs typeface="Segoe UI" panose="020B0502040204020203" pitchFamily="34" charset="0"/>
              </a:rPr>
              <a:t>Credit-to-GDP </a:t>
            </a:r>
            <a:r>
              <a:rPr lang="en-JM" sz="1600" b="1" dirty="0">
                <a:latin typeface="Segoe UI" panose="020B0502040204020203" pitchFamily="34" charset="0"/>
                <a:cs typeface="Segoe UI" panose="020B0502040204020203" pitchFamily="34" charset="0"/>
              </a:rPr>
              <a:t>Gap </a:t>
            </a:r>
            <a:r>
              <a:rPr lang="en-JM" sz="1600" dirty="0">
                <a:latin typeface="Segoe UI" panose="020B0502040204020203" pitchFamily="34" charset="0"/>
                <a:cs typeface="Segoe UI" panose="020B0502040204020203" pitchFamily="34" charset="0"/>
              </a:rPr>
              <a:t>is </a:t>
            </a:r>
            <a:r>
              <a:rPr lang="en-JM" sz="1600" dirty="0" smtClean="0">
                <a:latin typeface="Segoe UI" panose="020B0502040204020203" pitchFamily="34" charset="0"/>
                <a:cs typeface="Segoe UI" panose="020B0502040204020203" pitchFamily="34" charset="0"/>
              </a:rPr>
              <a:t>a </a:t>
            </a:r>
            <a:r>
              <a:rPr lang="en-JM" sz="1600" dirty="0">
                <a:latin typeface="Segoe UI" panose="020B0502040204020203" pitchFamily="34" charset="0"/>
                <a:cs typeface="Segoe UI" panose="020B0502040204020203" pitchFamily="34" charset="0"/>
              </a:rPr>
              <a:t>forward-looking </a:t>
            </a:r>
            <a:r>
              <a:rPr lang="en-JM" sz="1600" dirty="0" smtClean="0">
                <a:latin typeface="Segoe UI" panose="020B0502040204020203" pitchFamily="34" charset="0"/>
                <a:cs typeface="Segoe UI" panose="020B0502040204020203" pitchFamily="34" charset="0"/>
              </a:rPr>
              <a:t>measure </a:t>
            </a:r>
            <a:r>
              <a:rPr lang="en-JM" sz="1600" dirty="0">
                <a:latin typeface="Segoe UI" panose="020B0502040204020203" pitchFamily="34" charset="0"/>
                <a:cs typeface="Segoe UI" panose="020B0502040204020203" pitchFamily="34" charset="0"/>
              </a:rPr>
              <a:t>based on the assessment of deviations of factors determining the degree of leverage from their normal or equilibrium </a:t>
            </a:r>
            <a:r>
              <a:rPr lang="en-JM" sz="1600" dirty="0" smtClean="0">
                <a:latin typeface="Segoe UI" panose="020B0502040204020203" pitchFamily="34" charset="0"/>
                <a:cs typeface="Segoe UI" panose="020B0502040204020203" pitchFamily="34" charset="0"/>
              </a:rPr>
              <a:t>values estimated by applying a statistical </a:t>
            </a:r>
            <a:r>
              <a:rPr lang="en-US" sz="1600" dirty="0" smtClean="0">
                <a:latin typeface="Segoe UI" panose="020B0502040204020203" pitchFamily="34" charset="0"/>
                <a:cs typeface="Segoe UI" panose="020B0502040204020203" pitchFamily="34" charset="0"/>
              </a:rPr>
              <a:t>filter to the time series </a:t>
            </a:r>
            <a:r>
              <a:rPr lang="en-JM" sz="1600" dirty="0" smtClean="0">
                <a:latin typeface="Segoe UI" panose="020B0502040204020203" pitchFamily="34" charset="0"/>
                <a:cs typeface="Segoe UI" panose="020B0502040204020203" pitchFamily="34" charset="0"/>
              </a:rPr>
              <a:t>(</a:t>
            </a:r>
            <a:r>
              <a:rPr lang="de-DE" sz="1600" dirty="0">
                <a:latin typeface="Segoe UI" panose="020B0502040204020203" pitchFamily="34" charset="0"/>
                <a:cs typeface="Segoe UI" panose="020B0502040204020203" pitchFamily="34" charset="0"/>
              </a:rPr>
              <a:t>Borio, C, and M. </a:t>
            </a:r>
            <a:r>
              <a:rPr lang="de-DE" sz="1600" dirty="0" smtClean="0">
                <a:latin typeface="Segoe UI" panose="020B0502040204020203" pitchFamily="34" charset="0"/>
                <a:cs typeface="Segoe UI" panose="020B0502040204020203" pitchFamily="34" charset="0"/>
              </a:rPr>
              <a:t>Drehmann, 2009).</a:t>
            </a:r>
            <a:endParaRPr lang="en-JM" sz="1600" dirty="0"/>
          </a:p>
        </p:txBody>
      </p:sp>
      <p:sp>
        <p:nvSpPr>
          <p:cNvPr id="4" name="Slide Number Placeholder 3"/>
          <p:cNvSpPr>
            <a:spLocks noGrp="1"/>
          </p:cNvSpPr>
          <p:nvPr>
            <p:ph type="sldNum" sz="quarter" idx="12"/>
          </p:nvPr>
        </p:nvSpPr>
        <p:spPr/>
        <p:txBody>
          <a:bodyPr/>
          <a:lstStyle/>
          <a:p>
            <a:fld id="{7B4CBBEA-C2A9-4BD9-973A-E48A18EBA655}" type="slidenum">
              <a:rPr lang="en-US" smtClean="0">
                <a:solidFill>
                  <a:prstClr val="black">
                    <a:tint val="75000"/>
                  </a:prstClr>
                </a:solidFill>
              </a:rPr>
              <a:pPr/>
              <a:t>35</a:t>
            </a:fld>
            <a:endParaRPr lang="en-US">
              <a:solidFill>
                <a:prstClr val="black">
                  <a:tint val="75000"/>
                </a:prstClr>
              </a:solidFill>
            </a:endParaRPr>
          </a:p>
        </p:txBody>
      </p:sp>
      <p:sp>
        <p:nvSpPr>
          <p:cNvPr id="7" name="TextBox 6"/>
          <p:cNvSpPr txBox="1"/>
          <p:nvPr/>
        </p:nvSpPr>
        <p:spPr>
          <a:xfrm>
            <a:off x="609600" y="3124200"/>
            <a:ext cx="8077200" cy="1754326"/>
          </a:xfrm>
          <a:prstGeom prst="rect">
            <a:avLst/>
          </a:prstGeom>
          <a:solidFill>
            <a:srgbClr val="FFFF00"/>
          </a:solidFill>
        </p:spPr>
        <p:txBody>
          <a:bodyPr wrap="square" rtlCol="0">
            <a:spAutoFit/>
          </a:bodyPr>
          <a:lstStyle/>
          <a:p>
            <a:pPr>
              <a:buFont typeface="Arial" pitchFamily="34" charset="0"/>
              <a:buChar char="•"/>
            </a:pPr>
            <a:r>
              <a:rPr lang="en-JM" b="1" dirty="0" smtClean="0">
                <a:latin typeface="Segoe UI" panose="020B0502040204020203" pitchFamily="34" charset="0"/>
                <a:cs typeface="Segoe UI" panose="020B0502040204020203" pitchFamily="34" charset="0"/>
              </a:rPr>
              <a:t>Composite Index of Systemic Risk (CISS)</a:t>
            </a:r>
            <a:r>
              <a:rPr lang="en-JM" dirty="0" smtClean="0">
                <a:latin typeface="Segoe UI" panose="020B0502040204020203" pitchFamily="34" charset="0"/>
                <a:cs typeface="Segoe UI" panose="020B0502040204020203" pitchFamily="34" charset="0"/>
              </a:rPr>
              <a:t> is a single measure of financial stress and reflects the joint impact of activity across financial markets using empirical distribution functions and portfolio theory to determine contemporaneous stress in the most active markets (D. </a:t>
            </a:r>
            <a:r>
              <a:rPr lang="en-JM" dirty="0" err="1" smtClean="0">
                <a:latin typeface="Segoe UI" panose="020B0502040204020203" pitchFamily="34" charset="0"/>
                <a:cs typeface="Segoe UI" panose="020B0502040204020203" pitchFamily="34" charset="0"/>
              </a:rPr>
              <a:t>Holló</a:t>
            </a:r>
            <a:r>
              <a:rPr lang="en-JM" dirty="0" smtClean="0">
                <a:latin typeface="Segoe UI" panose="020B0502040204020203" pitchFamily="34" charset="0"/>
                <a:cs typeface="Segoe UI" panose="020B0502040204020203" pitchFamily="34" charset="0"/>
              </a:rPr>
              <a:t>, M. Kremer and M. Lo </a:t>
            </a:r>
            <a:r>
              <a:rPr lang="en-JM" dirty="0" err="1" smtClean="0">
                <a:latin typeface="Segoe UI" panose="020B0502040204020203" pitchFamily="34" charset="0"/>
                <a:cs typeface="Segoe UI" panose="020B0502040204020203" pitchFamily="34" charset="0"/>
              </a:rPr>
              <a:t>Duca</a:t>
            </a:r>
            <a:r>
              <a:rPr lang="en-JM" dirty="0" smtClean="0">
                <a:latin typeface="Segoe UI" panose="020B0502040204020203" pitchFamily="34" charset="0"/>
                <a:cs typeface="Segoe UI" panose="020B0502040204020203" pitchFamily="34" charset="0"/>
              </a:rPr>
              <a:t>, 2012). </a:t>
            </a:r>
          </a:p>
          <a:p>
            <a:endParaRPr lang="en-US" dirty="0"/>
          </a:p>
        </p:txBody>
      </p:sp>
    </p:spTree>
    <p:extLst>
      <p:ext uri="{BB962C8B-B14F-4D97-AF65-F5344CB8AC3E}">
        <p14:creationId xmlns:p14="http://schemas.microsoft.com/office/powerpoint/2010/main" val="11246330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5256"/>
            <a:ext cx="8686800" cy="532456"/>
          </a:xfrm>
        </p:spPr>
        <p:txBody>
          <a:bodyPr>
            <a:normAutofit fontScale="90000"/>
          </a:bodyPr>
          <a:lstStyle/>
          <a:p>
            <a:r>
              <a:rPr lang="en-US" sz="3800" dirty="0" smtClean="0">
                <a:latin typeface="Segoe UI" panose="020B0502040204020203" pitchFamily="34" charset="0"/>
                <a:cs typeface="Segoe UI" panose="020B0502040204020203" pitchFamily="34" charset="0"/>
              </a:rPr>
              <a:t>4.2b Composite Indicators of Systemic Stress</a:t>
            </a:r>
            <a:endParaRPr lang="en-US" sz="38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7B4CBBEA-C2A9-4BD9-973A-E48A18EBA655}" type="slidenum">
              <a:rPr lang="en-US" smtClean="0">
                <a:solidFill>
                  <a:prstClr val="black">
                    <a:tint val="75000"/>
                  </a:prstClr>
                </a:solidFill>
              </a:rPr>
              <a:pPr/>
              <a:t>36</a:t>
            </a:fld>
            <a:endParaRPr lang="en-US">
              <a:solidFill>
                <a:prstClr val="black">
                  <a:tint val="75000"/>
                </a:prstClr>
              </a:solidFill>
            </a:endParaRPr>
          </a:p>
        </p:txBody>
      </p:sp>
      <p:pic>
        <p:nvPicPr>
          <p:cNvPr id="6" name="Picture 5"/>
          <p:cNvPicPr>
            <a:picLocks noChangeAspect="1"/>
          </p:cNvPicPr>
          <p:nvPr/>
        </p:nvPicPr>
        <p:blipFill>
          <a:blip r:embed="rId3" cstate="print"/>
          <a:stretch>
            <a:fillRect/>
          </a:stretch>
        </p:blipFill>
        <p:spPr>
          <a:xfrm>
            <a:off x="240416" y="609600"/>
            <a:ext cx="4236334" cy="2679366"/>
          </a:xfrm>
          <a:prstGeom prst="rect">
            <a:avLst/>
          </a:prstGeom>
        </p:spPr>
      </p:pic>
      <p:pic>
        <p:nvPicPr>
          <p:cNvPr id="10" name="Picture 9"/>
          <p:cNvPicPr>
            <a:picLocks noChangeAspect="1"/>
          </p:cNvPicPr>
          <p:nvPr/>
        </p:nvPicPr>
        <p:blipFill>
          <a:blip r:embed="rId4" cstate="print"/>
          <a:stretch>
            <a:fillRect/>
          </a:stretch>
        </p:blipFill>
        <p:spPr>
          <a:xfrm>
            <a:off x="240417" y="3553690"/>
            <a:ext cx="4159892" cy="3021118"/>
          </a:xfrm>
          <a:prstGeom prst="rect">
            <a:avLst/>
          </a:prstGeom>
        </p:spPr>
      </p:pic>
      <p:pic>
        <p:nvPicPr>
          <p:cNvPr id="3" name="Picture 2"/>
          <p:cNvPicPr>
            <a:picLocks noChangeAspect="1"/>
          </p:cNvPicPr>
          <p:nvPr/>
        </p:nvPicPr>
        <p:blipFill>
          <a:blip r:embed="rId5" cstate="print"/>
          <a:stretch>
            <a:fillRect/>
          </a:stretch>
        </p:blipFill>
        <p:spPr>
          <a:xfrm>
            <a:off x="4788543" y="609600"/>
            <a:ext cx="4115040" cy="2679366"/>
          </a:xfrm>
          <a:prstGeom prst="rect">
            <a:avLst/>
          </a:prstGeom>
        </p:spPr>
      </p:pic>
      <p:pic>
        <p:nvPicPr>
          <p:cNvPr id="7" name="Picture 6"/>
          <p:cNvPicPr>
            <a:picLocks noChangeAspect="1"/>
          </p:cNvPicPr>
          <p:nvPr/>
        </p:nvPicPr>
        <p:blipFill>
          <a:blip r:embed="rId6" cstate="print"/>
          <a:stretch>
            <a:fillRect/>
          </a:stretch>
        </p:blipFill>
        <p:spPr>
          <a:xfrm>
            <a:off x="4788543" y="3553690"/>
            <a:ext cx="4115040" cy="3021118"/>
          </a:xfrm>
          <a:prstGeom prst="rect">
            <a:avLst/>
          </a:prstGeom>
        </p:spPr>
      </p:pic>
    </p:spTree>
    <p:extLst>
      <p:ext uri="{BB962C8B-B14F-4D97-AF65-F5344CB8AC3E}">
        <p14:creationId xmlns:p14="http://schemas.microsoft.com/office/powerpoint/2010/main" val="35717605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4.3 Stress-Testing Pension Funds</a:t>
            </a:r>
            <a:endParaRPr lang="en-US" dirty="0"/>
          </a:p>
        </p:txBody>
      </p:sp>
      <p:sp>
        <p:nvSpPr>
          <p:cNvPr id="3" name="Content Placeholder 2"/>
          <p:cNvSpPr>
            <a:spLocks noGrp="1"/>
          </p:cNvSpPr>
          <p:nvPr>
            <p:ph idx="1"/>
          </p:nvPr>
        </p:nvSpPr>
        <p:spPr/>
        <p:txBody>
          <a:bodyPr/>
          <a:lstStyle/>
          <a:p>
            <a:r>
              <a:rPr lang="en-US" dirty="0" smtClean="0"/>
              <a:t>Stress Testing for Pension Funds is </a:t>
            </a:r>
            <a:r>
              <a:rPr lang="en-US" b="1" dirty="0" smtClean="0"/>
              <a:t>fairly new but a growing area internationally</a:t>
            </a:r>
            <a:r>
              <a:rPr lang="en-US" dirty="0" smtClean="0"/>
              <a:t>.</a:t>
            </a:r>
          </a:p>
          <a:p>
            <a:pPr lvl="1"/>
            <a:endParaRPr lang="en-US" dirty="0" smtClean="0"/>
          </a:p>
          <a:p>
            <a:pPr lvl="1" algn="just"/>
            <a:r>
              <a:rPr lang="en-US" b="1" dirty="0" smtClean="0"/>
              <a:t>Less Common Tests</a:t>
            </a:r>
            <a:r>
              <a:rPr lang="en-US" dirty="0" smtClean="0"/>
              <a:t>:  </a:t>
            </a:r>
            <a:r>
              <a:rPr lang="en-US" b="1" u="sng" dirty="0" smtClean="0"/>
              <a:t>DC Plans </a:t>
            </a:r>
            <a:r>
              <a:rPr lang="en-US" dirty="0" smtClean="0"/>
              <a:t>(How adverse events affect targeted retirement income);</a:t>
            </a:r>
          </a:p>
          <a:p>
            <a:pPr lvl="1" algn="just"/>
            <a:endParaRPr lang="en-US" dirty="0" smtClean="0"/>
          </a:p>
          <a:p>
            <a:pPr lvl="1" algn="just"/>
            <a:r>
              <a:rPr lang="en-US" b="1" dirty="0" smtClean="0"/>
              <a:t>More Common Tests; </a:t>
            </a:r>
            <a:r>
              <a:rPr lang="en-US" b="1" u="sng" dirty="0" smtClean="0"/>
              <a:t>DB Plans </a:t>
            </a:r>
            <a:r>
              <a:rPr lang="en-US" dirty="0" smtClean="0"/>
              <a:t>(Tests of whether solvency of the plan is maintained under adverse events). </a:t>
            </a:r>
          </a:p>
          <a:p>
            <a:pPr lvl="1"/>
            <a:endParaRPr lang="en-US" dirty="0" smtClean="0"/>
          </a:p>
          <a:p>
            <a:pPr lvl="1"/>
            <a:endParaRPr lang="en-US" dirty="0" smtClean="0"/>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915400" cy="743712"/>
          </a:xfrm>
        </p:spPr>
        <p:txBody>
          <a:bodyPr>
            <a:normAutofit fontScale="90000"/>
          </a:bodyPr>
          <a:lstStyle/>
          <a:p>
            <a:r>
              <a:rPr lang="en-US" sz="3200" dirty="0" smtClean="0"/>
              <a:t>4.3a: Stress-Testing Frameworks and Tests: Caribbean Experience </a:t>
            </a:r>
            <a:r>
              <a:rPr lang="en-US" sz="3200" b="1" dirty="0" smtClean="0"/>
              <a:t>(Macro-level)</a:t>
            </a:r>
            <a:endParaRPr lang="en-US" sz="3200" b="1" dirty="0"/>
          </a:p>
        </p:txBody>
      </p:sp>
      <p:pic>
        <p:nvPicPr>
          <p:cNvPr id="3074" name="Picture 2"/>
          <p:cNvPicPr>
            <a:picLocks noGrp="1" noChangeAspect="1" noChangeArrowheads="1"/>
          </p:cNvPicPr>
          <p:nvPr>
            <p:ph idx="1"/>
          </p:nvPr>
        </p:nvPicPr>
        <p:blipFill>
          <a:blip r:embed="rId2" cstate="print"/>
          <a:srcRect l="1557" t="24328" r="59760" b="32984"/>
          <a:stretch>
            <a:fillRect/>
          </a:stretch>
        </p:blipFill>
        <p:spPr bwMode="auto">
          <a:xfrm>
            <a:off x="381000" y="1524000"/>
            <a:ext cx="8229600" cy="5029200"/>
          </a:xfrm>
          <a:prstGeom prst="rect">
            <a:avLst/>
          </a:prstGeom>
          <a:noFill/>
          <a:ln w="9525">
            <a:noFill/>
            <a:miter lim="800000"/>
            <a:headEnd/>
            <a:tailEnd/>
          </a:ln>
        </p:spPr>
      </p:pic>
      <p:sp>
        <p:nvSpPr>
          <p:cNvPr id="5" name="TextBox 4"/>
          <p:cNvSpPr txBox="1"/>
          <p:nvPr/>
        </p:nvSpPr>
        <p:spPr>
          <a:xfrm>
            <a:off x="762000" y="6553200"/>
            <a:ext cx="5410200" cy="369332"/>
          </a:xfrm>
          <a:prstGeom prst="rect">
            <a:avLst/>
          </a:prstGeom>
          <a:noFill/>
        </p:spPr>
        <p:txBody>
          <a:bodyPr wrap="square" rtlCol="0">
            <a:spAutoFit/>
          </a:bodyPr>
          <a:lstStyle/>
          <a:p>
            <a:r>
              <a:rPr lang="en-US" dirty="0" smtClean="0"/>
              <a:t>SF- Single Factor Stress Test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600200"/>
            <a:ext cx="8305800" cy="40386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#5</a:t>
            </a:r>
            <a:br>
              <a:rPr lang="en-US" dirty="0" smtClean="0"/>
            </a:br>
            <a:r>
              <a:rPr lang="en-US" sz="4900" dirty="0" smtClean="0"/>
              <a:t>Pension Sector Contribution to Financial Stability Work Plan: Some Issues for Consideration. </a:t>
            </a:r>
            <a:r>
              <a:rPr lang="en-US" sz="5400" dirty="0" smtClean="0"/>
              <a:t/>
            </a:r>
            <a:br>
              <a:rPr lang="en-US" sz="5400" dirty="0" smtClean="0"/>
            </a:br>
            <a:r>
              <a:rPr lang="en-US" sz="5400" dirty="0" smtClean="0"/>
              <a:t/>
            </a:r>
            <a:br>
              <a:rPr lang="en-US" sz="5400" dirty="0" smtClean="0"/>
            </a:b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51688"/>
            <a:ext cx="8610600" cy="972312"/>
          </a:xfrm>
        </p:spPr>
        <p:txBody>
          <a:bodyPr>
            <a:normAutofit/>
          </a:bodyPr>
          <a:lstStyle/>
          <a:p>
            <a:r>
              <a:rPr lang="en-US" sz="3100" dirty="0" smtClean="0"/>
              <a:t>1.1 The Concept of Pensions</a:t>
            </a:r>
            <a:endParaRPr lang="en-US" sz="3100" dirty="0"/>
          </a:p>
        </p:txBody>
      </p:sp>
      <p:sp>
        <p:nvSpPr>
          <p:cNvPr id="8" name="Content Placeholder 7"/>
          <p:cNvSpPr>
            <a:spLocks noGrp="1"/>
          </p:cNvSpPr>
          <p:nvPr>
            <p:ph idx="1"/>
          </p:nvPr>
        </p:nvSpPr>
        <p:spPr/>
        <p:txBody>
          <a:bodyPr>
            <a:normAutofit fontScale="92500"/>
          </a:bodyPr>
          <a:lstStyle/>
          <a:p>
            <a:pPr algn="just"/>
            <a:r>
              <a:rPr lang="en-US" sz="2800" dirty="0" smtClean="0"/>
              <a:t>What is a </a:t>
            </a:r>
            <a:r>
              <a:rPr lang="en-US" sz="2800" b="1" dirty="0" smtClean="0"/>
              <a:t>Pension Fund</a:t>
            </a:r>
            <a:r>
              <a:rPr lang="en-US" sz="2800" dirty="0" smtClean="0"/>
              <a:t>: Any plan, fund or scheme that guarantees </a:t>
            </a:r>
            <a:r>
              <a:rPr lang="en-US" sz="2800" b="1" u="sng" dirty="0" smtClean="0"/>
              <a:t>retirement income</a:t>
            </a:r>
            <a:r>
              <a:rPr lang="en-US" sz="2800" dirty="0" smtClean="0"/>
              <a:t>.</a:t>
            </a:r>
          </a:p>
          <a:p>
            <a:pPr algn="just"/>
            <a:endParaRPr lang="en-US" sz="2800" dirty="0" smtClean="0"/>
          </a:p>
          <a:p>
            <a:pPr algn="just"/>
            <a:r>
              <a:rPr lang="en-US" sz="2800" dirty="0" smtClean="0"/>
              <a:t>Ultimately, pensions have long-run macroeconomic effects through two broad mechanisms in the savings-investment process: </a:t>
            </a:r>
          </a:p>
          <a:p>
            <a:pPr lvl="2" algn="just"/>
            <a:r>
              <a:rPr lang="en-US" sz="2800" b="1" dirty="0" smtClean="0"/>
              <a:t>Indirect Finance (Financial Intermediation)</a:t>
            </a:r>
          </a:p>
          <a:p>
            <a:pPr lvl="2" algn="just"/>
            <a:r>
              <a:rPr lang="en-US" sz="2800" b="1" dirty="0" smtClean="0"/>
              <a:t>Direct Finance (i.e. Financial markets </a:t>
            </a:r>
            <a:r>
              <a:rPr lang="en-US" sz="2800" dirty="0" smtClean="0"/>
              <a:t>via longer-term financial instruments (e.g. equity and bonds)).</a:t>
            </a:r>
          </a:p>
          <a:p>
            <a:pPr lvl="1" algn="just"/>
            <a:endParaRPr lang="en-US" sz="3000" dirty="0" smtClean="0"/>
          </a:p>
          <a:p>
            <a:pPr>
              <a:buNone/>
            </a:pPr>
            <a:endParaRPr lang="en-US"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4000" dirty="0" smtClean="0"/>
              <a:t>5.1: Strategic Issues for Consideration</a:t>
            </a:r>
            <a:endParaRPr lang="en-US" sz="4000" dirty="0"/>
          </a:p>
        </p:txBody>
      </p:sp>
      <p:sp>
        <p:nvSpPr>
          <p:cNvPr id="3" name="Content Placeholder 2"/>
          <p:cNvSpPr>
            <a:spLocks noGrp="1"/>
          </p:cNvSpPr>
          <p:nvPr>
            <p:ph idx="1"/>
          </p:nvPr>
        </p:nvSpPr>
        <p:spPr>
          <a:xfrm>
            <a:off x="381000" y="1447800"/>
            <a:ext cx="8229600" cy="5410200"/>
          </a:xfrm>
        </p:spPr>
        <p:txBody>
          <a:bodyPr>
            <a:normAutofit lnSpcReduction="10000"/>
          </a:bodyPr>
          <a:lstStyle/>
          <a:p>
            <a:pPr marL="514350" indent="-514350">
              <a:buNone/>
            </a:pPr>
            <a:r>
              <a:rPr lang="en-US" b="1" u="sng" dirty="0" smtClean="0"/>
              <a:t>A. Financial Stability Indicators </a:t>
            </a:r>
            <a:r>
              <a:rPr lang="en-US" b="1" dirty="0" smtClean="0"/>
              <a:t>:</a:t>
            </a:r>
          </a:p>
          <a:p>
            <a:pPr algn="just"/>
            <a:r>
              <a:rPr lang="en-US" sz="2200" dirty="0" smtClean="0"/>
              <a:t>Rapidly improve the availability of financial health and stability indicators (i.e. FSIs) for the Pensions Sector.</a:t>
            </a:r>
          </a:p>
          <a:p>
            <a:pPr algn="just"/>
            <a:endParaRPr lang="en-US" sz="2200" dirty="0" smtClean="0"/>
          </a:p>
          <a:p>
            <a:pPr algn="just"/>
            <a:r>
              <a:rPr lang="en-US" sz="2200" dirty="0" smtClean="0"/>
              <a:t>RFSCC/CCMF has distributed a data request form for the pension sector to prepare for the Caribbean Financial Stability Report 2016 (</a:t>
            </a:r>
            <a:r>
              <a:rPr lang="en-US" sz="2200" b="1" dirty="0" smtClean="0"/>
              <a:t>See enhancements by Philip Davis</a:t>
            </a:r>
            <a:r>
              <a:rPr lang="en-US" sz="2200" dirty="0" smtClean="0"/>
              <a:t>).</a:t>
            </a:r>
          </a:p>
          <a:p>
            <a:pPr marL="274320" lvl="1" indent="-274320" algn="just">
              <a:buClr>
                <a:schemeClr val="accent3"/>
              </a:buClr>
              <a:buSzPct val="95000"/>
            </a:pPr>
            <a:endParaRPr lang="en-US" sz="2200" dirty="0" smtClean="0"/>
          </a:p>
          <a:p>
            <a:pPr marL="274320" lvl="1" indent="-274320" algn="just">
              <a:buClr>
                <a:schemeClr val="accent3"/>
              </a:buClr>
              <a:buSzPct val="95000"/>
            </a:pPr>
            <a:r>
              <a:rPr lang="en-US" sz="2200" dirty="0" smtClean="0"/>
              <a:t>Good Opportunity for CAPS in conjunction with the Caribbean Actuarial Association to move expeditiously to better </a:t>
            </a:r>
            <a:r>
              <a:rPr lang="en-US" sz="2200" dirty="0" err="1" smtClean="0"/>
              <a:t>organise</a:t>
            </a:r>
            <a:r>
              <a:rPr lang="en-US" sz="2200" dirty="0" smtClean="0"/>
              <a:t> and disseminate pension indicators in the Caribbean.</a:t>
            </a:r>
          </a:p>
          <a:p>
            <a:pPr marL="274320" lvl="1" indent="-274320" algn="just">
              <a:buClr>
                <a:schemeClr val="accent3"/>
              </a:buClr>
              <a:buSzPct val="95000"/>
            </a:pPr>
            <a:endParaRPr lang="en-US" sz="2200" dirty="0" smtClean="0"/>
          </a:p>
          <a:p>
            <a:pPr marL="274320" lvl="1" indent="-274320" algn="just">
              <a:buClr>
                <a:schemeClr val="accent3"/>
              </a:buClr>
              <a:buSzPct val="95000"/>
            </a:pPr>
            <a:r>
              <a:rPr lang="en-US" sz="2200" dirty="0" smtClean="0"/>
              <a:t>CARTAC has started to assist some countries with </a:t>
            </a:r>
            <a:r>
              <a:rPr lang="en-GB" sz="2000" b="1" i="1" dirty="0" smtClean="0"/>
              <a:t>Upgrading Pension Reporting Forms and Developing Pension Indicators (</a:t>
            </a:r>
            <a:r>
              <a:rPr lang="en-US" sz="2000" i="1" dirty="0" smtClean="0"/>
              <a:t>Barbados, Belize, Guyana and Trinidad and Tobago</a:t>
            </a:r>
            <a:r>
              <a:rPr lang="en-US" sz="2000" b="1" dirty="0" smtClean="0"/>
              <a:t>);</a:t>
            </a:r>
          </a:p>
          <a:p>
            <a:pPr marL="274320" lvl="1" indent="-274320" algn="just">
              <a:buClr>
                <a:schemeClr val="accent3"/>
              </a:buClr>
              <a:buSzPct val="95000"/>
            </a:pPr>
            <a:endParaRPr lang="en-US" sz="2000" b="1" dirty="0" smtClean="0"/>
          </a:p>
          <a:p>
            <a:pPr marL="274320" lvl="1" indent="-274320" algn="just">
              <a:buClr>
                <a:schemeClr val="accent3"/>
              </a:buClr>
              <a:buSzPct val="95000"/>
            </a:pPr>
            <a:endParaRPr lang="en-US" sz="2200" dirty="0" smtClean="0"/>
          </a:p>
          <a:p>
            <a:pPr marL="274320" lvl="1" indent="-274320" algn="just">
              <a:buClr>
                <a:schemeClr val="accent3"/>
              </a:buClr>
              <a:buSzPct val="95000"/>
            </a:pPr>
            <a:endParaRPr lang="en-US" sz="2200" dirty="0" smtClean="0"/>
          </a:p>
          <a:p>
            <a:pPr algn="just"/>
            <a:endParaRPr lang="en-US" sz="2800" b="1" dirty="0" smtClean="0"/>
          </a:p>
          <a:p>
            <a:pPr algn="just"/>
            <a:endParaRPr lang="en-US" sz="2800" b="1" dirty="0" smtClean="0"/>
          </a:p>
          <a:p>
            <a:pPr marL="514350" indent="-514350">
              <a:buNone/>
            </a:pPr>
            <a:endParaRPr lang="en-US" sz="2800" dirty="0" smtClean="0"/>
          </a:p>
          <a:p>
            <a:pPr marL="514350" indent="-514350">
              <a:buNone/>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1154430" lvl="2" indent="-514350">
              <a:buFont typeface="+mj-lt"/>
              <a:buAutoNum type="arabicPeriod"/>
            </a:pPr>
            <a:endParaRPr lang="en-US"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304800" y="1143002"/>
          <a:ext cx="8534400" cy="5405576"/>
        </p:xfrm>
        <a:graphic>
          <a:graphicData uri="http://schemas.openxmlformats.org/drawingml/2006/table">
            <a:tbl>
              <a:tblPr/>
              <a:tblGrid>
                <a:gridCol w="2469622">
                  <a:extLst>
                    <a:ext uri="{9D8B030D-6E8A-4147-A177-3AD203B41FA5}">
                      <a16:colId xmlns:a16="http://schemas.microsoft.com/office/drawing/2014/main" val="20000"/>
                    </a:ext>
                  </a:extLst>
                </a:gridCol>
                <a:gridCol w="1125534">
                  <a:extLst>
                    <a:ext uri="{9D8B030D-6E8A-4147-A177-3AD203B41FA5}">
                      <a16:colId xmlns:a16="http://schemas.microsoft.com/office/drawing/2014/main" val="20001"/>
                    </a:ext>
                  </a:extLst>
                </a:gridCol>
                <a:gridCol w="2469622">
                  <a:extLst>
                    <a:ext uri="{9D8B030D-6E8A-4147-A177-3AD203B41FA5}">
                      <a16:colId xmlns:a16="http://schemas.microsoft.com/office/drawing/2014/main" val="20002"/>
                    </a:ext>
                  </a:extLst>
                </a:gridCol>
                <a:gridCol w="2469622">
                  <a:extLst>
                    <a:ext uri="{9D8B030D-6E8A-4147-A177-3AD203B41FA5}">
                      <a16:colId xmlns:a16="http://schemas.microsoft.com/office/drawing/2014/main" val="20003"/>
                    </a:ext>
                  </a:extLst>
                </a:gridCol>
              </a:tblGrid>
              <a:tr h="57435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latin typeface="Book Antiqua"/>
                        </a:rPr>
                        <a:t>Categories</a:t>
                      </a:r>
                    </a:p>
                    <a:p>
                      <a:pPr algn="ctr" fontAlgn="ctr"/>
                      <a:endParaRPr lang="en-US" sz="1600" b="1" i="0" u="none" strike="noStrike" dirty="0">
                        <a:solidFill>
                          <a:srgbClr val="00B050"/>
                        </a:solidFill>
                        <a:latin typeface="Book Antiqu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600" b="1" i="0" u="none" strike="noStrike" dirty="0">
                          <a:solidFill>
                            <a:srgbClr val="000000"/>
                          </a:solidFill>
                          <a:latin typeface="Book Antiqu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600" b="1" i="0" u="none" strike="noStrike" dirty="0">
                          <a:solidFill>
                            <a:srgbClr val="000000"/>
                          </a:solidFill>
                          <a:latin typeface="Book Antiqua"/>
                        </a:rPr>
                        <a:t> </a:t>
                      </a:r>
                      <a:r>
                        <a:rPr lang="en-US" sz="1600" b="1" i="0" u="none" strike="noStrike" dirty="0" smtClean="0">
                          <a:solidFill>
                            <a:srgbClr val="000000"/>
                          </a:solidFill>
                          <a:latin typeface="Book Antiqua"/>
                        </a:rPr>
                        <a:t>Metric</a:t>
                      </a:r>
                      <a:endParaRPr lang="en-US" sz="1600" b="1" i="0" u="none" strike="noStrike" dirty="0">
                        <a:solidFill>
                          <a:srgbClr val="000000"/>
                        </a:solidFill>
                        <a:latin typeface="Book Antiqua"/>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600" b="1" i="0" u="none" strike="noStrike" dirty="0">
                          <a:solidFill>
                            <a:srgbClr val="000000"/>
                          </a:solidFill>
                          <a:latin typeface="Book Antiqua"/>
                        </a:rPr>
                        <a:t> </a:t>
                      </a:r>
                      <a:r>
                        <a:rPr lang="en-US" sz="1600" b="1" i="0" u="none" strike="noStrike" dirty="0" smtClean="0">
                          <a:solidFill>
                            <a:srgbClr val="000000"/>
                          </a:solidFill>
                          <a:latin typeface="Book Antiqua"/>
                        </a:rPr>
                        <a:t>Data</a:t>
                      </a:r>
                      <a:r>
                        <a:rPr lang="en-US" sz="1600" b="1" i="0" u="none" strike="noStrike" baseline="0" dirty="0" smtClean="0">
                          <a:solidFill>
                            <a:srgbClr val="000000"/>
                          </a:solidFill>
                          <a:latin typeface="Book Antiqua"/>
                        </a:rPr>
                        <a:t> </a:t>
                      </a:r>
                      <a:endParaRPr lang="en-US" sz="1600" b="1" i="0" u="none" strike="noStrike" dirty="0">
                        <a:solidFill>
                          <a:srgbClr val="000000"/>
                        </a:solidFill>
                        <a:latin typeface="Book Antiqua"/>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246151">
                <a:tc rowSpan="4">
                  <a:txBody>
                    <a:bodyPr/>
                    <a:lstStyle/>
                    <a:p>
                      <a:pPr algn="ctr" fontAlgn="ctr"/>
                      <a:r>
                        <a:rPr lang="en-US" sz="1400" b="0" i="0" u="none" strike="noStrike" dirty="0">
                          <a:solidFill>
                            <a:srgbClr val="000000"/>
                          </a:solidFill>
                          <a:latin typeface="Book Antiqua"/>
                        </a:rPr>
                        <a:t>C.1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6">
                  <a:txBody>
                    <a:bodyPr/>
                    <a:lstStyle/>
                    <a:p>
                      <a:pPr algn="ctr" fontAlgn="ctr"/>
                      <a:r>
                        <a:rPr lang="en-US" sz="1400" b="1" i="0" u="none" strike="noStrike" dirty="0">
                          <a:solidFill>
                            <a:srgbClr val="000000"/>
                          </a:solidFill>
                          <a:latin typeface="Book Antiqua"/>
                        </a:rPr>
                        <a:t>Capital Adequacy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4">
                  <a:txBody>
                    <a:bodyPr/>
                    <a:lstStyle/>
                    <a:p>
                      <a:pPr algn="ctr" fontAlgn="ctr"/>
                      <a:r>
                        <a:rPr lang="en-US" sz="1400" b="0" i="0" u="none" strike="noStrike" dirty="0">
                          <a:solidFill>
                            <a:srgbClr val="000000"/>
                          </a:solidFill>
                          <a:latin typeface="Book Antiqua"/>
                        </a:rPr>
                        <a:t>Funded Ratio:  (Assets (end of year)/Liabilities (Actual and Projected benefit obligations (end of year))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600" b="0" i="0" u="none" strike="noStrike" dirty="0">
                          <a:solidFill>
                            <a:srgbClr val="000000"/>
                          </a:solidFill>
                          <a:latin typeface="Book Antiqua"/>
                        </a:rPr>
                        <a:t>Assets ( end of Year ) (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32051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1" u="none" strike="noStrike">
                          <a:solidFill>
                            <a:srgbClr val="000000"/>
                          </a:solidFill>
                          <a:latin typeface="Book Antiqua"/>
                        </a:rPr>
                        <a:t>Defined Benefits (US$M) </a:t>
                      </a:r>
                    </a:p>
                  </a:txBody>
                  <a:tcPr marL="82447"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37179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1" u="none" strike="noStrike" dirty="0">
                          <a:solidFill>
                            <a:srgbClr val="000000"/>
                          </a:solidFill>
                          <a:latin typeface="Book Antiqua"/>
                        </a:rPr>
                        <a:t>Defined Contributions (US$M)</a:t>
                      </a:r>
                    </a:p>
                  </a:txBody>
                  <a:tcPr marL="82447"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69230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a:solidFill>
                            <a:srgbClr val="000000"/>
                          </a:solidFill>
                          <a:latin typeface="Book Antiqua"/>
                        </a:rPr>
                        <a:t>Liabilities (Actual and Projected Benefit obligations (end of Year ))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r h="423073">
                <a:tc rowSpan="2">
                  <a:txBody>
                    <a:bodyPr/>
                    <a:lstStyle/>
                    <a:p>
                      <a:pPr algn="ctr" fontAlgn="ctr"/>
                      <a:r>
                        <a:rPr lang="en-US" sz="1400" b="0" i="0" u="none" strike="noStrike">
                          <a:solidFill>
                            <a:srgbClr val="000000"/>
                          </a:solidFill>
                          <a:latin typeface="Book Antiqua"/>
                        </a:rPr>
                        <a:t>C.2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c rowSpan="2">
                  <a:txBody>
                    <a:bodyPr/>
                    <a:lstStyle/>
                    <a:p>
                      <a:pPr algn="ctr" fontAlgn="ctr"/>
                      <a:r>
                        <a:rPr lang="en-US" sz="1400" b="0" i="0" u="none" strike="noStrike" dirty="0">
                          <a:solidFill>
                            <a:srgbClr val="000000"/>
                          </a:solidFill>
                          <a:latin typeface="Book Antiqua"/>
                        </a:rPr>
                        <a:t>Capital of sponsor/(Assets-projected benefit obligations)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400" b="0" i="0" u="none" strike="noStrike" dirty="0">
                          <a:solidFill>
                            <a:srgbClr val="000000"/>
                          </a:solidFill>
                          <a:latin typeface="Book Antiqua"/>
                        </a:rPr>
                        <a:t>Capital of Sponsor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r h="49230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a:solidFill>
                            <a:srgbClr val="000000"/>
                          </a:solidFill>
                          <a:latin typeface="Book Antiqua"/>
                        </a:rPr>
                        <a:t>Assets - Projected benefit obligations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r h="246151">
                <a:tc rowSpan="8">
                  <a:txBody>
                    <a:bodyPr/>
                    <a:lstStyle/>
                    <a:p>
                      <a:pPr algn="ctr" fontAlgn="ctr"/>
                      <a:r>
                        <a:rPr lang="en-US" sz="1400" b="0" i="0" u="none" strike="noStrike" dirty="0">
                          <a:solidFill>
                            <a:srgbClr val="000000"/>
                          </a:solidFill>
                          <a:latin typeface="Book Antiqua"/>
                        </a:rPr>
                        <a:t>A.1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8">
                  <a:txBody>
                    <a:bodyPr/>
                    <a:lstStyle/>
                    <a:p>
                      <a:pPr algn="ctr" fontAlgn="ctr"/>
                      <a:r>
                        <a:rPr lang="en-US" sz="1400" b="1" i="0" u="none" strike="noStrike">
                          <a:solidFill>
                            <a:srgbClr val="000000"/>
                          </a:solidFill>
                          <a:latin typeface="Book Antiqua"/>
                        </a:rPr>
                        <a:t>Asset Quality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8">
                  <a:txBody>
                    <a:bodyPr/>
                    <a:lstStyle/>
                    <a:p>
                      <a:pPr algn="ctr" fontAlgn="ctr"/>
                      <a:r>
                        <a:rPr lang="en-US" sz="1400" b="0" i="0" u="none" strike="noStrike" dirty="0">
                          <a:solidFill>
                            <a:srgbClr val="000000"/>
                          </a:solidFill>
                          <a:latin typeface="Book Antiqua"/>
                        </a:rPr>
                        <a:t>(Real estate + Government Bonds + Unquoted equities+ Debtors)/Total Assets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400" b="0" i="0" u="none" strike="noStrike" dirty="0">
                          <a:solidFill>
                            <a:srgbClr val="000000"/>
                          </a:solidFill>
                          <a:latin typeface="Book Antiqua"/>
                        </a:rPr>
                        <a:t>Real Estate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7"/>
                  </a:ext>
                </a:extLst>
              </a:tr>
              <a:tr h="2461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a:solidFill>
                            <a:srgbClr val="000000"/>
                          </a:solidFill>
                          <a:latin typeface="Book Antiqua"/>
                        </a:rPr>
                        <a:t>Government Bonds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8"/>
                  </a:ext>
                </a:extLst>
              </a:tr>
              <a:tr h="2461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a:solidFill>
                            <a:srgbClr val="000000"/>
                          </a:solidFill>
                          <a:latin typeface="Book Antiqua"/>
                        </a:rPr>
                        <a:t>Equities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9"/>
                  </a:ext>
                </a:extLst>
              </a:tr>
              <a:tr h="2461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1" u="none" strike="noStrike" dirty="0">
                          <a:solidFill>
                            <a:srgbClr val="000000"/>
                          </a:solidFill>
                          <a:latin typeface="Book Antiqua"/>
                        </a:rPr>
                        <a:t>Quoted equities (US$M)</a:t>
                      </a:r>
                    </a:p>
                  </a:txBody>
                  <a:tcPr marL="82447"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10"/>
                  </a:ext>
                </a:extLst>
              </a:tr>
              <a:tr h="2461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1" u="none" strike="noStrike" dirty="0">
                          <a:solidFill>
                            <a:srgbClr val="000000"/>
                          </a:solidFill>
                          <a:latin typeface="Book Antiqua"/>
                        </a:rPr>
                        <a:t>Unquoted equities (US$M)</a:t>
                      </a:r>
                    </a:p>
                  </a:txBody>
                  <a:tcPr marL="82447"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11"/>
                  </a:ext>
                </a:extLst>
              </a:tr>
              <a:tr h="2461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a:solidFill>
                            <a:srgbClr val="000000"/>
                          </a:solidFill>
                          <a:latin typeface="Book Antiqua"/>
                        </a:rPr>
                        <a:t>Debtors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12"/>
                  </a:ext>
                </a:extLst>
              </a:tr>
              <a:tr h="2461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a:solidFill>
                            <a:srgbClr val="000000"/>
                          </a:solidFill>
                          <a:latin typeface="Book Antiqua"/>
                        </a:rPr>
                        <a:t>Total Assets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13"/>
                  </a:ext>
                </a:extLst>
              </a:tr>
              <a:tr h="32051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1" u="none" strike="noStrike" dirty="0">
                          <a:solidFill>
                            <a:srgbClr val="000000"/>
                          </a:solidFill>
                          <a:latin typeface="Book Antiqua"/>
                        </a:rPr>
                        <a:t>of which Foreign Assets (US$M)</a:t>
                      </a:r>
                    </a:p>
                  </a:txBody>
                  <a:tcPr marL="82447"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304800" y="1447800"/>
          <a:ext cx="8534400" cy="4786465"/>
        </p:xfrm>
        <a:graphic>
          <a:graphicData uri="http://schemas.openxmlformats.org/drawingml/2006/table">
            <a:tbl>
              <a:tblPr/>
              <a:tblGrid>
                <a:gridCol w="2469622">
                  <a:extLst>
                    <a:ext uri="{9D8B030D-6E8A-4147-A177-3AD203B41FA5}">
                      <a16:colId xmlns:a16="http://schemas.microsoft.com/office/drawing/2014/main" val="20000"/>
                    </a:ext>
                  </a:extLst>
                </a:gridCol>
                <a:gridCol w="1125534">
                  <a:extLst>
                    <a:ext uri="{9D8B030D-6E8A-4147-A177-3AD203B41FA5}">
                      <a16:colId xmlns:a16="http://schemas.microsoft.com/office/drawing/2014/main" val="20001"/>
                    </a:ext>
                  </a:extLst>
                </a:gridCol>
                <a:gridCol w="2469622">
                  <a:extLst>
                    <a:ext uri="{9D8B030D-6E8A-4147-A177-3AD203B41FA5}">
                      <a16:colId xmlns:a16="http://schemas.microsoft.com/office/drawing/2014/main" val="20002"/>
                    </a:ext>
                  </a:extLst>
                </a:gridCol>
                <a:gridCol w="2469622">
                  <a:extLst>
                    <a:ext uri="{9D8B030D-6E8A-4147-A177-3AD203B41FA5}">
                      <a16:colId xmlns:a16="http://schemas.microsoft.com/office/drawing/2014/main" val="20003"/>
                    </a:ext>
                  </a:extLst>
                </a:gridCol>
              </a:tblGrid>
              <a:tr h="74417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latin typeface="Book Antiqua"/>
                        </a:rPr>
                        <a:t>Categories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600" b="1" i="0" u="none" strike="noStrike" dirty="0">
                          <a:solidFill>
                            <a:srgbClr val="000000"/>
                          </a:solidFill>
                          <a:latin typeface="Book Antiqua"/>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600" b="1" i="0" u="none" strike="noStrike" dirty="0">
                          <a:solidFill>
                            <a:srgbClr val="000000"/>
                          </a:solidFill>
                          <a:latin typeface="Book Antiqua"/>
                        </a:rPr>
                        <a:t> </a:t>
                      </a:r>
                      <a:r>
                        <a:rPr lang="en-US" sz="1600" b="1" i="0" u="none" strike="noStrike" dirty="0" smtClean="0">
                          <a:solidFill>
                            <a:srgbClr val="000000"/>
                          </a:solidFill>
                          <a:latin typeface="Book Antiqua"/>
                        </a:rPr>
                        <a:t>Metric</a:t>
                      </a:r>
                      <a:endParaRPr lang="en-US" sz="1600" b="1" i="0" u="none" strike="noStrike" dirty="0">
                        <a:solidFill>
                          <a:srgbClr val="000000"/>
                        </a:solidFill>
                        <a:latin typeface="Book Antiqua"/>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600" b="1" i="0" u="none" strike="noStrike" dirty="0">
                          <a:solidFill>
                            <a:srgbClr val="000000"/>
                          </a:solidFill>
                          <a:latin typeface="Book Antiqua"/>
                        </a:rPr>
                        <a:t> </a:t>
                      </a:r>
                      <a:r>
                        <a:rPr lang="en-US" sz="1600" b="1" i="0" u="none" strike="noStrike" dirty="0" smtClean="0">
                          <a:solidFill>
                            <a:srgbClr val="000000"/>
                          </a:solidFill>
                          <a:latin typeface="Book Antiqua"/>
                        </a:rPr>
                        <a:t>Data</a:t>
                      </a:r>
                      <a:r>
                        <a:rPr lang="en-US" sz="1600" b="1" i="0" u="none" strike="noStrike" baseline="0" dirty="0" smtClean="0">
                          <a:solidFill>
                            <a:srgbClr val="000000"/>
                          </a:solidFill>
                          <a:latin typeface="Book Antiqua"/>
                        </a:rPr>
                        <a:t> </a:t>
                      </a:r>
                      <a:endParaRPr lang="en-US" sz="1600" b="1" i="0" u="none" strike="noStrike" dirty="0">
                        <a:solidFill>
                          <a:srgbClr val="000000"/>
                        </a:solidFill>
                        <a:latin typeface="Book Antiqua"/>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617098">
                <a:tc rowSpan="2">
                  <a:txBody>
                    <a:bodyPr/>
                    <a:lstStyle/>
                    <a:p>
                      <a:pPr algn="ctr" fontAlgn="ctr"/>
                      <a:r>
                        <a:rPr lang="en-US" sz="1600" b="0" i="0" u="none" strike="noStrike" dirty="0">
                          <a:solidFill>
                            <a:srgbClr val="000000"/>
                          </a:solidFill>
                          <a:latin typeface="Book Antiqua"/>
                        </a:rPr>
                        <a:t>M.1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8">
                  <a:txBody>
                    <a:bodyPr/>
                    <a:lstStyle/>
                    <a:p>
                      <a:pPr algn="ctr" fontAlgn="ctr"/>
                      <a:r>
                        <a:rPr lang="en-US" sz="1600" b="1" i="0" u="none" strike="noStrike" dirty="0">
                          <a:solidFill>
                            <a:srgbClr val="000000"/>
                          </a:solidFill>
                          <a:latin typeface="Book Antiqua"/>
                        </a:rPr>
                        <a:t>Management Quality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2">
                  <a:txBody>
                    <a:bodyPr/>
                    <a:lstStyle/>
                    <a:p>
                      <a:pPr algn="ctr" fontAlgn="ctr"/>
                      <a:r>
                        <a:rPr lang="en-US" sz="1600" b="0" i="0" u="none" strike="noStrike" dirty="0">
                          <a:solidFill>
                            <a:srgbClr val="000000"/>
                          </a:solidFill>
                          <a:latin typeface="Book Antiqua"/>
                        </a:rPr>
                        <a:t>Pension Fund assets/No. of members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600" b="0" i="0" u="none" strike="noStrike" dirty="0">
                          <a:solidFill>
                            <a:srgbClr val="000000"/>
                          </a:solidFill>
                          <a:latin typeface="Book Antiqua"/>
                        </a:rPr>
                        <a:t>Private Pension Assets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3189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600" b="0" i="0" u="none" strike="noStrike" dirty="0">
                          <a:solidFill>
                            <a:srgbClr val="000000"/>
                          </a:solidFill>
                          <a:latin typeface="Book Antiqua"/>
                        </a:rPr>
                        <a:t>No. of members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617098">
                <a:tc rowSpan="2">
                  <a:txBody>
                    <a:bodyPr/>
                    <a:lstStyle/>
                    <a:p>
                      <a:pPr algn="ctr" fontAlgn="ctr"/>
                      <a:r>
                        <a:rPr lang="en-US" sz="1600" b="0" i="0" u="none" strike="noStrike" dirty="0">
                          <a:solidFill>
                            <a:srgbClr val="000000"/>
                          </a:solidFill>
                          <a:latin typeface="Book Antiqua"/>
                        </a:rPr>
                        <a:t>M.2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c rowSpan="2">
                  <a:txBody>
                    <a:bodyPr/>
                    <a:lstStyle/>
                    <a:p>
                      <a:pPr algn="ctr" fontAlgn="ctr"/>
                      <a:r>
                        <a:rPr lang="en-US" sz="1600" b="0" i="0" u="none" strike="noStrike" dirty="0">
                          <a:solidFill>
                            <a:srgbClr val="000000"/>
                          </a:solidFill>
                          <a:latin typeface="Book Antiqua"/>
                        </a:rPr>
                        <a:t>Gross contributions/No. of members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600" b="0" i="0" u="none" strike="noStrike" dirty="0">
                          <a:solidFill>
                            <a:srgbClr val="000000"/>
                          </a:solidFill>
                          <a:latin typeface="Book Antiqua"/>
                        </a:rPr>
                        <a:t>Gross Contributions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3189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600" b="0" i="0" u="none" strike="noStrike" dirty="0" err="1">
                          <a:solidFill>
                            <a:srgbClr val="000000"/>
                          </a:solidFill>
                          <a:latin typeface="Book Antiqua"/>
                        </a:rPr>
                        <a:t>No.of</a:t>
                      </a:r>
                      <a:r>
                        <a:rPr lang="en-US" sz="1600" b="0" i="0" u="none" strike="noStrike" dirty="0">
                          <a:solidFill>
                            <a:srgbClr val="000000"/>
                          </a:solidFill>
                          <a:latin typeface="Book Antiqua"/>
                        </a:rPr>
                        <a:t> members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r h="617098">
                <a:tc rowSpan="2">
                  <a:txBody>
                    <a:bodyPr/>
                    <a:lstStyle/>
                    <a:p>
                      <a:pPr algn="ctr" fontAlgn="ctr"/>
                      <a:r>
                        <a:rPr lang="en-US" sz="1600" b="0" i="0" u="none" strike="noStrike" dirty="0">
                          <a:solidFill>
                            <a:srgbClr val="000000"/>
                          </a:solidFill>
                          <a:latin typeface="Book Antiqua"/>
                        </a:rPr>
                        <a:t>M.3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c rowSpan="2">
                  <a:txBody>
                    <a:bodyPr/>
                    <a:lstStyle/>
                    <a:p>
                      <a:pPr algn="ctr" fontAlgn="ctr"/>
                      <a:r>
                        <a:rPr lang="en-US" sz="1600" b="0" i="0" u="none" strike="noStrike">
                          <a:solidFill>
                            <a:srgbClr val="000000"/>
                          </a:solidFill>
                          <a:latin typeface="Book Antiqua"/>
                        </a:rPr>
                        <a:t>Pension Fund Assets/Total Financial Sector assets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600" b="0" i="0" u="none" strike="noStrike" dirty="0">
                          <a:solidFill>
                            <a:srgbClr val="000000"/>
                          </a:solidFill>
                          <a:latin typeface="Book Antiqua"/>
                        </a:rPr>
                        <a:t>Pension Fund Assets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r h="61709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600" b="0" i="0" u="none" strike="noStrike" dirty="0">
                          <a:solidFill>
                            <a:srgbClr val="000000"/>
                          </a:solidFill>
                          <a:latin typeface="Book Antiqua"/>
                        </a:rPr>
                        <a:t>Total Financial Sector Assets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r h="617098">
                <a:tc rowSpan="2">
                  <a:txBody>
                    <a:bodyPr/>
                    <a:lstStyle/>
                    <a:p>
                      <a:pPr algn="ctr" fontAlgn="ctr"/>
                      <a:r>
                        <a:rPr lang="en-US" sz="1600" b="0" i="0" u="none" strike="noStrike">
                          <a:solidFill>
                            <a:srgbClr val="000000"/>
                          </a:solidFill>
                          <a:latin typeface="Book Antiqua"/>
                        </a:rPr>
                        <a:t>M.4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c rowSpan="2">
                  <a:txBody>
                    <a:bodyPr/>
                    <a:lstStyle/>
                    <a:p>
                      <a:pPr algn="ctr" fontAlgn="ctr"/>
                      <a:r>
                        <a:rPr lang="en-US" sz="1600" b="0" i="0" u="none" strike="noStrike" dirty="0">
                          <a:solidFill>
                            <a:srgbClr val="000000"/>
                          </a:solidFill>
                          <a:latin typeface="Book Antiqua"/>
                        </a:rPr>
                        <a:t>Individuals covered by private pensions/Total </a:t>
                      </a:r>
                      <a:r>
                        <a:rPr lang="en-US" sz="1600" b="0" i="0" u="none" strike="noStrike" dirty="0" err="1">
                          <a:solidFill>
                            <a:srgbClr val="000000"/>
                          </a:solidFill>
                          <a:latin typeface="Book Antiqua"/>
                        </a:rPr>
                        <a:t>labour</a:t>
                      </a:r>
                      <a:r>
                        <a:rPr lang="en-US" sz="1600" b="0" i="0" u="none" strike="noStrike" dirty="0">
                          <a:solidFill>
                            <a:srgbClr val="000000"/>
                          </a:solidFill>
                          <a:latin typeface="Book Antiqua"/>
                        </a:rPr>
                        <a:t> force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600" b="0" i="0" u="none" strike="noStrike" dirty="0">
                          <a:solidFill>
                            <a:srgbClr val="000000"/>
                          </a:solidFill>
                          <a:latin typeface="Book Antiqua"/>
                        </a:rPr>
                        <a:t>Individuals covered by private pensions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7"/>
                  </a:ext>
                </a:extLst>
              </a:tr>
              <a:tr h="3189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600" b="0" i="0" u="none" strike="noStrike" dirty="0">
                          <a:solidFill>
                            <a:srgbClr val="000000"/>
                          </a:solidFill>
                          <a:latin typeface="Book Antiqua"/>
                        </a:rPr>
                        <a:t>Total </a:t>
                      </a:r>
                      <a:r>
                        <a:rPr lang="en-US" sz="1600" b="0" i="0" u="none" strike="noStrike" dirty="0" err="1">
                          <a:solidFill>
                            <a:srgbClr val="000000"/>
                          </a:solidFill>
                          <a:latin typeface="Book Antiqua"/>
                        </a:rPr>
                        <a:t>Labour</a:t>
                      </a:r>
                      <a:r>
                        <a:rPr lang="en-US" sz="1600" b="0" i="0" u="none" strike="noStrike" dirty="0">
                          <a:solidFill>
                            <a:srgbClr val="000000"/>
                          </a:solidFill>
                          <a:latin typeface="Book Antiqua"/>
                        </a:rPr>
                        <a:t> force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304800" y="1269920"/>
          <a:ext cx="8534400" cy="4913152"/>
        </p:xfrm>
        <a:graphic>
          <a:graphicData uri="http://schemas.openxmlformats.org/drawingml/2006/table">
            <a:tbl>
              <a:tblPr/>
              <a:tblGrid>
                <a:gridCol w="2469622">
                  <a:extLst>
                    <a:ext uri="{9D8B030D-6E8A-4147-A177-3AD203B41FA5}">
                      <a16:colId xmlns:a16="http://schemas.microsoft.com/office/drawing/2014/main" val="20000"/>
                    </a:ext>
                  </a:extLst>
                </a:gridCol>
                <a:gridCol w="1125534">
                  <a:extLst>
                    <a:ext uri="{9D8B030D-6E8A-4147-A177-3AD203B41FA5}">
                      <a16:colId xmlns:a16="http://schemas.microsoft.com/office/drawing/2014/main" val="20001"/>
                    </a:ext>
                  </a:extLst>
                </a:gridCol>
                <a:gridCol w="2469622">
                  <a:extLst>
                    <a:ext uri="{9D8B030D-6E8A-4147-A177-3AD203B41FA5}">
                      <a16:colId xmlns:a16="http://schemas.microsoft.com/office/drawing/2014/main" val="20002"/>
                    </a:ext>
                  </a:extLst>
                </a:gridCol>
                <a:gridCol w="2469622">
                  <a:extLst>
                    <a:ext uri="{9D8B030D-6E8A-4147-A177-3AD203B41FA5}">
                      <a16:colId xmlns:a16="http://schemas.microsoft.com/office/drawing/2014/main" val="20003"/>
                    </a:ext>
                  </a:extLst>
                </a:gridCol>
              </a:tblGrid>
              <a:tr h="21039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500" b="1" i="0" u="none" strike="noStrike" dirty="0" smtClean="0">
                          <a:solidFill>
                            <a:srgbClr val="000000"/>
                          </a:solidFill>
                          <a:latin typeface="Book Antiqua"/>
                        </a:rPr>
                        <a:t>Categories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500" b="1" i="0" u="none" strike="noStrike" dirty="0">
                          <a:solidFill>
                            <a:srgbClr val="000000"/>
                          </a:solidFill>
                          <a:latin typeface="Book Antiqua"/>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500" b="1" i="0" u="none" strike="noStrike" dirty="0">
                          <a:solidFill>
                            <a:srgbClr val="000000"/>
                          </a:solidFill>
                          <a:latin typeface="Book Antiqua"/>
                        </a:rPr>
                        <a:t> </a:t>
                      </a:r>
                      <a:r>
                        <a:rPr lang="en-US" sz="1500" b="1" i="0" u="none" strike="noStrike" dirty="0" smtClean="0">
                          <a:solidFill>
                            <a:srgbClr val="000000"/>
                          </a:solidFill>
                          <a:latin typeface="Book Antiqua"/>
                        </a:rPr>
                        <a:t>Metric</a:t>
                      </a:r>
                      <a:endParaRPr lang="en-US" sz="1500" b="1" i="0" u="none" strike="noStrike" dirty="0">
                        <a:solidFill>
                          <a:srgbClr val="000000"/>
                        </a:solidFill>
                        <a:latin typeface="Book Antiqua"/>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en-US" sz="1500" b="1" i="0" u="none" strike="noStrike" dirty="0">
                          <a:solidFill>
                            <a:srgbClr val="000000"/>
                          </a:solidFill>
                          <a:latin typeface="Book Antiqua"/>
                        </a:rPr>
                        <a:t> </a:t>
                      </a:r>
                      <a:r>
                        <a:rPr lang="en-US" sz="1500" b="1" i="0" u="none" strike="noStrike" dirty="0" smtClean="0">
                          <a:solidFill>
                            <a:srgbClr val="000000"/>
                          </a:solidFill>
                          <a:latin typeface="Book Antiqua"/>
                        </a:rPr>
                        <a:t>Data</a:t>
                      </a:r>
                      <a:r>
                        <a:rPr lang="en-US" sz="1500" b="1" i="0" u="none" strike="noStrike" baseline="0" dirty="0" smtClean="0">
                          <a:solidFill>
                            <a:srgbClr val="000000"/>
                          </a:solidFill>
                          <a:latin typeface="Book Antiqua"/>
                        </a:rPr>
                        <a:t> </a:t>
                      </a:r>
                      <a:endParaRPr lang="en-US" sz="1500" b="1" i="0" u="none" strike="noStrike" dirty="0">
                        <a:solidFill>
                          <a:srgbClr val="000000"/>
                        </a:solidFill>
                        <a:latin typeface="Book Antiqua"/>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224418">
                <a:tc rowSpan="6">
                  <a:txBody>
                    <a:bodyPr/>
                    <a:lstStyle/>
                    <a:p>
                      <a:pPr algn="ctr" fontAlgn="ctr"/>
                      <a:r>
                        <a:rPr lang="en-US" sz="1500" b="0" i="0" u="none" strike="noStrike" dirty="0">
                          <a:solidFill>
                            <a:srgbClr val="000000"/>
                          </a:solidFill>
                          <a:latin typeface="Book Antiqua"/>
                        </a:rPr>
                        <a:t>E.1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6">
                  <a:txBody>
                    <a:bodyPr/>
                    <a:lstStyle/>
                    <a:p>
                      <a:pPr algn="ctr" fontAlgn="ctr"/>
                      <a:r>
                        <a:rPr lang="en-US" sz="1500" b="1" i="0" u="none" strike="noStrike" dirty="0">
                          <a:solidFill>
                            <a:srgbClr val="000000"/>
                          </a:solidFill>
                          <a:latin typeface="Book Antiqua"/>
                        </a:rPr>
                        <a:t>Earnings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6">
                  <a:txBody>
                    <a:bodyPr/>
                    <a:lstStyle/>
                    <a:p>
                      <a:pPr algn="ctr" fontAlgn="ctr"/>
                      <a:r>
                        <a:rPr lang="en-US" sz="1500" b="0" i="0" u="none" strike="noStrike" dirty="0">
                          <a:solidFill>
                            <a:srgbClr val="000000"/>
                          </a:solidFill>
                          <a:latin typeface="Book Antiqua"/>
                        </a:rPr>
                        <a:t>Return on Assets : Earnings after taxes ( Interest earned + Dividends earned + Realized and unrealized gains or losses) - (Taxes payable by the plan+  Administrative costs of the plan)  / Average Assets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600" b="0" i="0" u="none" strike="noStrike" dirty="0">
                          <a:solidFill>
                            <a:srgbClr val="000000"/>
                          </a:solidFill>
                          <a:latin typeface="Book Antiqua"/>
                        </a:rPr>
                        <a:t>Interest earned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21039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500" b="0" i="0" u="none" strike="noStrike">
                          <a:solidFill>
                            <a:srgbClr val="000000"/>
                          </a:solidFill>
                          <a:latin typeface="Book Antiqua"/>
                        </a:rPr>
                        <a:t> Dividends earned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420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500" b="0" i="0" u="none" strike="noStrike">
                          <a:solidFill>
                            <a:srgbClr val="000000"/>
                          </a:solidFill>
                          <a:latin typeface="Book Antiqua"/>
                        </a:rPr>
                        <a:t>Realized and unrealized gains or losses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420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500" b="0" i="0" u="none" strike="noStrike" dirty="0">
                          <a:solidFill>
                            <a:srgbClr val="000000"/>
                          </a:solidFill>
                          <a:latin typeface="Book Antiqua"/>
                        </a:rPr>
                        <a:t>Taxes payable by the plan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r h="420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500" b="0" i="0" u="none" strike="noStrike" dirty="0">
                          <a:solidFill>
                            <a:srgbClr val="000000"/>
                          </a:solidFill>
                          <a:latin typeface="Book Antiqua"/>
                        </a:rPr>
                        <a:t>Administrative costs of the plan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r h="22727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500" b="0" i="0" u="none" strike="noStrike" dirty="0">
                          <a:solidFill>
                            <a:srgbClr val="000000"/>
                          </a:solidFill>
                          <a:latin typeface="Book Antiqua"/>
                        </a:rPr>
                        <a:t>Average Assets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r h="420784">
                <a:tc rowSpan="2">
                  <a:txBody>
                    <a:bodyPr/>
                    <a:lstStyle/>
                    <a:p>
                      <a:pPr algn="ctr" fontAlgn="ctr"/>
                      <a:r>
                        <a:rPr lang="en-US" sz="1500" b="0" i="0" u="none" strike="noStrike">
                          <a:solidFill>
                            <a:srgbClr val="000000"/>
                          </a:solidFill>
                          <a:latin typeface="Book Antiqua"/>
                        </a:rPr>
                        <a:t>L.1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6">
                  <a:txBody>
                    <a:bodyPr/>
                    <a:lstStyle/>
                    <a:p>
                      <a:pPr algn="ctr" fontAlgn="ctr"/>
                      <a:r>
                        <a:rPr lang="en-US" sz="1500" b="1" i="0" u="none" strike="noStrike">
                          <a:solidFill>
                            <a:srgbClr val="000000"/>
                          </a:solidFill>
                          <a:latin typeface="Book Antiqua"/>
                        </a:rPr>
                        <a:t>Liquidity</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rowSpan="2">
                  <a:txBody>
                    <a:bodyPr/>
                    <a:lstStyle/>
                    <a:p>
                      <a:pPr algn="ctr" fontAlgn="ctr"/>
                      <a:r>
                        <a:rPr lang="en-US" sz="1500" b="0" i="0" u="none" strike="noStrike" dirty="0">
                          <a:solidFill>
                            <a:srgbClr val="000000"/>
                          </a:solidFill>
                          <a:latin typeface="Book Antiqua"/>
                        </a:rPr>
                        <a:t>Liquid Assets (1 year and under maturity)/Total Assets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500" b="0" i="0" u="none" strike="noStrike" dirty="0">
                          <a:solidFill>
                            <a:srgbClr val="000000"/>
                          </a:solidFill>
                          <a:latin typeface="Book Antiqua"/>
                        </a:rPr>
                        <a:t>Liquid Assets ( 1 year and under maturity)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7"/>
                  </a:ext>
                </a:extLst>
              </a:tr>
              <a:tr h="21039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500" b="0" i="0" u="none" strike="noStrike" dirty="0">
                          <a:solidFill>
                            <a:srgbClr val="000000"/>
                          </a:solidFill>
                          <a:latin typeface="Book Antiqua"/>
                        </a:rPr>
                        <a:t>Total Assets (US$M)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8"/>
                  </a:ext>
                </a:extLst>
              </a:tr>
              <a:tr h="631176">
                <a:tc rowSpan="2">
                  <a:txBody>
                    <a:bodyPr/>
                    <a:lstStyle/>
                    <a:p>
                      <a:pPr algn="ctr" fontAlgn="ctr"/>
                      <a:r>
                        <a:rPr lang="en-US" sz="1500" b="0" i="0" u="none" strike="noStrike">
                          <a:solidFill>
                            <a:srgbClr val="000000"/>
                          </a:solidFill>
                          <a:latin typeface="Book Antiqua"/>
                        </a:rPr>
                        <a:t>L.2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c rowSpan="2">
                  <a:txBody>
                    <a:bodyPr/>
                    <a:lstStyle/>
                    <a:p>
                      <a:pPr algn="ctr" fontAlgn="ctr"/>
                      <a:r>
                        <a:rPr lang="en-US" sz="1500" b="0" i="0" u="none" strike="noStrike" dirty="0">
                          <a:solidFill>
                            <a:srgbClr val="000000"/>
                          </a:solidFill>
                          <a:latin typeface="Book Antiqua"/>
                        </a:rPr>
                        <a:t>Current Assets/Current Liabilities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ctr"/>
                      <a:r>
                        <a:rPr lang="en-US" sz="1500" b="0" i="0" u="none" strike="noStrike" dirty="0">
                          <a:solidFill>
                            <a:srgbClr val="000000"/>
                          </a:solidFill>
                          <a:latin typeface="Book Antiqua"/>
                        </a:rPr>
                        <a:t>Current Assets (cash , near cash and assets &lt; 1year)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09"/>
                  </a:ext>
                </a:extLst>
              </a:tr>
              <a:tr h="420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500" b="0" i="0" u="none" strike="noStrike" dirty="0">
                          <a:solidFill>
                            <a:srgbClr val="000000"/>
                          </a:solidFill>
                          <a:latin typeface="Book Antiqua"/>
                        </a:rPr>
                        <a:t>Current Liabilities &lt; 1 year (US$M)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10"/>
                  </a:ext>
                </a:extLst>
              </a:tr>
              <a:tr h="210392">
                <a:tc rowSpan="2">
                  <a:txBody>
                    <a:bodyPr/>
                    <a:lstStyle/>
                    <a:p>
                      <a:pPr algn="ctr" fontAlgn="b"/>
                      <a:r>
                        <a:rPr lang="en-US" sz="1500" b="0" i="0" u="none" strike="noStrike" dirty="0">
                          <a:solidFill>
                            <a:srgbClr val="000000"/>
                          </a:solidFill>
                          <a:latin typeface="Book Antiqua"/>
                        </a:rPr>
                        <a:t>L.3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c rowSpan="2">
                  <a:txBody>
                    <a:bodyPr/>
                    <a:lstStyle/>
                    <a:p>
                      <a:pPr algn="ctr" fontAlgn="ctr"/>
                      <a:r>
                        <a:rPr lang="en-US" sz="1500" b="0" i="0" u="none" strike="noStrike" dirty="0">
                          <a:solidFill>
                            <a:srgbClr val="000000"/>
                          </a:solidFill>
                          <a:latin typeface="Book Antiqua"/>
                        </a:rPr>
                        <a:t>Liquidity Ratio (Liquid Assets / Estimated pension payments in the next year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b"/>
                      <a:r>
                        <a:rPr lang="en-US" sz="1500" b="0" i="0" u="none" strike="noStrike" dirty="0">
                          <a:solidFill>
                            <a:srgbClr val="000000"/>
                          </a:solidFill>
                          <a:latin typeface="Book Antiqua"/>
                        </a:rPr>
                        <a:t>Liquid Assets (US$M)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11"/>
                  </a:ext>
                </a:extLst>
              </a:tr>
              <a:tr h="55451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1500" b="0" i="0" u="none" strike="noStrike" dirty="0">
                          <a:solidFill>
                            <a:srgbClr val="000000"/>
                          </a:solidFill>
                          <a:latin typeface="Book Antiqua"/>
                        </a:rPr>
                        <a:t>Estimated Pension Payments in the next year (US$M)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1295400"/>
          </a:xfrm>
        </p:spPr>
        <p:txBody>
          <a:bodyPr>
            <a:normAutofit/>
          </a:bodyPr>
          <a:lstStyle/>
          <a:p>
            <a:pPr algn="ctr"/>
            <a:r>
              <a:rPr lang="en-US" sz="3600" dirty="0" smtClean="0"/>
              <a:t>5.1 (cont’d): Strategic Issues for Consideration</a:t>
            </a:r>
            <a:endParaRPr lang="en-US" sz="3600" dirty="0"/>
          </a:p>
        </p:txBody>
      </p:sp>
      <p:sp>
        <p:nvSpPr>
          <p:cNvPr id="3" name="Content Placeholder 2"/>
          <p:cNvSpPr>
            <a:spLocks noGrp="1"/>
          </p:cNvSpPr>
          <p:nvPr>
            <p:ph idx="1"/>
          </p:nvPr>
        </p:nvSpPr>
        <p:spPr>
          <a:xfrm>
            <a:off x="381000" y="1752600"/>
            <a:ext cx="8229600" cy="5105400"/>
          </a:xfrm>
        </p:spPr>
        <p:txBody>
          <a:bodyPr>
            <a:normAutofit/>
          </a:bodyPr>
          <a:lstStyle/>
          <a:p>
            <a:pPr marL="514350" indent="-514350">
              <a:buNone/>
            </a:pPr>
            <a:r>
              <a:rPr lang="en-US" b="1" u="sng" dirty="0" smtClean="0"/>
              <a:t>B. </a:t>
            </a:r>
            <a:r>
              <a:rPr lang="en-US" sz="3200" b="1" u="sng" dirty="0" smtClean="0"/>
              <a:t>Interconnectedness Project</a:t>
            </a:r>
            <a:r>
              <a:rPr lang="en-US" sz="3200" b="1" dirty="0" smtClean="0"/>
              <a:t>:</a:t>
            </a:r>
          </a:p>
          <a:p>
            <a:pPr marL="274320" lvl="1" indent="-274320" algn="just">
              <a:buClr>
                <a:schemeClr val="accent3"/>
              </a:buClr>
              <a:buSzPct val="95000"/>
            </a:pPr>
            <a:r>
              <a:rPr lang="en-US" sz="3200" dirty="0" smtClean="0"/>
              <a:t>Intensify and sustain current efforts on the </a:t>
            </a:r>
            <a:r>
              <a:rPr lang="en-US" sz="3200" b="1" dirty="0" smtClean="0"/>
              <a:t>regional interconnectedness project</a:t>
            </a:r>
            <a:r>
              <a:rPr lang="en-US" sz="3200" dirty="0" smtClean="0"/>
              <a:t> to get a better idea of how pension funds link with the rest of  the financial system at a national and even regional level (through investments).  CAPS and CAA need to participate actively in this exercise.</a:t>
            </a:r>
          </a:p>
          <a:p>
            <a:pPr marL="274320" lvl="1" indent="-274320" algn="just">
              <a:buClr>
                <a:schemeClr val="accent3"/>
              </a:buClr>
              <a:buSzPct val="95000"/>
            </a:pPr>
            <a:endParaRPr lang="en-US" sz="2200" dirty="0" smtClean="0"/>
          </a:p>
          <a:p>
            <a:pPr marL="274320" lvl="1" indent="-274320" algn="just">
              <a:buClr>
                <a:schemeClr val="accent3"/>
              </a:buClr>
              <a:buSzPct val="95000"/>
              <a:buNone/>
            </a:pPr>
            <a:endParaRPr lang="en-US" sz="2200" dirty="0" smtClean="0"/>
          </a:p>
          <a:p>
            <a:pPr marL="274320" lvl="1" indent="-274320" algn="just">
              <a:buClr>
                <a:schemeClr val="accent3"/>
              </a:buClr>
              <a:buSzPct val="95000"/>
            </a:pPr>
            <a:endParaRPr lang="en-US" sz="2200" dirty="0" smtClean="0"/>
          </a:p>
          <a:p>
            <a:pPr marL="274320" lvl="1" indent="-274320" algn="just">
              <a:buClr>
                <a:schemeClr val="accent3"/>
              </a:buClr>
              <a:buSzPct val="95000"/>
            </a:pPr>
            <a:endParaRPr lang="en-US" sz="2200" dirty="0" smtClean="0"/>
          </a:p>
          <a:p>
            <a:pPr algn="just"/>
            <a:endParaRPr lang="en-US" sz="2800" b="1" dirty="0" smtClean="0"/>
          </a:p>
          <a:p>
            <a:pPr algn="just"/>
            <a:endParaRPr lang="en-US" sz="2800" b="1" dirty="0" smtClean="0"/>
          </a:p>
          <a:p>
            <a:pPr marL="514350" indent="-514350">
              <a:buNone/>
            </a:pPr>
            <a:endParaRPr lang="en-US" sz="2800" dirty="0" smtClean="0"/>
          </a:p>
          <a:p>
            <a:pPr marL="514350" indent="-514350">
              <a:buNone/>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1154430" lvl="2" indent="-514350">
              <a:buFont typeface="+mj-lt"/>
              <a:buAutoNum type="arabicPeriod"/>
            </a:pPr>
            <a:endParaRPr lang="en-US"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143000"/>
            <a:ext cx="8229600" cy="457200"/>
          </a:xfrm>
        </p:spPr>
        <p:txBody>
          <a:bodyPr>
            <a:normAutofit fontScale="90000"/>
          </a:bodyPr>
          <a:lstStyle/>
          <a:p>
            <a:pPr eaLnBrk="1" hangingPunct="1"/>
            <a:r>
              <a:rPr lang="en-US" altLang="en-US" sz="2800" b="1" dirty="0" smtClean="0"/>
              <a:t>5.1a Interconnection Map</a:t>
            </a:r>
            <a:endParaRPr lang="en-GB" altLang="en-US" sz="2800" b="1" dirty="0" smtClean="0"/>
          </a:p>
        </p:txBody>
      </p:sp>
      <p:sp>
        <p:nvSpPr>
          <p:cNvPr id="39939" name="Content Placeholder 3"/>
          <p:cNvSpPr>
            <a:spLocks noGrp="1"/>
          </p:cNvSpPr>
          <p:nvPr>
            <p:ph sz="half" idx="2"/>
          </p:nvPr>
        </p:nvSpPr>
        <p:spPr>
          <a:xfrm>
            <a:off x="4800600" y="2057400"/>
            <a:ext cx="4114800" cy="4343400"/>
          </a:xfrm>
        </p:spPr>
        <p:txBody>
          <a:bodyPr>
            <a:normAutofit/>
          </a:bodyPr>
          <a:lstStyle/>
          <a:p>
            <a:pPr eaLnBrk="1" hangingPunct="1"/>
            <a:r>
              <a:rPr lang="en-US" altLang="en-US" dirty="0" smtClean="0"/>
              <a:t>Interconnection Map indicates high degree of exposure of insurance sector to sovereign</a:t>
            </a:r>
          </a:p>
          <a:p>
            <a:pPr eaLnBrk="1" hangingPunct="1"/>
            <a:endParaRPr lang="en-US" altLang="en-US" dirty="0" smtClean="0"/>
          </a:p>
          <a:p>
            <a:pPr eaLnBrk="1" hangingPunct="1"/>
            <a:r>
              <a:rPr lang="en-US" altLang="en-US" dirty="0" smtClean="0"/>
              <a:t>We need to establish the various connections for the </a:t>
            </a:r>
            <a:r>
              <a:rPr lang="en-US" altLang="en-US" b="1" u="sng" dirty="0" smtClean="0"/>
              <a:t>pension sector </a:t>
            </a:r>
            <a:r>
              <a:rPr lang="en-US" altLang="en-US" dirty="0" smtClean="0"/>
              <a:t>which </a:t>
            </a:r>
            <a:r>
              <a:rPr lang="en-US" altLang="en-US" b="1" u="sng" dirty="0" smtClean="0"/>
              <a:t>are not available in the current  maps</a:t>
            </a:r>
            <a:r>
              <a:rPr lang="en-US" altLang="en-US" dirty="0" smtClean="0"/>
              <a:t>. </a:t>
            </a:r>
            <a:endParaRPr lang="en-GB" altLang="en-US" dirty="0" smtClean="0"/>
          </a:p>
        </p:txBody>
      </p:sp>
      <p:pic>
        <p:nvPicPr>
          <p:cNvPr id="5" name="Content Placeholder 4"/>
          <p:cNvPicPr>
            <a:picLocks noGrp="1"/>
          </p:cNvPicPr>
          <p:nvPr>
            <p:ph sz="half" idx="1"/>
          </p:nvPr>
        </p:nvPicPr>
        <p:blipFill>
          <a:blip r:embed="rId2" cstate="print"/>
          <a:srcRect/>
          <a:stretch>
            <a:fillRect/>
          </a:stretch>
        </p:blipFill>
        <p:spPr>
          <a:xfrm>
            <a:off x="304800" y="2057400"/>
            <a:ext cx="4419600" cy="4219575"/>
          </a:xfrm>
          <a:ln>
            <a:solidFill>
              <a:schemeClr val="bg1">
                <a:lumMod val="50000"/>
              </a:schemeClr>
            </a:solidFill>
          </a:ln>
        </p:spPr>
      </p:pic>
      <p:pic>
        <p:nvPicPr>
          <p:cNvPr id="39941" name="Picture 3"/>
          <p:cNvPicPr>
            <a:picLocks noChangeAspect="1"/>
          </p:cNvPicPr>
          <p:nvPr/>
        </p:nvPicPr>
        <p:blipFill>
          <a:blip r:embed="rId3" cstate="print"/>
          <a:srcRect/>
          <a:stretch>
            <a:fillRect/>
          </a:stretch>
        </p:blipFill>
        <p:spPr bwMode="auto">
          <a:xfrm>
            <a:off x="7086600" y="685800"/>
            <a:ext cx="1384300" cy="415925"/>
          </a:xfrm>
          <a:prstGeom prst="rect">
            <a:avLst/>
          </a:prstGeom>
          <a:noFill/>
          <a:ln w="9525">
            <a:noFill/>
            <a:miter lim="800000"/>
            <a:headEnd/>
            <a:tailEnd/>
          </a:ln>
        </p:spPr>
      </p:pic>
      <p:sp>
        <p:nvSpPr>
          <p:cNvPr id="6" name="TextBox 5"/>
          <p:cNvSpPr txBox="1"/>
          <p:nvPr/>
        </p:nvSpPr>
        <p:spPr>
          <a:xfrm>
            <a:off x="685800" y="6488668"/>
            <a:ext cx="1654812" cy="369332"/>
          </a:xfrm>
          <a:prstGeom prst="rect">
            <a:avLst/>
          </a:prstGeom>
          <a:noFill/>
        </p:spPr>
        <p:txBody>
          <a:bodyPr wrap="none" rtlCol="0">
            <a:spAutoFit/>
          </a:bodyPr>
          <a:lstStyle/>
          <a:p>
            <a:r>
              <a:rPr lang="en-US" dirty="0" smtClean="0"/>
              <a:t>Red: Sovereign</a:t>
            </a:r>
            <a:endParaRPr lang="en-US" dirty="0"/>
          </a:p>
        </p:txBody>
      </p:sp>
      <p:sp>
        <p:nvSpPr>
          <p:cNvPr id="7" name="TextBox 6"/>
          <p:cNvSpPr txBox="1"/>
          <p:nvPr/>
        </p:nvSpPr>
        <p:spPr>
          <a:xfrm>
            <a:off x="3352800" y="6488668"/>
            <a:ext cx="1345240" cy="369332"/>
          </a:xfrm>
          <a:prstGeom prst="rect">
            <a:avLst/>
          </a:prstGeom>
          <a:noFill/>
        </p:spPr>
        <p:txBody>
          <a:bodyPr wrap="none" rtlCol="0">
            <a:spAutoFit/>
          </a:bodyPr>
          <a:lstStyle/>
          <a:p>
            <a:r>
              <a:rPr lang="en-US" dirty="0" smtClean="0"/>
              <a:t>Blue: Banks</a:t>
            </a:r>
            <a:endParaRPr lang="en-US" dirty="0"/>
          </a:p>
        </p:txBody>
      </p:sp>
      <p:sp>
        <p:nvSpPr>
          <p:cNvPr id="8" name="TextBox 7"/>
          <p:cNvSpPr txBox="1"/>
          <p:nvPr/>
        </p:nvSpPr>
        <p:spPr>
          <a:xfrm>
            <a:off x="5715000" y="6488668"/>
            <a:ext cx="1926618" cy="369332"/>
          </a:xfrm>
          <a:prstGeom prst="rect">
            <a:avLst/>
          </a:prstGeom>
          <a:noFill/>
        </p:spPr>
        <p:txBody>
          <a:bodyPr wrap="none" rtlCol="0">
            <a:spAutoFit/>
          </a:bodyPr>
          <a:lstStyle/>
          <a:p>
            <a:r>
              <a:rPr lang="en-US" dirty="0" smtClean="0"/>
              <a:t>Yellow: Insurance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8686800" cy="819912"/>
          </a:xfrm>
        </p:spPr>
        <p:txBody>
          <a:bodyPr>
            <a:normAutofit fontScale="90000"/>
          </a:bodyPr>
          <a:lstStyle/>
          <a:p>
            <a:pPr algn="ctr"/>
            <a:r>
              <a:rPr lang="en-US" sz="4000" dirty="0" smtClean="0"/>
              <a:t>5.1 (cont’d) : Strategic Issues for Consideration</a:t>
            </a:r>
            <a:endParaRPr lang="en-US" sz="4000" dirty="0"/>
          </a:p>
        </p:txBody>
      </p:sp>
      <p:sp>
        <p:nvSpPr>
          <p:cNvPr id="3" name="Content Placeholder 2"/>
          <p:cNvSpPr>
            <a:spLocks noGrp="1"/>
          </p:cNvSpPr>
          <p:nvPr>
            <p:ph idx="1"/>
          </p:nvPr>
        </p:nvSpPr>
        <p:spPr>
          <a:xfrm>
            <a:off x="381000" y="1752600"/>
            <a:ext cx="8229600" cy="5105400"/>
          </a:xfrm>
        </p:spPr>
        <p:txBody>
          <a:bodyPr>
            <a:normAutofit/>
          </a:bodyPr>
          <a:lstStyle/>
          <a:p>
            <a:pPr marL="514350" indent="-514350">
              <a:buNone/>
            </a:pPr>
            <a:r>
              <a:rPr lang="en-US" b="1" u="sng" dirty="0" smtClean="0"/>
              <a:t>C. Stress- Testing Pension Sector</a:t>
            </a:r>
          </a:p>
          <a:p>
            <a:pPr marL="274320" lvl="1" indent="-274320" algn="just">
              <a:buClr>
                <a:schemeClr val="accent3"/>
              </a:buClr>
              <a:buSzPct val="95000"/>
            </a:pPr>
            <a:r>
              <a:rPr lang="en-US" sz="2800" dirty="0" smtClean="0"/>
              <a:t>Jurisdictions need to strengthen and expand stress-testing capability for the pensions sector both at a micro-prudential and macro-prudential level.</a:t>
            </a:r>
          </a:p>
          <a:p>
            <a:pPr marL="274320" lvl="1" indent="-274320" algn="just">
              <a:buClr>
                <a:schemeClr val="accent3"/>
              </a:buClr>
              <a:buSzPct val="95000"/>
            </a:pPr>
            <a:endParaRPr lang="en-US" sz="2200" dirty="0" smtClean="0"/>
          </a:p>
          <a:p>
            <a:pPr marL="274320" lvl="1" indent="-274320">
              <a:buClr>
                <a:schemeClr val="accent3"/>
              </a:buClr>
              <a:buSzPct val="95000"/>
              <a:buNone/>
            </a:pPr>
            <a:r>
              <a:rPr lang="en-US" b="1" u="sng" dirty="0" smtClean="0"/>
              <a:t>D. Financial Disclosure, Transparency and Reporting</a:t>
            </a:r>
          </a:p>
          <a:p>
            <a:pPr marL="274320" lvl="1" indent="-274320" algn="just">
              <a:buClr>
                <a:schemeClr val="accent3"/>
              </a:buClr>
              <a:buSzPct val="95000"/>
            </a:pPr>
            <a:r>
              <a:rPr lang="en-US" sz="2800" dirty="0" smtClean="0"/>
              <a:t>Barring a few exceptions, there are still gaping holes in consistent financial disclosure and reporting on the pension sector in the Caribbean.</a:t>
            </a:r>
          </a:p>
          <a:p>
            <a:pPr marL="274320" lvl="1" indent="-274320" algn="just">
              <a:buClr>
                <a:schemeClr val="accent3"/>
              </a:buClr>
              <a:buSzPct val="95000"/>
            </a:pPr>
            <a:endParaRPr lang="en-US" sz="2200" dirty="0" smtClean="0"/>
          </a:p>
          <a:p>
            <a:pPr marL="274320" lvl="1" indent="-274320" algn="just">
              <a:buClr>
                <a:schemeClr val="accent3"/>
              </a:buClr>
              <a:buSzPct val="95000"/>
            </a:pPr>
            <a:endParaRPr lang="en-US" sz="2200" dirty="0" smtClean="0"/>
          </a:p>
          <a:p>
            <a:pPr algn="just"/>
            <a:endParaRPr lang="en-US" sz="2800" b="1" dirty="0" smtClean="0"/>
          </a:p>
          <a:p>
            <a:pPr algn="just"/>
            <a:endParaRPr lang="en-US" sz="2800" b="1" dirty="0" smtClean="0"/>
          </a:p>
          <a:p>
            <a:pPr marL="514350" indent="-514350">
              <a:buNone/>
            </a:pPr>
            <a:endParaRPr lang="en-US" sz="2800" dirty="0" smtClean="0"/>
          </a:p>
          <a:p>
            <a:pPr marL="514350" indent="-514350">
              <a:buNone/>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1154430" lvl="2" indent="-514350">
              <a:buFont typeface="+mj-lt"/>
              <a:buAutoNum type="arabicPeriod"/>
            </a:pPr>
            <a:endParaRPr lang="en-US"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533400"/>
          <a:ext cx="8229600" cy="6171919"/>
        </p:xfrm>
        <a:graphic>
          <a:graphicData uri="http://schemas.openxmlformats.org/drawingml/2006/table">
            <a:tbl>
              <a:tblPr/>
              <a:tblGrid>
                <a:gridCol w="1118667">
                  <a:extLst>
                    <a:ext uri="{9D8B030D-6E8A-4147-A177-3AD203B41FA5}">
                      <a16:colId xmlns:a16="http://schemas.microsoft.com/office/drawing/2014/main" val="20000"/>
                    </a:ext>
                  </a:extLst>
                </a:gridCol>
                <a:gridCol w="1158191">
                  <a:extLst>
                    <a:ext uri="{9D8B030D-6E8A-4147-A177-3AD203B41FA5}">
                      <a16:colId xmlns:a16="http://schemas.microsoft.com/office/drawing/2014/main" val="20001"/>
                    </a:ext>
                  </a:extLst>
                </a:gridCol>
                <a:gridCol w="1406376">
                  <a:extLst>
                    <a:ext uri="{9D8B030D-6E8A-4147-A177-3AD203B41FA5}">
                      <a16:colId xmlns:a16="http://schemas.microsoft.com/office/drawing/2014/main" val="20002"/>
                    </a:ext>
                  </a:extLst>
                </a:gridCol>
                <a:gridCol w="1489105">
                  <a:extLst>
                    <a:ext uri="{9D8B030D-6E8A-4147-A177-3AD203B41FA5}">
                      <a16:colId xmlns:a16="http://schemas.microsoft.com/office/drawing/2014/main" val="20003"/>
                    </a:ext>
                  </a:extLst>
                </a:gridCol>
                <a:gridCol w="1319972">
                  <a:extLst>
                    <a:ext uri="{9D8B030D-6E8A-4147-A177-3AD203B41FA5}">
                      <a16:colId xmlns:a16="http://schemas.microsoft.com/office/drawing/2014/main" val="20004"/>
                    </a:ext>
                  </a:extLst>
                </a:gridCol>
                <a:gridCol w="1737289">
                  <a:extLst>
                    <a:ext uri="{9D8B030D-6E8A-4147-A177-3AD203B41FA5}">
                      <a16:colId xmlns:a16="http://schemas.microsoft.com/office/drawing/2014/main" val="20005"/>
                    </a:ext>
                  </a:extLst>
                </a:gridCol>
              </a:tblGrid>
              <a:tr h="1194279">
                <a:tc>
                  <a:txBody>
                    <a:bodyPr/>
                    <a:lstStyle/>
                    <a:p>
                      <a:pPr marL="0" marR="0">
                        <a:lnSpc>
                          <a:spcPct val="110000"/>
                        </a:lnSpc>
                        <a:spcBef>
                          <a:spcPts val="0"/>
                        </a:spcBef>
                        <a:spcAft>
                          <a:spcPts val="0"/>
                        </a:spcAft>
                      </a:pPr>
                      <a:r>
                        <a:rPr lang="en-GB" sz="1400" b="1" dirty="0">
                          <a:solidFill>
                            <a:schemeClr val="bg1"/>
                          </a:solidFill>
                          <a:latin typeface="Times New Roman"/>
                          <a:ea typeface="Times New Roman"/>
                          <a:cs typeface="Times New Roman"/>
                        </a:rPr>
                        <a:t>Country</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b="1" dirty="0">
                          <a:solidFill>
                            <a:schemeClr val="bg1"/>
                          </a:solidFill>
                          <a:latin typeface="Times New Roman"/>
                          <a:ea typeface="Times New Roman"/>
                          <a:cs typeface="Times New Roman"/>
                        </a:rPr>
                        <a:t>Published By</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b="1" dirty="0">
                          <a:solidFill>
                            <a:schemeClr val="bg1"/>
                          </a:solidFill>
                          <a:latin typeface="Times New Roman"/>
                          <a:ea typeface="Times New Roman"/>
                          <a:cs typeface="Times New Roman"/>
                        </a:rPr>
                        <a:t>Pre-Financial Crisis FSRs (2005-2007)</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b="1" dirty="0">
                          <a:solidFill>
                            <a:schemeClr val="bg1"/>
                          </a:solidFill>
                          <a:latin typeface="Times New Roman"/>
                          <a:ea typeface="Times New Roman"/>
                          <a:cs typeface="Times New Roman"/>
                        </a:rPr>
                        <a:t>Financial Crisis FSRs (2008-2009)</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b="1" dirty="0">
                          <a:solidFill>
                            <a:schemeClr val="bg1"/>
                          </a:solidFill>
                          <a:latin typeface="Times New Roman"/>
                          <a:ea typeface="Times New Roman"/>
                          <a:cs typeface="Times New Roman"/>
                        </a:rPr>
                        <a:t>Post-Financial Crisis FSRs (2010-2015)</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b="1" dirty="0">
                          <a:solidFill>
                            <a:schemeClr val="bg1"/>
                          </a:solidFill>
                          <a:latin typeface="Times New Roman"/>
                          <a:ea typeface="Times New Roman"/>
                          <a:cs typeface="Times New Roman"/>
                        </a:rPr>
                        <a:t>CARTAC Assistance on Financial Stability Reporting</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93579">
                <a:tc>
                  <a:txBody>
                    <a:bodyPr/>
                    <a:lstStyle/>
                    <a:p>
                      <a:pPr marL="0" marR="0" algn="ctr">
                        <a:lnSpc>
                          <a:spcPct val="110000"/>
                        </a:lnSpc>
                        <a:spcBef>
                          <a:spcPts val="0"/>
                        </a:spcBef>
                        <a:spcAft>
                          <a:spcPts val="0"/>
                        </a:spcAft>
                      </a:pP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5">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CARICOM Members</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72693">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Bahamas</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Central Bank</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Nil</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Nil</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2012-2015</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No</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372693">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Barbados</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Central Bank</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2011-2015</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No</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3"/>
                  </a:ext>
                </a:extLst>
              </a:tr>
              <a:tr h="559039">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Belize</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Central Bank</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2015</a:t>
                      </a:r>
                      <a:endParaRPr lang="en-US" sz="1400">
                        <a:solidFill>
                          <a:schemeClr val="bg1"/>
                        </a:solidFill>
                        <a:latin typeface="Times New Roman"/>
                        <a:ea typeface="Calibri"/>
                        <a:cs typeface="Times New Roman"/>
                      </a:endParaRPr>
                    </a:p>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(Published in 2016)</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b="1" dirty="0">
                          <a:solidFill>
                            <a:schemeClr val="bg1"/>
                          </a:solidFill>
                          <a:latin typeface="Times New Roman"/>
                          <a:ea typeface="Times New Roman"/>
                          <a:cs typeface="Times New Roman"/>
                        </a:rPr>
                        <a:t>Yes (2015)</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4"/>
                  </a:ext>
                </a:extLst>
              </a:tr>
              <a:tr h="559039">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ECCU</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Central Bank</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GB" sz="1400">
                          <a:solidFill>
                            <a:schemeClr val="bg1"/>
                          </a:solidFill>
                          <a:latin typeface="Times New Roman"/>
                          <a:ea typeface="Times New Roman"/>
                          <a:cs typeface="Times New Roman"/>
                        </a:rPr>
                        <a:t>Draft 2015 report being revised. </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b="1" dirty="0">
                          <a:solidFill>
                            <a:schemeClr val="bg1"/>
                          </a:solidFill>
                          <a:latin typeface="Times New Roman"/>
                          <a:ea typeface="Times New Roman"/>
                          <a:cs typeface="Times New Roman"/>
                        </a:rPr>
                        <a:t>Yes (2016)</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5"/>
                  </a:ext>
                </a:extLst>
              </a:tr>
              <a:tr h="745384">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Guyana</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Central Bank</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2006-2007 (as part of Annual Report)</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2008-2009 (as part of Annual Report)</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2010-2015</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No</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6"/>
                  </a:ext>
                </a:extLst>
              </a:tr>
              <a:tr h="372693">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Haiti</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Central Bank</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No</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7"/>
                  </a:ext>
                </a:extLst>
              </a:tr>
              <a:tr h="372693">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Jamaica</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Central Bank</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2005-2007</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2008-2009</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2010-2015</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No</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8"/>
                  </a:ext>
                </a:extLst>
              </a:tr>
              <a:tr h="372693">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Suriname</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Central Bank</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2015</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b="1" dirty="0">
                          <a:solidFill>
                            <a:schemeClr val="bg1"/>
                          </a:solidFill>
                          <a:latin typeface="Times New Roman"/>
                          <a:ea typeface="Times New Roman"/>
                          <a:cs typeface="Times New Roman"/>
                        </a:rPr>
                        <a:t>Yes (2015)</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9"/>
                  </a:ext>
                </a:extLst>
              </a:tr>
              <a:tr h="559039">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Trinidad and Tobago</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Central Bank</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2008-2009</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2010-2015</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dirty="0">
                          <a:solidFill>
                            <a:schemeClr val="bg1"/>
                          </a:solidFill>
                          <a:latin typeface="Times New Roman"/>
                          <a:ea typeface="Times New Roman"/>
                          <a:cs typeface="Times New Roman"/>
                        </a:rPr>
                        <a:t>No</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10"/>
                  </a:ext>
                </a:extLst>
              </a:tr>
              <a:tr h="193579">
                <a:tc>
                  <a:txBody>
                    <a:bodyPr/>
                    <a:lstStyle/>
                    <a:p>
                      <a:pPr marL="0" marR="0">
                        <a:lnSpc>
                          <a:spcPct val="110000"/>
                        </a:lnSpc>
                        <a:spcBef>
                          <a:spcPts val="0"/>
                        </a:spcBef>
                        <a:spcAft>
                          <a:spcPts val="0"/>
                        </a:spcAft>
                      </a:pPr>
                      <a:r>
                        <a:rPr lang="en-GB" sz="1400" b="1">
                          <a:solidFill>
                            <a:schemeClr val="bg1"/>
                          </a:solidFill>
                          <a:latin typeface="Times New Roman"/>
                          <a:ea typeface="Times New Roman"/>
                          <a:cs typeface="Times New Roman"/>
                        </a:rPr>
                        <a:t>Regional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CCMF</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Nil</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a:solidFill>
                            <a:schemeClr val="bg1"/>
                          </a:solidFill>
                          <a:latin typeface="Times New Roman"/>
                          <a:ea typeface="Times New Roman"/>
                          <a:cs typeface="Times New Roman"/>
                        </a:rPr>
                        <a:t>2015</a:t>
                      </a:r>
                      <a:endParaRPr lang="en-US" sz="140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GB" sz="1400" b="1" dirty="0">
                          <a:solidFill>
                            <a:schemeClr val="bg1"/>
                          </a:solidFill>
                          <a:latin typeface="Times New Roman"/>
                          <a:ea typeface="Times New Roman"/>
                          <a:cs typeface="Times New Roman"/>
                        </a:rPr>
                        <a:t>Yes (2015)</a:t>
                      </a:r>
                      <a:endParaRPr lang="en-US" sz="1400" dirty="0">
                        <a:solidFill>
                          <a:schemeClr val="bg1"/>
                        </a:solidFill>
                        <a:latin typeface="Times New Roman"/>
                        <a:ea typeface="Calibri"/>
                        <a:cs typeface="Times New Roman"/>
                      </a:endParaRPr>
                    </a:p>
                  </a:txBody>
                  <a:tcPr marL="44012" marR="44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11"/>
                  </a:ext>
                </a:extLst>
              </a:tr>
            </a:tbl>
          </a:graphicData>
        </a:graphic>
      </p:graphicFrame>
      <p:sp>
        <p:nvSpPr>
          <p:cNvPr id="18433" name="Rectangle 1"/>
          <p:cNvSpPr>
            <a:spLocks noChangeArrowheads="1"/>
          </p:cNvSpPr>
          <p:nvPr/>
        </p:nvSpPr>
        <p:spPr bwMode="auto">
          <a:xfrm>
            <a:off x="1403440" y="-2232"/>
            <a:ext cx="633711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1A: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Financial Stability Reporting in the Caribbean: Pre-Financial and Post-Financial Crisis Years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295400"/>
          <a:ext cx="8153399" cy="4883322"/>
        </p:xfrm>
        <a:graphic>
          <a:graphicData uri="http://schemas.openxmlformats.org/drawingml/2006/table">
            <a:tbl>
              <a:tblPr/>
              <a:tblGrid>
                <a:gridCol w="1104790">
                  <a:extLst>
                    <a:ext uri="{9D8B030D-6E8A-4147-A177-3AD203B41FA5}">
                      <a16:colId xmlns:a16="http://schemas.microsoft.com/office/drawing/2014/main" val="20000"/>
                    </a:ext>
                  </a:extLst>
                </a:gridCol>
                <a:gridCol w="914628">
                  <a:extLst>
                    <a:ext uri="{9D8B030D-6E8A-4147-A177-3AD203B41FA5}">
                      <a16:colId xmlns:a16="http://schemas.microsoft.com/office/drawing/2014/main" val="20001"/>
                    </a:ext>
                  </a:extLst>
                </a:gridCol>
                <a:gridCol w="984466">
                  <a:extLst>
                    <a:ext uri="{9D8B030D-6E8A-4147-A177-3AD203B41FA5}">
                      <a16:colId xmlns:a16="http://schemas.microsoft.com/office/drawing/2014/main" val="20002"/>
                    </a:ext>
                  </a:extLst>
                </a:gridCol>
                <a:gridCol w="1287379">
                  <a:extLst>
                    <a:ext uri="{9D8B030D-6E8A-4147-A177-3AD203B41FA5}">
                      <a16:colId xmlns:a16="http://schemas.microsoft.com/office/drawing/2014/main" val="20003"/>
                    </a:ext>
                  </a:extLst>
                </a:gridCol>
                <a:gridCol w="833010">
                  <a:extLst>
                    <a:ext uri="{9D8B030D-6E8A-4147-A177-3AD203B41FA5}">
                      <a16:colId xmlns:a16="http://schemas.microsoft.com/office/drawing/2014/main" val="20004"/>
                    </a:ext>
                  </a:extLst>
                </a:gridCol>
                <a:gridCol w="908738">
                  <a:extLst>
                    <a:ext uri="{9D8B030D-6E8A-4147-A177-3AD203B41FA5}">
                      <a16:colId xmlns:a16="http://schemas.microsoft.com/office/drawing/2014/main" val="20005"/>
                    </a:ext>
                  </a:extLst>
                </a:gridCol>
                <a:gridCol w="984466">
                  <a:extLst>
                    <a:ext uri="{9D8B030D-6E8A-4147-A177-3AD203B41FA5}">
                      <a16:colId xmlns:a16="http://schemas.microsoft.com/office/drawing/2014/main" val="20006"/>
                    </a:ext>
                  </a:extLst>
                </a:gridCol>
                <a:gridCol w="1135922">
                  <a:extLst>
                    <a:ext uri="{9D8B030D-6E8A-4147-A177-3AD203B41FA5}">
                      <a16:colId xmlns:a16="http://schemas.microsoft.com/office/drawing/2014/main" val="20007"/>
                    </a:ext>
                  </a:extLst>
                </a:gridCol>
              </a:tblGrid>
              <a:tr h="231258">
                <a:tc gridSpan="8">
                  <a:txBody>
                    <a:bodyPr/>
                    <a:lstStyle/>
                    <a:p>
                      <a:pPr>
                        <a:lnSpc>
                          <a:spcPct val="110000"/>
                        </a:lnSpc>
                      </a:pPr>
                      <a:endParaRPr lang="en-US" sz="1100" dirty="0">
                        <a:latin typeface="Calibri"/>
                        <a:ea typeface="Times New Roman"/>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3717">
                <a:tc>
                  <a:txBody>
                    <a:bodyPr/>
                    <a:lstStyle/>
                    <a:p>
                      <a:pPr marL="0" marR="0">
                        <a:lnSpc>
                          <a:spcPct val="110000"/>
                        </a:lnSpc>
                        <a:spcBef>
                          <a:spcPts val="0"/>
                        </a:spcBef>
                        <a:spcAft>
                          <a:spcPts val="0"/>
                        </a:spcAft>
                      </a:pPr>
                      <a:r>
                        <a:rPr lang="en-US" sz="1400" b="1" dirty="0">
                          <a:solidFill>
                            <a:schemeClr val="bg1"/>
                          </a:solidFill>
                          <a:latin typeface="Times New Roman"/>
                          <a:ea typeface="Calibri"/>
                          <a:cs typeface="Times New Roman"/>
                        </a:rPr>
                        <a:t>Country</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Banking</a:t>
                      </a:r>
                      <a:endParaRPr lang="en-US" sz="1400" dirty="0">
                        <a:solidFill>
                          <a:schemeClr val="bg1"/>
                        </a:solidFill>
                        <a:latin typeface="Times New Roman"/>
                        <a:ea typeface="Calibri"/>
                        <a:cs typeface="Times New Roman"/>
                      </a:endParaRPr>
                    </a:p>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Sector</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Insurance</a:t>
                      </a:r>
                      <a:endParaRPr lang="en-US" sz="1400" dirty="0">
                        <a:solidFill>
                          <a:schemeClr val="bg1"/>
                        </a:solidFill>
                        <a:latin typeface="Times New Roman"/>
                        <a:ea typeface="Calibri"/>
                        <a:cs typeface="Times New Roman"/>
                      </a:endParaRPr>
                    </a:p>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Sector</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Credit Union</a:t>
                      </a:r>
                      <a:endParaRPr lang="en-US" sz="1400" dirty="0">
                        <a:solidFill>
                          <a:schemeClr val="bg1"/>
                        </a:solidFill>
                        <a:latin typeface="Times New Roman"/>
                        <a:ea typeface="Calibri"/>
                        <a:cs typeface="Times New Roman"/>
                      </a:endParaRPr>
                    </a:p>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Sector</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Pensions</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Mutual Funds</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Securities </a:t>
                      </a:r>
                      <a:r>
                        <a:rPr lang="en-US" sz="1400" b="1" dirty="0" err="1">
                          <a:solidFill>
                            <a:schemeClr val="bg1"/>
                          </a:solidFill>
                          <a:latin typeface="Times New Roman"/>
                          <a:ea typeface="Calibri"/>
                          <a:cs typeface="Times New Roman"/>
                        </a:rPr>
                        <a:t>Mkts</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0000"/>
                        </a:lnSpc>
                        <a:spcBef>
                          <a:spcPts val="0"/>
                        </a:spcBef>
                        <a:spcAft>
                          <a:spcPts val="0"/>
                        </a:spcAft>
                      </a:pPr>
                      <a:r>
                        <a:rPr lang="en-US" sz="1400" b="1" dirty="0">
                          <a:solidFill>
                            <a:schemeClr val="bg1"/>
                          </a:solidFill>
                          <a:latin typeface="Times New Roman"/>
                          <a:ea typeface="Calibri"/>
                          <a:cs typeface="Times New Roman"/>
                        </a:rPr>
                        <a:t>Payment Systems</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51447">
                <a:tc>
                  <a:txBody>
                    <a:bodyPr/>
                    <a:lstStyle/>
                    <a:p>
                      <a:pPr marL="0" marR="0">
                        <a:lnSpc>
                          <a:spcPct val="110000"/>
                        </a:lnSpc>
                        <a:spcBef>
                          <a:spcPts val="0"/>
                        </a:spcBef>
                        <a:spcAft>
                          <a:spcPts val="0"/>
                        </a:spcAft>
                      </a:pPr>
                      <a:r>
                        <a:rPr lang="en-US" sz="1400" b="1">
                          <a:solidFill>
                            <a:schemeClr val="bg1"/>
                          </a:solidFill>
                          <a:latin typeface="Times New Roman"/>
                          <a:ea typeface="Calibri"/>
                          <a:cs typeface="Times New Roman"/>
                        </a:rPr>
                        <a:t>Bahamas (2015)</a:t>
                      </a:r>
                      <a:endParaRPr lang="en-US" sz="1400">
                        <a:solidFill>
                          <a:schemeClr val="bg1"/>
                        </a:solidFill>
                        <a:latin typeface="Times New Roman"/>
                        <a:ea typeface="Calibri"/>
                        <a:cs typeface="Times New Roman"/>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√2</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√2</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a:t>
                      </a:r>
                      <a:r>
                        <a:rPr lang="en-US" sz="1400">
                          <a:solidFill>
                            <a:schemeClr val="bg1"/>
                          </a:solidFill>
                          <a:latin typeface="Book Antiqua"/>
                          <a:ea typeface="Calibri"/>
                          <a:cs typeface="Times New Roman"/>
                        </a:rPr>
                        <a:t>1</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493717">
                <a:tc>
                  <a:txBody>
                    <a:bodyPr/>
                    <a:lstStyle/>
                    <a:p>
                      <a:pPr marL="0" marR="0">
                        <a:lnSpc>
                          <a:spcPct val="110000"/>
                        </a:lnSpc>
                        <a:spcBef>
                          <a:spcPts val="0"/>
                        </a:spcBef>
                        <a:spcAft>
                          <a:spcPts val="0"/>
                        </a:spcAft>
                      </a:pPr>
                      <a:r>
                        <a:rPr lang="en-US" sz="1400" b="1">
                          <a:solidFill>
                            <a:schemeClr val="bg1"/>
                          </a:solidFill>
                          <a:latin typeface="Times New Roman"/>
                          <a:ea typeface="Calibri"/>
                          <a:cs typeface="Times New Roman"/>
                        </a:rPr>
                        <a:t>Barbados</a:t>
                      </a:r>
                      <a:endParaRPr lang="en-US" sz="1400">
                        <a:solidFill>
                          <a:schemeClr val="bg1"/>
                        </a:solidFill>
                        <a:latin typeface="Times New Roman"/>
                        <a:ea typeface="Calibri"/>
                        <a:cs typeface="Times New Roman"/>
                      </a:endParaRPr>
                    </a:p>
                    <a:p>
                      <a:pPr marL="0" marR="0">
                        <a:lnSpc>
                          <a:spcPct val="110000"/>
                        </a:lnSpc>
                        <a:spcBef>
                          <a:spcPts val="0"/>
                        </a:spcBef>
                        <a:spcAft>
                          <a:spcPts val="0"/>
                        </a:spcAft>
                      </a:pPr>
                      <a:r>
                        <a:rPr lang="en-US" sz="1400" b="1">
                          <a:solidFill>
                            <a:schemeClr val="bg1"/>
                          </a:solidFill>
                          <a:latin typeface="Times New Roman"/>
                          <a:ea typeface="Calibri"/>
                          <a:cs typeface="Times New Roman"/>
                        </a:rPr>
                        <a:t>(2015)</a:t>
                      </a:r>
                      <a:endParaRPr lang="en-US" sz="1400">
                        <a:solidFill>
                          <a:schemeClr val="bg1"/>
                        </a:solidFill>
                        <a:latin typeface="Times New Roman"/>
                        <a:ea typeface="Calibri"/>
                        <a:cs typeface="Times New Roman"/>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Book Antiqua"/>
                          <a:ea typeface="Calibri"/>
                          <a:cs typeface="Times New Roman"/>
                        </a:rPr>
                        <a:t>×0</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3"/>
                  </a:ext>
                </a:extLst>
              </a:tr>
              <a:tr h="493717">
                <a:tc>
                  <a:txBody>
                    <a:bodyPr/>
                    <a:lstStyle/>
                    <a:p>
                      <a:pPr marL="0" marR="0">
                        <a:lnSpc>
                          <a:spcPct val="110000"/>
                        </a:lnSpc>
                        <a:spcBef>
                          <a:spcPts val="0"/>
                        </a:spcBef>
                        <a:spcAft>
                          <a:spcPts val="0"/>
                        </a:spcAft>
                      </a:pPr>
                      <a:r>
                        <a:rPr lang="en-US" sz="1400" b="1">
                          <a:solidFill>
                            <a:schemeClr val="bg1"/>
                          </a:solidFill>
                          <a:latin typeface="Times New Roman"/>
                          <a:ea typeface="Calibri"/>
                          <a:cs typeface="Times New Roman"/>
                        </a:rPr>
                        <a:t>Belize</a:t>
                      </a:r>
                      <a:endParaRPr lang="en-US" sz="1400">
                        <a:solidFill>
                          <a:schemeClr val="bg1"/>
                        </a:solidFill>
                        <a:latin typeface="Times New Roman"/>
                        <a:ea typeface="Calibri"/>
                        <a:cs typeface="Times New Roman"/>
                      </a:endParaRPr>
                    </a:p>
                    <a:p>
                      <a:pPr marL="0" marR="0">
                        <a:lnSpc>
                          <a:spcPct val="110000"/>
                        </a:lnSpc>
                        <a:spcBef>
                          <a:spcPts val="0"/>
                        </a:spcBef>
                        <a:spcAft>
                          <a:spcPts val="0"/>
                        </a:spcAft>
                      </a:pPr>
                      <a:r>
                        <a:rPr lang="en-US" sz="1400" b="1">
                          <a:solidFill>
                            <a:schemeClr val="bg1"/>
                          </a:solidFill>
                          <a:latin typeface="Times New Roman"/>
                          <a:ea typeface="Calibri"/>
                          <a:cs typeface="Times New Roman"/>
                        </a:rPr>
                        <a:t>(2015)</a:t>
                      </a:r>
                      <a:endParaRPr lang="en-US" sz="1400">
                        <a:solidFill>
                          <a:schemeClr val="bg1"/>
                        </a:solidFill>
                        <a:latin typeface="Times New Roman"/>
                        <a:ea typeface="Calibri"/>
                        <a:cs typeface="Times New Roman"/>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√2</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Book Antiqua"/>
                          <a:ea typeface="Calibri"/>
                          <a:cs typeface="Times New Roman"/>
                        </a:rPr>
                        <a:t>×0</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Book Antiqua"/>
                          <a:ea typeface="Calibri"/>
                          <a:cs typeface="Times New Roman"/>
                        </a:rPr>
                        <a:t>×0</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4"/>
                  </a:ext>
                </a:extLst>
              </a:tr>
              <a:tr h="493717">
                <a:tc>
                  <a:txBody>
                    <a:bodyPr/>
                    <a:lstStyle/>
                    <a:p>
                      <a:pPr marL="0" marR="0">
                        <a:lnSpc>
                          <a:spcPct val="110000"/>
                        </a:lnSpc>
                        <a:spcBef>
                          <a:spcPts val="0"/>
                        </a:spcBef>
                        <a:spcAft>
                          <a:spcPts val="0"/>
                        </a:spcAft>
                      </a:pPr>
                      <a:r>
                        <a:rPr lang="en-US" sz="1400" b="1">
                          <a:solidFill>
                            <a:schemeClr val="bg1"/>
                          </a:solidFill>
                          <a:latin typeface="Times New Roman"/>
                          <a:ea typeface="Calibri"/>
                          <a:cs typeface="Times New Roman"/>
                        </a:rPr>
                        <a:t>Guyana</a:t>
                      </a:r>
                      <a:endParaRPr lang="en-US" sz="1400">
                        <a:solidFill>
                          <a:schemeClr val="bg1"/>
                        </a:solidFill>
                        <a:latin typeface="Times New Roman"/>
                        <a:ea typeface="Calibri"/>
                        <a:cs typeface="Times New Roman"/>
                      </a:endParaRPr>
                    </a:p>
                    <a:p>
                      <a:pPr marL="0" marR="0">
                        <a:lnSpc>
                          <a:spcPct val="110000"/>
                        </a:lnSpc>
                        <a:spcBef>
                          <a:spcPts val="0"/>
                        </a:spcBef>
                        <a:spcAft>
                          <a:spcPts val="0"/>
                        </a:spcAft>
                      </a:pPr>
                      <a:r>
                        <a:rPr lang="en-US" sz="1400" b="1">
                          <a:solidFill>
                            <a:schemeClr val="bg1"/>
                          </a:solidFill>
                          <a:latin typeface="Times New Roman"/>
                          <a:ea typeface="Calibri"/>
                          <a:cs typeface="Times New Roman"/>
                        </a:rPr>
                        <a:t>(2015)</a:t>
                      </a:r>
                      <a:endParaRPr lang="en-US" sz="1400">
                        <a:solidFill>
                          <a:schemeClr val="bg1"/>
                        </a:solidFill>
                        <a:latin typeface="Times New Roman"/>
                        <a:ea typeface="Calibri"/>
                        <a:cs typeface="Times New Roman"/>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5"/>
                  </a:ext>
                </a:extLst>
              </a:tr>
              <a:tr h="493717">
                <a:tc>
                  <a:txBody>
                    <a:bodyPr/>
                    <a:lstStyle/>
                    <a:p>
                      <a:pPr marL="0" marR="0">
                        <a:lnSpc>
                          <a:spcPct val="110000"/>
                        </a:lnSpc>
                        <a:spcBef>
                          <a:spcPts val="0"/>
                        </a:spcBef>
                        <a:spcAft>
                          <a:spcPts val="0"/>
                        </a:spcAft>
                      </a:pPr>
                      <a:r>
                        <a:rPr lang="en-US" sz="1400" b="1">
                          <a:solidFill>
                            <a:schemeClr val="bg1"/>
                          </a:solidFill>
                          <a:latin typeface="Times New Roman"/>
                          <a:ea typeface="Calibri"/>
                          <a:cs typeface="Times New Roman"/>
                        </a:rPr>
                        <a:t>Jamaica</a:t>
                      </a:r>
                      <a:endParaRPr lang="en-US" sz="1400">
                        <a:solidFill>
                          <a:schemeClr val="bg1"/>
                        </a:solidFill>
                        <a:latin typeface="Times New Roman"/>
                        <a:ea typeface="Calibri"/>
                        <a:cs typeface="Times New Roman"/>
                      </a:endParaRPr>
                    </a:p>
                    <a:p>
                      <a:pPr marL="0" marR="0">
                        <a:lnSpc>
                          <a:spcPct val="110000"/>
                        </a:lnSpc>
                        <a:spcBef>
                          <a:spcPts val="0"/>
                        </a:spcBef>
                        <a:spcAft>
                          <a:spcPts val="0"/>
                        </a:spcAft>
                      </a:pPr>
                      <a:r>
                        <a:rPr lang="en-US" sz="1400" b="1">
                          <a:solidFill>
                            <a:schemeClr val="bg1"/>
                          </a:solidFill>
                          <a:latin typeface="Times New Roman"/>
                          <a:ea typeface="Calibri"/>
                          <a:cs typeface="Times New Roman"/>
                        </a:rPr>
                        <a:t>(2015)</a:t>
                      </a:r>
                      <a:endParaRPr lang="en-US" sz="1400">
                        <a:solidFill>
                          <a:schemeClr val="bg1"/>
                        </a:solidFill>
                        <a:latin typeface="Times New Roman"/>
                        <a:ea typeface="Calibri"/>
                        <a:cs typeface="Times New Roman"/>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6"/>
                  </a:ext>
                </a:extLst>
              </a:tr>
              <a:tr h="493717">
                <a:tc>
                  <a:txBody>
                    <a:bodyPr/>
                    <a:lstStyle/>
                    <a:p>
                      <a:pPr marL="0" marR="0">
                        <a:lnSpc>
                          <a:spcPct val="110000"/>
                        </a:lnSpc>
                        <a:spcBef>
                          <a:spcPts val="0"/>
                        </a:spcBef>
                        <a:spcAft>
                          <a:spcPts val="0"/>
                        </a:spcAft>
                      </a:pPr>
                      <a:r>
                        <a:rPr lang="en-US" sz="1400" b="1">
                          <a:solidFill>
                            <a:schemeClr val="bg1"/>
                          </a:solidFill>
                          <a:latin typeface="Times New Roman"/>
                          <a:ea typeface="Calibri"/>
                          <a:cs typeface="Times New Roman"/>
                        </a:rPr>
                        <a:t>Suriname</a:t>
                      </a:r>
                      <a:endParaRPr lang="en-US" sz="1400">
                        <a:solidFill>
                          <a:schemeClr val="bg1"/>
                        </a:solidFill>
                        <a:latin typeface="Times New Roman"/>
                        <a:ea typeface="Calibri"/>
                        <a:cs typeface="Times New Roman"/>
                      </a:endParaRPr>
                    </a:p>
                    <a:p>
                      <a:pPr marL="0" marR="0">
                        <a:lnSpc>
                          <a:spcPct val="110000"/>
                        </a:lnSpc>
                        <a:spcBef>
                          <a:spcPts val="0"/>
                        </a:spcBef>
                        <a:spcAft>
                          <a:spcPts val="0"/>
                        </a:spcAft>
                      </a:pPr>
                      <a:r>
                        <a:rPr lang="en-US" sz="1400" b="1">
                          <a:solidFill>
                            <a:schemeClr val="bg1"/>
                          </a:solidFill>
                          <a:latin typeface="Times New Roman"/>
                          <a:ea typeface="Calibri"/>
                          <a:cs typeface="Times New Roman"/>
                        </a:rPr>
                        <a:t>(2015)</a:t>
                      </a:r>
                      <a:endParaRPr lang="en-US" sz="1400">
                        <a:solidFill>
                          <a:schemeClr val="bg1"/>
                        </a:solidFill>
                        <a:latin typeface="Times New Roman"/>
                        <a:ea typeface="Calibri"/>
                        <a:cs typeface="Times New Roman"/>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√2</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7"/>
                  </a:ext>
                </a:extLst>
              </a:tr>
              <a:tr h="735987">
                <a:tc>
                  <a:txBody>
                    <a:bodyPr/>
                    <a:lstStyle/>
                    <a:p>
                      <a:pPr marL="0" marR="0">
                        <a:lnSpc>
                          <a:spcPct val="110000"/>
                        </a:lnSpc>
                        <a:spcBef>
                          <a:spcPts val="0"/>
                        </a:spcBef>
                        <a:spcAft>
                          <a:spcPts val="0"/>
                        </a:spcAft>
                      </a:pPr>
                      <a:r>
                        <a:rPr lang="en-US" sz="1400" b="1">
                          <a:solidFill>
                            <a:schemeClr val="bg1"/>
                          </a:solidFill>
                          <a:latin typeface="Times New Roman"/>
                          <a:ea typeface="Calibri"/>
                          <a:cs typeface="Times New Roman"/>
                        </a:rPr>
                        <a:t>Trinidad and Tobago</a:t>
                      </a:r>
                      <a:endParaRPr lang="en-US" sz="1400">
                        <a:solidFill>
                          <a:schemeClr val="bg1"/>
                        </a:solidFill>
                        <a:latin typeface="Times New Roman"/>
                        <a:ea typeface="Calibri"/>
                        <a:cs typeface="Times New Roman"/>
                      </a:endParaRPr>
                    </a:p>
                    <a:p>
                      <a:pPr marL="0" marR="0">
                        <a:lnSpc>
                          <a:spcPct val="110000"/>
                        </a:lnSpc>
                        <a:spcBef>
                          <a:spcPts val="0"/>
                        </a:spcBef>
                        <a:spcAft>
                          <a:spcPts val="0"/>
                        </a:spcAft>
                      </a:pPr>
                      <a:r>
                        <a:rPr lang="en-US" sz="1400" b="1">
                          <a:solidFill>
                            <a:schemeClr val="bg1"/>
                          </a:solidFill>
                          <a:latin typeface="Times New Roman"/>
                          <a:ea typeface="Calibri"/>
                          <a:cs typeface="Times New Roman"/>
                        </a:rPr>
                        <a:t>(2015)</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8"/>
                  </a:ext>
                </a:extLst>
              </a:tr>
              <a:tr h="493717">
                <a:tc>
                  <a:txBody>
                    <a:bodyPr/>
                    <a:lstStyle/>
                    <a:p>
                      <a:pPr marL="0" marR="0">
                        <a:lnSpc>
                          <a:spcPct val="110000"/>
                        </a:lnSpc>
                        <a:spcBef>
                          <a:spcPts val="0"/>
                        </a:spcBef>
                        <a:spcAft>
                          <a:spcPts val="0"/>
                        </a:spcAft>
                      </a:pPr>
                      <a:r>
                        <a:rPr lang="en-US" sz="1400" b="1">
                          <a:solidFill>
                            <a:schemeClr val="bg1"/>
                          </a:solidFill>
                          <a:latin typeface="Times New Roman"/>
                          <a:ea typeface="Calibri"/>
                          <a:cs typeface="Times New Roman"/>
                        </a:rPr>
                        <a:t>Regional</a:t>
                      </a:r>
                      <a:endParaRPr lang="en-US" sz="1400">
                        <a:solidFill>
                          <a:schemeClr val="bg1"/>
                        </a:solidFill>
                        <a:latin typeface="Times New Roman"/>
                        <a:ea typeface="Calibri"/>
                        <a:cs typeface="Times New Roman"/>
                      </a:endParaRPr>
                    </a:p>
                    <a:p>
                      <a:pPr marL="0" marR="0">
                        <a:lnSpc>
                          <a:spcPct val="110000"/>
                        </a:lnSpc>
                        <a:spcBef>
                          <a:spcPts val="0"/>
                        </a:spcBef>
                        <a:spcAft>
                          <a:spcPts val="0"/>
                        </a:spcAft>
                      </a:pPr>
                      <a:r>
                        <a:rPr lang="en-US" sz="1400" b="1">
                          <a:solidFill>
                            <a:schemeClr val="bg1"/>
                          </a:solidFill>
                          <a:latin typeface="Times New Roman"/>
                          <a:ea typeface="Calibri"/>
                          <a:cs typeface="Times New Roman"/>
                        </a:rPr>
                        <a:t>(2015)</a:t>
                      </a:r>
                      <a:endParaRPr lang="en-US" sz="1400">
                        <a:solidFill>
                          <a:schemeClr val="bg1"/>
                        </a:solidFill>
                        <a:latin typeface="Times New Roman"/>
                        <a:ea typeface="Calibri"/>
                        <a:cs typeface="Times New Roman"/>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√3</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√2</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Book Antiqua"/>
                          <a:ea typeface="Calibri"/>
                          <a:cs typeface="Times New Roman"/>
                        </a:rPr>
                        <a:t>×0</a:t>
                      </a:r>
                      <a:endParaRPr lang="en-US" sz="140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Book Antiqua"/>
                          <a:ea typeface="Calibri"/>
                          <a:cs typeface="Times New Roman"/>
                        </a:rPr>
                        <a:t>×0</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a:solidFill>
                            <a:schemeClr val="bg1"/>
                          </a:solidFill>
                          <a:latin typeface="Times New Roman"/>
                          <a:ea typeface="Calibri"/>
                          <a:cs typeface="Times New Roman"/>
                        </a:rPr>
                        <a:t>√1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0000"/>
                        </a:lnSpc>
                        <a:spcBef>
                          <a:spcPts val="0"/>
                        </a:spcBef>
                        <a:spcAft>
                          <a:spcPts val="0"/>
                        </a:spcAft>
                      </a:pPr>
                      <a:r>
                        <a:rPr lang="en-US" sz="1400" dirty="0">
                          <a:solidFill>
                            <a:schemeClr val="bg1"/>
                          </a:solidFill>
                          <a:latin typeface="Book Antiqua"/>
                          <a:ea typeface="Calibri"/>
                          <a:cs typeface="Times New Roman"/>
                        </a:rPr>
                        <a:t>×0</a:t>
                      </a:r>
                      <a:endParaRPr lang="en-US" sz="1400" dirty="0">
                        <a:solidFill>
                          <a:schemeClr val="bg1"/>
                        </a:solidFill>
                        <a:latin typeface="Times New Roman"/>
                        <a:ea typeface="Calibri"/>
                        <a:cs typeface="Times New Roman"/>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9"/>
                  </a:ext>
                </a:extLst>
              </a:tr>
            </a:tbl>
          </a:graphicData>
        </a:graphic>
      </p:graphicFrame>
      <p:sp>
        <p:nvSpPr>
          <p:cNvPr id="67585" name="Rectangle 1"/>
          <p:cNvSpPr>
            <a:spLocks noChangeArrowheads="1"/>
          </p:cNvSpPr>
          <p:nvPr/>
        </p:nvSpPr>
        <p:spPr bwMode="auto">
          <a:xfrm>
            <a:off x="457200" y="533400"/>
            <a:ext cx="8153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1B:</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Sectoral</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Coverage of  latest Published Financial Stability Reports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33400" y="6477000"/>
            <a:ext cx="6629400" cy="369332"/>
          </a:xfrm>
          <a:prstGeom prst="rect">
            <a:avLst/>
          </a:prstGeom>
          <a:noFill/>
        </p:spPr>
        <p:txBody>
          <a:bodyPr wrap="square" rtlCol="0">
            <a:spAutoFit/>
          </a:bodyPr>
          <a:lstStyle/>
          <a:p>
            <a:endParaRPr lang="en-US" dirty="0"/>
          </a:p>
        </p:txBody>
      </p:sp>
      <p:sp>
        <p:nvSpPr>
          <p:cNvPr id="7" name="TextBox 6"/>
          <p:cNvSpPr txBox="1"/>
          <p:nvPr/>
        </p:nvSpPr>
        <p:spPr>
          <a:xfrm>
            <a:off x="457200" y="6248400"/>
            <a:ext cx="7467600" cy="923330"/>
          </a:xfrm>
          <a:prstGeom prst="rect">
            <a:avLst/>
          </a:prstGeom>
          <a:noFill/>
        </p:spPr>
        <p:txBody>
          <a:bodyPr wrap="square" rtlCol="0">
            <a:spAutoFit/>
          </a:bodyPr>
          <a:lstStyle/>
          <a:p>
            <a:r>
              <a:rPr lang="en-US" b="1" dirty="0" smtClean="0"/>
              <a:t>0 – No coverage; 1 – limited coverage; </a:t>
            </a:r>
          </a:p>
          <a:p>
            <a:r>
              <a:rPr lang="en-US" b="1" dirty="0" smtClean="0"/>
              <a:t>2 – Moderate Coverage; 3 – Full coverage.</a:t>
            </a:r>
            <a:endParaRPr lang="en-US"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819400"/>
            <a:ext cx="8305800" cy="1143000"/>
          </a:xfrm>
        </p:spPr>
        <p:txBody>
          <a:bodyPr/>
          <a:lstStyle/>
          <a:p>
            <a:pPr algn="ctr"/>
            <a:r>
              <a:rPr lang="en-US" dirty="0" smtClean="0"/>
              <a:t>END OF PRESENTATION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76200"/>
            <a:ext cx="5486400" cy="5334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Governance, Financial Legislation, Regulations and Standards</a:t>
            </a:r>
            <a:endParaRPr lang="en-US" sz="2000" dirty="0">
              <a:solidFill>
                <a:schemeClr val="bg1"/>
              </a:solidFill>
            </a:endParaRPr>
          </a:p>
        </p:txBody>
      </p:sp>
      <p:sp>
        <p:nvSpPr>
          <p:cNvPr id="6" name="Up-Down Arrow 5"/>
          <p:cNvSpPr/>
          <p:nvPr/>
        </p:nvSpPr>
        <p:spPr>
          <a:xfrm>
            <a:off x="6957656" y="609599"/>
            <a:ext cx="357543" cy="515015"/>
          </a:xfrm>
          <a:prstGeom prst="up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Down Arrow 6"/>
          <p:cNvSpPr/>
          <p:nvPr/>
        </p:nvSpPr>
        <p:spPr>
          <a:xfrm>
            <a:off x="1824444" y="609600"/>
            <a:ext cx="309156" cy="516934"/>
          </a:xfrm>
          <a:prstGeom prst="up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814157" y="1124615"/>
            <a:ext cx="342900" cy="3657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t>
            </a:r>
          </a:p>
          <a:p>
            <a:pPr algn="ctr"/>
            <a:r>
              <a:rPr lang="en-US" dirty="0" smtClean="0">
                <a:solidFill>
                  <a:schemeClr val="tx1"/>
                </a:solidFill>
              </a:rPr>
              <a:t>A</a:t>
            </a:r>
          </a:p>
          <a:p>
            <a:pPr algn="ctr"/>
            <a:r>
              <a:rPr lang="en-US" dirty="0" smtClean="0">
                <a:solidFill>
                  <a:schemeClr val="tx1"/>
                </a:solidFill>
              </a:rPr>
              <a:t>V</a:t>
            </a:r>
          </a:p>
          <a:p>
            <a:pPr algn="ctr"/>
            <a:r>
              <a:rPr lang="en-US" dirty="0" smtClean="0">
                <a:solidFill>
                  <a:schemeClr val="tx1"/>
                </a:solidFill>
              </a:rPr>
              <a:t>E</a:t>
            </a:r>
          </a:p>
          <a:p>
            <a:pPr algn="ctr"/>
            <a:r>
              <a:rPr lang="en-US" dirty="0" smtClean="0">
                <a:solidFill>
                  <a:schemeClr val="tx1"/>
                </a:solidFill>
              </a:rPr>
              <a:t>R</a:t>
            </a:r>
          </a:p>
          <a:p>
            <a:pPr algn="ctr"/>
            <a:r>
              <a:rPr lang="en-US" dirty="0" smtClean="0">
                <a:solidFill>
                  <a:schemeClr val="tx1"/>
                </a:solidFill>
              </a:rPr>
              <a:t>S</a:t>
            </a:r>
            <a:endParaRPr lang="en-US" dirty="0">
              <a:solidFill>
                <a:schemeClr val="tx1"/>
              </a:solidFill>
            </a:endParaRPr>
          </a:p>
        </p:txBody>
      </p:sp>
      <p:sp>
        <p:nvSpPr>
          <p:cNvPr id="17" name="Rectangle 16"/>
          <p:cNvSpPr/>
          <p:nvPr/>
        </p:nvSpPr>
        <p:spPr>
          <a:xfrm>
            <a:off x="6953177" y="1124615"/>
            <a:ext cx="342900" cy="3657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p>
          <a:p>
            <a:pPr algn="ctr"/>
            <a:r>
              <a:rPr lang="en-US" dirty="0" smtClean="0">
                <a:solidFill>
                  <a:schemeClr val="tx1"/>
                </a:solidFill>
              </a:rPr>
              <a:t>O</a:t>
            </a:r>
          </a:p>
          <a:p>
            <a:pPr algn="ctr"/>
            <a:r>
              <a:rPr lang="en-US" dirty="0" smtClean="0">
                <a:solidFill>
                  <a:schemeClr val="tx1"/>
                </a:solidFill>
              </a:rPr>
              <a:t>R</a:t>
            </a:r>
          </a:p>
          <a:p>
            <a:pPr algn="ctr"/>
            <a:r>
              <a:rPr lang="en-US" dirty="0" smtClean="0">
                <a:solidFill>
                  <a:schemeClr val="tx1"/>
                </a:solidFill>
              </a:rPr>
              <a:t>R</a:t>
            </a:r>
          </a:p>
          <a:p>
            <a:pPr algn="ctr"/>
            <a:r>
              <a:rPr lang="en-US" dirty="0" smtClean="0">
                <a:solidFill>
                  <a:schemeClr val="tx1"/>
                </a:solidFill>
              </a:rPr>
              <a:t>O</a:t>
            </a:r>
          </a:p>
          <a:p>
            <a:pPr algn="ctr"/>
            <a:r>
              <a:rPr lang="en-US" dirty="0" smtClean="0">
                <a:solidFill>
                  <a:schemeClr val="tx1"/>
                </a:solidFill>
              </a:rPr>
              <a:t>W</a:t>
            </a:r>
          </a:p>
          <a:p>
            <a:pPr algn="ctr"/>
            <a:r>
              <a:rPr lang="en-US" dirty="0" smtClean="0">
                <a:solidFill>
                  <a:schemeClr val="tx1"/>
                </a:solidFill>
              </a:rPr>
              <a:t>E</a:t>
            </a:r>
          </a:p>
          <a:p>
            <a:pPr algn="ctr"/>
            <a:r>
              <a:rPr lang="en-US" dirty="0" smtClean="0">
                <a:solidFill>
                  <a:schemeClr val="tx1"/>
                </a:solidFill>
              </a:rPr>
              <a:t>R</a:t>
            </a:r>
          </a:p>
          <a:p>
            <a:pPr algn="ctr"/>
            <a:r>
              <a:rPr lang="en-US" dirty="0" smtClean="0">
                <a:solidFill>
                  <a:schemeClr val="tx1"/>
                </a:solidFill>
              </a:rPr>
              <a:t>S</a:t>
            </a:r>
            <a:endParaRPr lang="en-US" dirty="0">
              <a:solidFill>
                <a:schemeClr val="tx1"/>
              </a:solidFill>
            </a:endParaRPr>
          </a:p>
        </p:txBody>
      </p:sp>
      <p:sp>
        <p:nvSpPr>
          <p:cNvPr id="18" name="TextBox 17"/>
          <p:cNvSpPr txBox="1"/>
          <p:nvPr/>
        </p:nvSpPr>
        <p:spPr>
          <a:xfrm>
            <a:off x="3352800" y="609600"/>
            <a:ext cx="2379562" cy="369332"/>
          </a:xfrm>
          <a:prstGeom prst="rect">
            <a:avLst/>
          </a:prstGeom>
          <a:noFill/>
        </p:spPr>
        <p:txBody>
          <a:bodyPr wrap="none" rtlCol="0">
            <a:spAutoFit/>
          </a:bodyPr>
          <a:lstStyle/>
          <a:p>
            <a:r>
              <a:rPr lang="en-US" b="1" dirty="0" smtClean="0"/>
              <a:t>INDIRECT FINANCE</a:t>
            </a:r>
            <a:endParaRPr lang="en-US" b="1" dirty="0"/>
          </a:p>
        </p:txBody>
      </p:sp>
      <p:sp>
        <p:nvSpPr>
          <p:cNvPr id="19" name="Rectangle 18"/>
          <p:cNvSpPr/>
          <p:nvPr/>
        </p:nvSpPr>
        <p:spPr>
          <a:xfrm>
            <a:off x="1793855" y="5261113"/>
            <a:ext cx="54864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PAYMENT SYSTEMS</a:t>
            </a:r>
            <a:endParaRPr lang="en-US" dirty="0">
              <a:solidFill>
                <a:schemeClr val="bg1"/>
              </a:solidFill>
            </a:endParaRPr>
          </a:p>
        </p:txBody>
      </p:sp>
      <p:graphicFrame>
        <p:nvGraphicFramePr>
          <p:cNvPr id="30" name="Diagram 29"/>
          <p:cNvGraphicFramePr/>
          <p:nvPr>
            <p:extLst>
              <p:ext uri="{D42A27DB-BD31-4B8C-83A1-F6EECF244321}">
                <p14:modId xmlns:p14="http://schemas.microsoft.com/office/powerpoint/2010/main" val="2780574569"/>
              </p:ext>
            </p:extLst>
          </p:nvPr>
        </p:nvGraphicFramePr>
        <p:xfrm>
          <a:off x="3165455" y="926272"/>
          <a:ext cx="27432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7" name="Diagram 36"/>
          <p:cNvGraphicFramePr/>
          <p:nvPr>
            <p:extLst>
              <p:ext uri="{D42A27DB-BD31-4B8C-83A1-F6EECF244321}">
                <p14:modId xmlns:p14="http://schemas.microsoft.com/office/powerpoint/2010/main" val="1646552019"/>
              </p:ext>
            </p:extLst>
          </p:nvPr>
        </p:nvGraphicFramePr>
        <p:xfrm>
          <a:off x="3048000" y="3142036"/>
          <a:ext cx="2866424" cy="1828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8" name="Rectangle 37"/>
          <p:cNvSpPr/>
          <p:nvPr/>
        </p:nvSpPr>
        <p:spPr>
          <a:xfrm>
            <a:off x="1899882" y="4793064"/>
            <a:ext cx="17145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7038902" y="4793064"/>
            <a:ext cx="17145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Arrow Connector 2"/>
          <p:cNvCxnSpPr/>
          <p:nvPr/>
        </p:nvCxnSpPr>
        <p:spPr>
          <a:xfrm>
            <a:off x="2133600" y="3581400"/>
            <a:ext cx="838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2209800" y="3962400"/>
            <a:ext cx="816984"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157057" y="2259240"/>
            <a:ext cx="1028700" cy="1084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2146906" y="1763811"/>
            <a:ext cx="1028700" cy="46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5914424" y="1761481"/>
            <a:ext cx="1028700" cy="46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914424" y="2198794"/>
            <a:ext cx="1028700" cy="1084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914424" y="3643425"/>
            <a:ext cx="1028700" cy="1084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5914424" y="4046832"/>
            <a:ext cx="1028700" cy="46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451330" y="4970836"/>
            <a:ext cx="171450" cy="29027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3149308" y="6021444"/>
            <a:ext cx="27432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REST OF THE WORLD</a:t>
            </a:r>
            <a:endParaRPr lang="en-US" dirty="0">
              <a:solidFill>
                <a:schemeClr val="tx1"/>
              </a:solidFill>
            </a:endParaRPr>
          </a:p>
        </p:txBody>
      </p:sp>
      <p:cxnSp>
        <p:nvCxnSpPr>
          <p:cNvPr id="11" name="Straight Arrow Connector 10"/>
          <p:cNvCxnSpPr/>
          <p:nvPr/>
        </p:nvCxnSpPr>
        <p:spPr>
          <a:xfrm flipV="1">
            <a:off x="4176175" y="2755072"/>
            <a:ext cx="1446" cy="3869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4872649" y="2765921"/>
            <a:ext cx="2224" cy="38404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1" name="Up-Down Arrow 50"/>
          <p:cNvSpPr/>
          <p:nvPr/>
        </p:nvSpPr>
        <p:spPr>
          <a:xfrm>
            <a:off x="4474174" y="5737064"/>
            <a:ext cx="93470" cy="265631"/>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581400" y="3124200"/>
            <a:ext cx="2115066" cy="369332"/>
          </a:xfrm>
          <a:prstGeom prst="rect">
            <a:avLst/>
          </a:prstGeom>
          <a:noFill/>
        </p:spPr>
        <p:txBody>
          <a:bodyPr wrap="none" rtlCol="0">
            <a:spAutoFit/>
          </a:bodyPr>
          <a:lstStyle/>
          <a:p>
            <a:r>
              <a:rPr lang="en-US" b="1" dirty="0" smtClean="0"/>
              <a:t>DIRECT FINANCE</a:t>
            </a:r>
            <a:endParaRPr lang="en-US" b="1" dirty="0"/>
          </a:p>
        </p:txBody>
      </p:sp>
      <p:sp>
        <p:nvSpPr>
          <p:cNvPr id="27" name="TextBox 26"/>
          <p:cNvSpPr txBox="1"/>
          <p:nvPr/>
        </p:nvSpPr>
        <p:spPr>
          <a:xfrm>
            <a:off x="381000" y="0"/>
            <a:ext cx="609600" cy="523220"/>
          </a:xfrm>
          <a:prstGeom prst="rect">
            <a:avLst/>
          </a:prstGeom>
          <a:noFill/>
        </p:spPr>
        <p:txBody>
          <a:bodyPr wrap="square" rtlCol="0">
            <a:spAutoFit/>
          </a:bodyPr>
          <a:lstStyle/>
          <a:p>
            <a:r>
              <a:rPr lang="en-US" sz="2800" dirty="0" smtClean="0"/>
              <a:t>1.2</a:t>
            </a:r>
            <a:endParaRPr lang="en-US" sz="2800" dirty="0"/>
          </a:p>
        </p:txBody>
      </p:sp>
    </p:spTree>
    <p:extLst>
      <p:ext uri="{BB962C8B-B14F-4D97-AF65-F5344CB8AC3E}">
        <p14:creationId xmlns:p14="http://schemas.microsoft.com/office/powerpoint/2010/main" val="327490372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229600" cy="609600"/>
          </a:xfrm>
        </p:spPr>
        <p:txBody>
          <a:bodyPr>
            <a:normAutofit/>
          </a:bodyPr>
          <a:lstStyle/>
          <a:p>
            <a:r>
              <a:rPr lang="en-US" sz="2800" dirty="0" smtClean="0"/>
              <a:t>1.3 The Savings Process</a:t>
            </a:r>
            <a:endParaRPr lang="en-US" sz="28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51688"/>
            <a:ext cx="8610600" cy="972312"/>
          </a:xfrm>
        </p:spPr>
        <p:txBody>
          <a:bodyPr>
            <a:normAutofit/>
          </a:bodyPr>
          <a:lstStyle/>
          <a:p>
            <a:r>
              <a:rPr lang="en-US" sz="3100" dirty="0" smtClean="0"/>
              <a:t>1.4 Modalities for Retirement Savings (World Bank)</a:t>
            </a:r>
            <a:endParaRPr lang="en-US" sz="31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51688"/>
            <a:ext cx="8610600" cy="972312"/>
          </a:xfrm>
        </p:spPr>
        <p:txBody>
          <a:bodyPr>
            <a:normAutofit fontScale="90000"/>
          </a:bodyPr>
          <a:lstStyle/>
          <a:p>
            <a:r>
              <a:rPr lang="en-US" sz="3100" dirty="0" smtClean="0"/>
              <a:t>1.4 (cont’d) Modalities for Retirement Savings (World Bank)</a:t>
            </a:r>
            <a:endParaRPr lang="en-US" sz="31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t>1.5 Role of Pension Funds in the Economy</a:t>
            </a:r>
            <a:endParaRPr lang="en-US" sz="3200" dirty="0"/>
          </a:p>
        </p:txBody>
      </p:sp>
      <p:sp>
        <p:nvSpPr>
          <p:cNvPr id="3" name="Content Placeholder 2"/>
          <p:cNvSpPr>
            <a:spLocks noGrp="1"/>
          </p:cNvSpPr>
          <p:nvPr>
            <p:ph idx="1"/>
          </p:nvPr>
        </p:nvSpPr>
        <p:spPr>
          <a:xfrm>
            <a:off x="457200" y="1371600"/>
            <a:ext cx="8229600" cy="4953000"/>
          </a:xfrm>
        </p:spPr>
        <p:txBody>
          <a:bodyPr>
            <a:normAutofit fontScale="92500"/>
          </a:bodyPr>
          <a:lstStyle/>
          <a:p>
            <a:pPr algn="just">
              <a:lnSpc>
                <a:spcPct val="150000"/>
              </a:lnSpc>
            </a:pPr>
            <a:r>
              <a:rPr lang="en-US" dirty="0" smtClean="0"/>
              <a:t>Help with the </a:t>
            </a:r>
            <a:r>
              <a:rPr lang="en-US" dirty="0" err="1" smtClean="0"/>
              <a:t>mobilisation</a:t>
            </a:r>
            <a:r>
              <a:rPr lang="en-US" dirty="0" smtClean="0"/>
              <a:t> and management of savings;</a:t>
            </a:r>
          </a:p>
          <a:p>
            <a:pPr algn="just">
              <a:lnSpc>
                <a:spcPct val="150000"/>
              </a:lnSpc>
            </a:pPr>
            <a:r>
              <a:rPr lang="en-US" b="1" dirty="0" smtClean="0"/>
              <a:t>Assist with income stability</a:t>
            </a:r>
            <a:r>
              <a:rPr lang="en-US" dirty="0" smtClean="0"/>
              <a:t>;</a:t>
            </a:r>
          </a:p>
          <a:p>
            <a:pPr algn="just">
              <a:lnSpc>
                <a:spcPct val="150000"/>
              </a:lnSpc>
            </a:pPr>
            <a:r>
              <a:rPr lang="en-US" dirty="0" smtClean="0"/>
              <a:t>Help </a:t>
            </a:r>
            <a:r>
              <a:rPr lang="en-US" dirty="0" err="1" smtClean="0"/>
              <a:t>labour</a:t>
            </a:r>
            <a:r>
              <a:rPr lang="en-US" dirty="0" smtClean="0"/>
              <a:t> market efficiency;</a:t>
            </a:r>
          </a:p>
          <a:p>
            <a:pPr algn="just">
              <a:lnSpc>
                <a:spcPct val="120000"/>
              </a:lnSpc>
            </a:pPr>
            <a:r>
              <a:rPr lang="en-US" b="1" dirty="0" smtClean="0"/>
              <a:t>Support the growth of the economy through long-term investments</a:t>
            </a:r>
            <a:r>
              <a:rPr lang="en-US" dirty="0" smtClean="0"/>
              <a:t>.</a:t>
            </a:r>
          </a:p>
          <a:p>
            <a:endParaRPr lang="en-US" dirty="0" smtClean="0"/>
          </a:p>
          <a:p>
            <a:pPr algn="just"/>
            <a:r>
              <a:rPr lang="en-US" dirty="0" smtClean="0"/>
              <a:t>Since pensions are ultimately about retirement income, the interplay between demographic conditions with the savings-investment process could have important financial and macroeconomic consequences.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5903</TotalTime>
  <Words>3276</Words>
  <Application>Microsoft Office PowerPoint</Application>
  <PresentationFormat>On-screen Show (4:3)</PresentationFormat>
  <Paragraphs>793</Paragraphs>
  <Slides>49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Arial</vt:lpstr>
      <vt:lpstr>Book Antiqua</vt:lpstr>
      <vt:lpstr>Calibri</vt:lpstr>
      <vt:lpstr>Constantia</vt:lpstr>
      <vt:lpstr>Segoe UI</vt:lpstr>
      <vt:lpstr>Times New Roman</vt:lpstr>
      <vt:lpstr>Wingdings</vt:lpstr>
      <vt:lpstr>Wingdings 2</vt:lpstr>
      <vt:lpstr>Flow</vt:lpstr>
      <vt:lpstr>Pension Funds and Financial Stability</vt:lpstr>
      <vt:lpstr>Agenda</vt:lpstr>
      <vt:lpstr>#1 Role of Pensions in the Financial System and Macroeconomy</vt:lpstr>
      <vt:lpstr>1.1 The Concept of Pensions</vt:lpstr>
      <vt:lpstr>PowerPoint Presentation</vt:lpstr>
      <vt:lpstr>1.3 The Savings Process</vt:lpstr>
      <vt:lpstr>1.4 Modalities for Retirement Savings (World Bank)</vt:lpstr>
      <vt:lpstr>1.4 (cont’d) Modalities for Retirement Savings (World Bank)</vt:lpstr>
      <vt:lpstr>1.5 Role of Pension Funds in the Economy</vt:lpstr>
      <vt:lpstr>1.6 Pension Funds: Transmission Channels to the  Macroeconomy</vt:lpstr>
      <vt:lpstr>#2 The Caribbean Pension Sector: Stylized Facts and Key Challenges </vt:lpstr>
      <vt:lpstr>2.1 Private Pension Plans: Caribbean Financial Sector</vt:lpstr>
      <vt:lpstr>2.2 Caribbean Financial Assets (% of GDP)</vt:lpstr>
      <vt:lpstr>2.3 Private Pension Plans: Caribbean Financial Sector</vt:lpstr>
      <vt:lpstr>2.4 Types of Pension Plans: Caribbean Financial Sector</vt:lpstr>
      <vt:lpstr>PowerPoint Presentation</vt:lpstr>
      <vt:lpstr>2.6 Jamaica Pension Plan Investment Structure as at September 2015 (in JMD Billions)</vt:lpstr>
      <vt:lpstr>2.7 Suriname Pension Fund Investment Structure as at 2014 (in SRD Millions)</vt:lpstr>
      <vt:lpstr>2.8 Trinidad &amp; Tobago Occupational Pension Plans Investments, June 2012 </vt:lpstr>
      <vt:lpstr>#3  Pension Sector Vulnerabilities and Financial Stability</vt:lpstr>
      <vt:lpstr>3.1 Core Principles of Financial Stability:</vt:lpstr>
      <vt:lpstr> 3.2 Systemic Risk and Financial Stability</vt:lpstr>
      <vt:lpstr>3.3 Dimensions of Systemic Risk</vt:lpstr>
      <vt:lpstr>3.4 Key Caribbean Pension Sector Vulnerabilities</vt:lpstr>
      <vt:lpstr>3.5 Key Caribbean Pension Sector Risks (cont’d)</vt:lpstr>
      <vt:lpstr>3.6 Key Caribbean Pension Sector Risks (cont’d)</vt:lpstr>
      <vt:lpstr>3.7 Pension Funds: Source of  Systemic Risk and Financial Instability?</vt:lpstr>
      <vt:lpstr>#4 Measuring  Risks and Vulnerabilities </vt:lpstr>
      <vt:lpstr>4.1 Measuring Risks and Vulnerabilities </vt:lpstr>
      <vt:lpstr>4.1a Pension Fund FSIs</vt:lpstr>
      <vt:lpstr>4.1b Proposed Draft Framework for Pension Indicators (Cont’d)</vt:lpstr>
      <vt:lpstr>4.1c Gauging Pension Sector Impact on Financial Stability : Difficult without Information</vt:lpstr>
      <vt:lpstr>4.1d (cont’d) Gauging Pension Sector Impact on Financial Stability: Difficult without Information</vt:lpstr>
      <vt:lpstr>4.2 Essential Features of a Systemic Risk Surveillance Framework</vt:lpstr>
      <vt:lpstr>4.2a Proposed SRIs  for the Caribbean</vt:lpstr>
      <vt:lpstr>4.2b Composite Indicators of Systemic Stress</vt:lpstr>
      <vt:lpstr>4.3 Stress-Testing Pension Funds</vt:lpstr>
      <vt:lpstr>4.3a: Stress-Testing Frameworks and Tests: Caribbean Experience (Macro-level)</vt:lpstr>
      <vt:lpstr>  #5 Pension Sector Contribution to Financial Stability Work Plan: Some Issues for Consideration.   </vt:lpstr>
      <vt:lpstr>5.1: Strategic Issues for Consideration</vt:lpstr>
      <vt:lpstr>PowerPoint Presentation</vt:lpstr>
      <vt:lpstr>PowerPoint Presentation</vt:lpstr>
      <vt:lpstr>PowerPoint Presentation</vt:lpstr>
      <vt:lpstr>5.1 (cont’d): Strategic Issues for Consideration</vt:lpstr>
      <vt:lpstr>5.1a Interconnection Map</vt:lpstr>
      <vt:lpstr>5.1 (cont’d) : Strategic Issues for Consideration</vt:lpstr>
      <vt:lpstr>PowerPoint Presentation</vt:lpstr>
      <vt:lpstr>PowerPoint Presentation</vt:lpstr>
      <vt:lpstr>END OF PRESENTATION</vt:lpstr>
    </vt:vector>
  </TitlesOfParts>
  <Company>International Monetary Fund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Management:Issues for the Pensions Industry</dc:title>
  <dc:creator>snicholls</dc:creator>
  <cp:lastModifiedBy>Kendell Paryag</cp:lastModifiedBy>
  <cp:revision>268</cp:revision>
  <cp:lastPrinted>2015-06-08T09:15:02Z</cp:lastPrinted>
  <dcterms:created xsi:type="dcterms:W3CDTF">2015-06-04T18:22:20Z</dcterms:created>
  <dcterms:modified xsi:type="dcterms:W3CDTF">2019-06-04T17:50:16Z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