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notesSlides/notesSlide5.xml" ContentType="application/vnd.openxmlformats-officedocument.presentationml.notesSlide+xml"/>
  <Override PartName="/ppt/charts/chart2.xml" ContentType="application/vnd.openxmlformats-officedocument.drawingml.chart+xml"/>
  <Override PartName="/ppt/notesSlides/notesSlide6.xml" ContentType="application/vnd.openxmlformats-officedocument.presentationml.notesSlide+xml"/>
  <Override PartName="/ppt/charts/chart3.xml" ContentType="application/vnd.openxmlformats-officedocument.drawingml.chart+xml"/>
  <Override PartName="/ppt/notesSlides/notesSlide7.xml" ContentType="application/vnd.openxmlformats-officedocument.presentationml.notesSlide+xml"/>
  <Override PartName="/ppt/charts/chart4.xml" ContentType="application/vnd.openxmlformats-officedocument.drawingml.chart+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2"/>
    <p:sldMasterId id="2147483674" r:id="rId3"/>
  </p:sldMasterIdLst>
  <p:notesMasterIdLst>
    <p:notesMasterId r:id="rId25"/>
  </p:notesMasterIdLst>
  <p:sldIdLst>
    <p:sldId id="257" r:id="rId4"/>
    <p:sldId id="283" r:id="rId5"/>
    <p:sldId id="259" r:id="rId6"/>
    <p:sldId id="260" r:id="rId7"/>
    <p:sldId id="270" r:id="rId8"/>
    <p:sldId id="262" r:id="rId9"/>
    <p:sldId id="271" r:id="rId10"/>
    <p:sldId id="274" r:id="rId11"/>
    <p:sldId id="269" r:id="rId12"/>
    <p:sldId id="272" r:id="rId13"/>
    <p:sldId id="284" r:id="rId14"/>
    <p:sldId id="273" r:id="rId15"/>
    <p:sldId id="282" r:id="rId16"/>
    <p:sldId id="275" r:id="rId17"/>
    <p:sldId id="276" r:id="rId18"/>
    <p:sldId id="278" r:id="rId19"/>
    <p:sldId id="279" r:id="rId20"/>
    <p:sldId id="280" r:id="rId21"/>
    <p:sldId id="281" r:id="rId22"/>
    <p:sldId id="258" r:id="rId23"/>
    <p:sldId id="267"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9" autoAdjust="0"/>
    <p:restoredTop sz="94660"/>
  </p:normalViewPr>
  <p:slideViewPr>
    <p:cSldViewPr>
      <p:cViewPr varScale="1">
        <p:scale>
          <a:sx n="115" d="100"/>
          <a:sy n="115" d="100"/>
        </p:scale>
        <p:origin x="1530" y="11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presProps" Target="presProps.xml"/><Relationship Id="rId3" Type="http://schemas.openxmlformats.org/officeDocument/2006/relationships/slideMaster" Target="slideMasters/slideMaster2.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notesMaster" Target="notesMasters/notesMaster1.xml"/><Relationship Id="rId2" Type="http://schemas.openxmlformats.org/officeDocument/2006/relationships/slideMaster" Target="slideMasters/slideMaster1.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a:pPr>
            <a:r>
              <a:rPr lang="en-US" dirty="0" smtClean="0"/>
              <a:t>Source: The Little Data Book on Financial Inclusion, 2015, World Bank</a:t>
            </a:r>
            <a:endParaRPr lang="en-US" dirty="0"/>
          </a:p>
        </c:rich>
      </c:tx>
      <c:overlay val="0"/>
    </c:title>
    <c:autoTitleDeleted val="0"/>
    <c:view3D>
      <c:rotX val="15"/>
      <c:rotY val="20"/>
      <c:rAngAx val="1"/>
    </c:view3D>
    <c:floor>
      <c:thickness val="0"/>
      <c:spPr>
        <a:solidFill>
          <a:srgbClr val="000000">
            <a:alpha val="70000"/>
          </a:srgbClr>
        </a:solidFill>
        <a:ln>
          <a:solidFill>
            <a:srgbClr val="000000"/>
          </a:solidFill>
        </a:ln>
      </c:spPr>
    </c:floor>
    <c:sideWall>
      <c:thickness val="0"/>
      <c:spPr>
        <a:gradFill>
          <a:gsLst>
            <a:gs pos="0">
              <a:srgbClr val="000000">
                <a:alpha val="0"/>
              </a:srgbClr>
            </a:gs>
            <a:gs pos="50000">
              <a:srgbClr val="000000">
                <a:alpha val="9000"/>
              </a:srgbClr>
            </a:gs>
            <a:gs pos="100000">
              <a:srgbClr val="000000">
                <a:alpha val="40000"/>
              </a:srgbClr>
            </a:gs>
          </a:gsLst>
          <a:lin ang="5400000" scaled="0"/>
        </a:gradFill>
      </c:spPr>
    </c:sideWall>
    <c:backWall>
      <c:thickness val="0"/>
      <c:spPr>
        <a:gradFill>
          <a:gsLst>
            <a:gs pos="0">
              <a:srgbClr val="000000">
                <a:alpha val="0"/>
              </a:srgbClr>
            </a:gs>
            <a:gs pos="50000">
              <a:srgbClr val="000000">
                <a:alpha val="9000"/>
              </a:srgbClr>
            </a:gs>
            <a:gs pos="100000">
              <a:srgbClr val="000000">
                <a:alpha val="70000"/>
              </a:srgbClr>
            </a:gs>
          </a:gsLst>
          <a:lin ang="5400000" scaled="0"/>
        </a:gradFill>
      </c:spPr>
    </c:backWall>
    <c:plotArea>
      <c:layout/>
      <c:bar3DChart>
        <c:barDir val="col"/>
        <c:grouping val="clustered"/>
        <c:varyColors val="0"/>
        <c:ser>
          <c:idx val="0"/>
          <c:order val="0"/>
          <c:tx>
            <c:strRef>
              <c:f>Sheet1!$B$1</c:f>
              <c:strCache>
                <c:ptCount val="1"/>
                <c:pt idx="0">
                  <c:v>Jamaica</c:v>
                </c:pt>
              </c:strCache>
            </c:strRef>
          </c:tx>
          <c:invertIfNegative val="0"/>
          <c:cat>
            <c:strRef>
              <c:f>Sheet1!$A$2:$A$5</c:f>
              <c:strCache>
                <c:ptCount val="4"/>
                <c:pt idx="0">
                  <c:v>FI Account %</c:v>
                </c:pt>
                <c:pt idx="1">
                  <c:v>Has debit card</c:v>
                </c:pt>
                <c:pt idx="2">
                  <c:v>Savings in past year</c:v>
                </c:pt>
                <c:pt idx="3">
                  <c:v>Saved for old age</c:v>
                </c:pt>
              </c:strCache>
            </c:strRef>
          </c:cat>
          <c:val>
            <c:numRef>
              <c:f>Sheet1!$B$2:$B$5</c:f>
              <c:numCache>
                <c:formatCode>General</c:formatCode>
                <c:ptCount val="4"/>
                <c:pt idx="0">
                  <c:v>78.3</c:v>
                </c:pt>
                <c:pt idx="1">
                  <c:v>45</c:v>
                </c:pt>
                <c:pt idx="2">
                  <c:v>29.7</c:v>
                </c:pt>
                <c:pt idx="3">
                  <c:v>32.200000000000003</c:v>
                </c:pt>
              </c:numCache>
            </c:numRef>
          </c:val>
          <c:extLst>
            <c:ext xmlns:c16="http://schemas.microsoft.com/office/drawing/2014/chart" uri="{C3380CC4-5D6E-409C-BE32-E72D297353CC}">
              <c16:uniqueId val="{00000000-AF2C-48E8-AE77-588DD665B4A5}"/>
            </c:ext>
          </c:extLst>
        </c:ser>
        <c:ser>
          <c:idx val="1"/>
          <c:order val="1"/>
          <c:tx>
            <c:strRef>
              <c:f>Sheet1!$C$1</c:f>
              <c:strCache>
                <c:ptCount val="1"/>
                <c:pt idx="0">
                  <c:v>LAC</c:v>
                </c:pt>
              </c:strCache>
            </c:strRef>
          </c:tx>
          <c:invertIfNegative val="0"/>
          <c:cat>
            <c:strRef>
              <c:f>Sheet1!$A$2:$A$5</c:f>
              <c:strCache>
                <c:ptCount val="4"/>
                <c:pt idx="0">
                  <c:v>FI Account %</c:v>
                </c:pt>
                <c:pt idx="1">
                  <c:v>Has debit card</c:v>
                </c:pt>
                <c:pt idx="2">
                  <c:v>Savings in past year</c:v>
                </c:pt>
                <c:pt idx="3">
                  <c:v>Saved for old age</c:v>
                </c:pt>
              </c:strCache>
            </c:strRef>
          </c:cat>
          <c:val>
            <c:numRef>
              <c:f>Sheet1!$C$2:$C$5</c:f>
              <c:numCache>
                <c:formatCode>General</c:formatCode>
                <c:ptCount val="4"/>
                <c:pt idx="0">
                  <c:v>51.1</c:v>
                </c:pt>
                <c:pt idx="1">
                  <c:v>40.4</c:v>
                </c:pt>
                <c:pt idx="2">
                  <c:v>13.5</c:v>
                </c:pt>
                <c:pt idx="3">
                  <c:v>17.2</c:v>
                </c:pt>
              </c:numCache>
            </c:numRef>
          </c:val>
          <c:extLst>
            <c:ext xmlns:c16="http://schemas.microsoft.com/office/drawing/2014/chart" uri="{C3380CC4-5D6E-409C-BE32-E72D297353CC}">
              <c16:uniqueId val="{00000001-AF2C-48E8-AE77-588DD665B4A5}"/>
            </c:ext>
          </c:extLst>
        </c:ser>
        <c:ser>
          <c:idx val="2"/>
          <c:order val="2"/>
          <c:tx>
            <c:strRef>
              <c:f>Sheet1!$D$1</c:f>
              <c:strCache>
                <c:ptCount val="1"/>
                <c:pt idx="0">
                  <c:v>High income OECD</c:v>
                </c:pt>
              </c:strCache>
            </c:strRef>
          </c:tx>
          <c:invertIfNegative val="0"/>
          <c:cat>
            <c:strRef>
              <c:f>Sheet1!$A$2:$A$5</c:f>
              <c:strCache>
                <c:ptCount val="4"/>
                <c:pt idx="0">
                  <c:v>FI Account %</c:v>
                </c:pt>
                <c:pt idx="1">
                  <c:v>Has debit card</c:v>
                </c:pt>
                <c:pt idx="2">
                  <c:v>Savings in past year</c:v>
                </c:pt>
                <c:pt idx="3">
                  <c:v>Saved for old age</c:v>
                </c:pt>
              </c:strCache>
            </c:strRef>
          </c:cat>
          <c:val>
            <c:numRef>
              <c:f>Sheet1!$D$2:$D$5</c:f>
              <c:numCache>
                <c:formatCode>General</c:formatCode>
                <c:ptCount val="4"/>
                <c:pt idx="0">
                  <c:v>94</c:v>
                </c:pt>
                <c:pt idx="1">
                  <c:v>79.7</c:v>
                </c:pt>
                <c:pt idx="2">
                  <c:v>51.6</c:v>
                </c:pt>
                <c:pt idx="3">
                  <c:v>39.700000000000003</c:v>
                </c:pt>
              </c:numCache>
            </c:numRef>
          </c:val>
          <c:extLst>
            <c:ext xmlns:c16="http://schemas.microsoft.com/office/drawing/2014/chart" uri="{C3380CC4-5D6E-409C-BE32-E72D297353CC}">
              <c16:uniqueId val="{00000002-AF2C-48E8-AE77-588DD665B4A5}"/>
            </c:ext>
          </c:extLst>
        </c:ser>
        <c:dLbls>
          <c:showLegendKey val="0"/>
          <c:showVal val="0"/>
          <c:showCatName val="0"/>
          <c:showSerName val="0"/>
          <c:showPercent val="0"/>
          <c:showBubbleSize val="0"/>
        </c:dLbls>
        <c:gapWidth val="150"/>
        <c:shape val="cylinder"/>
        <c:axId val="23163264"/>
        <c:axId val="23164800"/>
        <c:axId val="0"/>
      </c:bar3DChart>
      <c:catAx>
        <c:axId val="23163264"/>
        <c:scaling>
          <c:orientation val="minMax"/>
        </c:scaling>
        <c:delete val="0"/>
        <c:axPos val="b"/>
        <c:numFmt formatCode="General" sourceLinked="0"/>
        <c:majorTickMark val="out"/>
        <c:minorTickMark val="none"/>
        <c:tickLblPos val="nextTo"/>
        <c:spPr>
          <a:ln>
            <a:solidFill>
              <a:schemeClr val="bg2"/>
            </a:solidFill>
          </a:ln>
        </c:spPr>
        <c:txPr>
          <a:bodyPr/>
          <a:lstStyle/>
          <a:p>
            <a:pPr>
              <a:defRPr sz="2000">
                <a:effectLst>
                  <a:outerShdw blurRad="38100" dist="38100" dir="2700000" algn="tl">
                    <a:srgbClr val="000000">
                      <a:alpha val="43137"/>
                    </a:srgbClr>
                  </a:outerShdw>
                </a:effectLst>
              </a:defRPr>
            </a:pPr>
            <a:endParaRPr lang="en-US"/>
          </a:p>
        </c:txPr>
        <c:crossAx val="23164800"/>
        <c:crossesAt val="0"/>
        <c:auto val="1"/>
        <c:lblAlgn val="ctr"/>
        <c:lblOffset val="100"/>
        <c:noMultiLvlLbl val="0"/>
      </c:catAx>
      <c:valAx>
        <c:axId val="23164800"/>
        <c:scaling>
          <c:orientation val="minMax"/>
          <c:max val="100"/>
        </c:scaling>
        <c:delete val="0"/>
        <c:axPos val="l"/>
        <c:majorGridlines>
          <c:spPr>
            <a:ln>
              <a:solidFill>
                <a:schemeClr val="bg2"/>
              </a:solidFill>
            </a:ln>
          </c:spPr>
        </c:majorGridlines>
        <c:numFmt formatCode="General" sourceLinked="1"/>
        <c:majorTickMark val="out"/>
        <c:minorTickMark val="none"/>
        <c:tickLblPos val="nextTo"/>
        <c:spPr>
          <a:ln>
            <a:solidFill>
              <a:schemeClr val="bg2"/>
            </a:solidFill>
          </a:ln>
        </c:spPr>
        <c:txPr>
          <a:bodyPr/>
          <a:lstStyle/>
          <a:p>
            <a:pPr>
              <a:defRPr sz="3200">
                <a:effectLst>
                  <a:outerShdw blurRad="38100" dist="38100" dir="2700000" algn="tl">
                    <a:srgbClr val="000000">
                      <a:alpha val="43137"/>
                    </a:srgbClr>
                  </a:outerShdw>
                </a:effectLst>
              </a:defRPr>
            </a:pPr>
            <a:endParaRPr lang="en-US"/>
          </a:p>
        </c:txPr>
        <c:crossAx val="23163264"/>
        <c:crosses val="autoZero"/>
        <c:crossBetween val="between"/>
        <c:majorUnit val="20"/>
      </c:valAx>
    </c:plotArea>
    <c:legend>
      <c:legendPos val="r"/>
      <c:overlay val="0"/>
      <c:txPr>
        <a:bodyPr/>
        <a:lstStyle/>
        <a:p>
          <a:pPr>
            <a:defRPr sz="2800">
              <a:effectLst>
                <a:outerShdw blurRad="38100" dist="38100" dir="2700000" algn="tl">
                  <a:srgbClr val="000000">
                    <a:alpha val="43137"/>
                  </a:srgbClr>
                </a:outerShdw>
              </a:effectLst>
            </a:defRPr>
          </a:pPr>
          <a:endParaRPr lang="en-US"/>
        </a:p>
      </c:txPr>
    </c:legend>
    <c:plotVisOnly val="1"/>
    <c:dispBlanksAs val="gap"/>
    <c:showDLblsOverMax val="0"/>
  </c:chart>
  <c:txPr>
    <a:bodyPr anchor="ctr" anchorCtr="1"/>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a:pPr>
            <a:r>
              <a:rPr lang="en-US" dirty="0" smtClean="0"/>
              <a:t>Source: The Little Data Book on Financial Inclusion, 2015,</a:t>
            </a:r>
            <a:r>
              <a:rPr lang="en-US" baseline="0" dirty="0" smtClean="0"/>
              <a:t> </a:t>
            </a:r>
            <a:r>
              <a:rPr lang="en-US" dirty="0" smtClean="0"/>
              <a:t>World Bank</a:t>
            </a:r>
            <a:endParaRPr lang="en-US" dirty="0"/>
          </a:p>
        </c:rich>
      </c:tx>
      <c:overlay val="0"/>
    </c:title>
    <c:autoTitleDeleted val="0"/>
    <c:view3D>
      <c:rotX val="15"/>
      <c:rotY val="20"/>
      <c:rAngAx val="1"/>
    </c:view3D>
    <c:floor>
      <c:thickness val="0"/>
      <c:spPr>
        <a:solidFill>
          <a:srgbClr val="000000">
            <a:alpha val="70000"/>
          </a:srgbClr>
        </a:solidFill>
        <a:ln>
          <a:solidFill>
            <a:srgbClr val="000000"/>
          </a:solidFill>
        </a:ln>
      </c:spPr>
    </c:floor>
    <c:sideWall>
      <c:thickness val="0"/>
      <c:spPr>
        <a:gradFill>
          <a:gsLst>
            <a:gs pos="0">
              <a:srgbClr val="000000">
                <a:alpha val="0"/>
              </a:srgbClr>
            </a:gs>
            <a:gs pos="50000">
              <a:srgbClr val="000000">
                <a:alpha val="9000"/>
              </a:srgbClr>
            </a:gs>
            <a:gs pos="100000">
              <a:srgbClr val="000000">
                <a:alpha val="40000"/>
              </a:srgbClr>
            </a:gs>
          </a:gsLst>
          <a:lin ang="5400000" scaled="0"/>
        </a:gradFill>
      </c:spPr>
    </c:sideWall>
    <c:backWall>
      <c:thickness val="0"/>
      <c:spPr>
        <a:gradFill>
          <a:gsLst>
            <a:gs pos="0">
              <a:srgbClr val="000000">
                <a:alpha val="0"/>
              </a:srgbClr>
            </a:gs>
            <a:gs pos="50000">
              <a:srgbClr val="000000">
                <a:alpha val="9000"/>
              </a:srgbClr>
            </a:gs>
            <a:gs pos="100000">
              <a:srgbClr val="000000">
                <a:alpha val="70000"/>
              </a:srgbClr>
            </a:gs>
          </a:gsLst>
          <a:lin ang="5400000" scaled="0"/>
        </a:gradFill>
      </c:spPr>
    </c:backWall>
    <c:plotArea>
      <c:layout/>
      <c:bar3DChart>
        <c:barDir val="col"/>
        <c:grouping val="clustered"/>
        <c:varyColors val="0"/>
        <c:ser>
          <c:idx val="0"/>
          <c:order val="0"/>
          <c:tx>
            <c:strRef>
              <c:f>Sheet1!$B$1</c:f>
              <c:strCache>
                <c:ptCount val="1"/>
                <c:pt idx="0">
                  <c:v>Jamaica</c:v>
                </c:pt>
              </c:strCache>
            </c:strRef>
          </c:tx>
          <c:invertIfNegative val="0"/>
          <c:cat>
            <c:strRef>
              <c:f>Sheet1!$A$2:$A$5</c:f>
              <c:strCache>
                <c:ptCount val="3"/>
                <c:pt idx="0">
                  <c:v>Debit card</c:v>
                </c:pt>
                <c:pt idx="1">
                  <c:v>Credit card</c:v>
                </c:pt>
                <c:pt idx="2">
                  <c:v>Internet</c:v>
                </c:pt>
              </c:strCache>
            </c:strRef>
          </c:cat>
          <c:val>
            <c:numRef>
              <c:f>Sheet1!$B$2:$B$5</c:f>
              <c:numCache>
                <c:formatCode>General</c:formatCode>
                <c:ptCount val="4"/>
                <c:pt idx="0">
                  <c:v>24.6</c:v>
                </c:pt>
                <c:pt idx="1">
                  <c:v>9.8000000000000007</c:v>
                </c:pt>
                <c:pt idx="2">
                  <c:v>10.5</c:v>
                </c:pt>
              </c:numCache>
            </c:numRef>
          </c:val>
          <c:extLst>
            <c:ext xmlns:c16="http://schemas.microsoft.com/office/drawing/2014/chart" uri="{C3380CC4-5D6E-409C-BE32-E72D297353CC}">
              <c16:uniqueId val="{00000000-CDE5-458F-B6CC-B689ED5DBA2D}"/>
            </c:ext>
          </c:extLst>
        </c:ser>
        <c:ser>
          <c:idx val="1"/>
          <c:order val="1"/>
          <c:tx>
            <c:strRef>
              <c:f>Sheet1!$C$1</c:f>
              <c:strCache>
                <c:ptCount val="1"/>
                <c:pt idx="0">
                  <c:v>LAC</c:v>
                </c:pt>
              </c:strCache>
            </c:strRef>
          </c:tx>
          <c:invertIfNegative val="0"/>
          <c:cat>
            <c:strRef>
              <c:f>Sheet1!$A$2:$A$5</c:f>
              <c:strCache>
                <c:ptCount val="3"/>
                <c:pt idx="0">
                  <c:v>Debit card</c:v>
                </c:pt>
                <c:pt idx="1">
                  <c:v>Credit card</c:v>
                </c:pt>
                <c:pt idx="2">
                  <c:v>Internet</c:v>
                </c:pt>
              </c:strCache>
            </c:strRef>
          </c:cat>
          <c:val>
            <c:numRef>
              <c:f>Sheet1!$C$2:$C$5</c:f>
              <c:numCache>
                <c:formatCode>General</c:formatCode>
                <c:ptCount val="4"/>
                <c:pt idx="0">
                  <c:v>27.7</c:v>
                </c:pt>
                <c:pt idx="1">
                  <c:v>18</c:v>
                </c:pt>
                <c:pt idx="2">
                  <c:v>6.9</c:v>
                </c:pt>
              </c:numCache>
            </c:numRef>
          </c:val>
          <c:extLst>
            <c:ext xmlns:c16="http://schemas.microsoft.com/office/drawing/2014/chart" uri="{C3380CC4-5D6E-409C-BE32-E72D297353CC}">
              <c16:uniqueId val="{00000001-CDE5-458F-B6CC-B689ED5DBA2D}"/>
            </c:ext>
          </c:extLst>
        </c:ser>
        <c:ser>
          <c:idx val="2"/>
          <c:order val="2"/>
          <c:tx>
            <c:strRef>
              <c:f>Sheet1!$D$1</c:f>
              <c:strCache>
                <c:ptCount val="1"/>
                <c:pt idx="0">
                  <c:v>Upper middle income</c:v>
                </c:pt>
              </c:strCache>
            </c:strRef>
          </c:tx>
          <c:invertIfNegative val="0"/>
          <c:cat>
            <c:strRef>
              <c:f>Sheet1!$A$2:$A$5</c:f>
              <c:strCache>
                <c:ptCount val="3"/>
                <c:pt idx="0">
                  <c:v>Debit card</c:v>
                </c:pt>
                <c:pt idx="1">
                  <c:v>Credit card</c:v>
                </c:pt>
                <c:pt idx="2">
                  <c:v>Internet</c:v>
                </c:pt>
              </c:strCache>
            </c:strRef>
          </c:cat>
          <c:val>
            <c:numRef>
              <c:f>Sheet1!$D$2:$D$5</c:f>
              <c:numCache>
                <c:formatCode>General</c:formatCode>
                <c:ptCount val="4"/>
                <c:pt idx="0">
                  <c:v>19.899999999999999</c:v>
                </c:pt>
                <c:pt idx="1">
                  <c:v>14.4</c:v>
                </c:pt>
                <c:pt idx="2">
                  <c:v>15.3</c:v>
                </c:pt>
              </c:numCache>
            </c:numRef>
          </c:val>
          <c:extLst>
            <c:ext xmlns:c16="http://schemas.microsoft.com/office/drawing/2014/chart" uri="{C3380CC4-5D6E-409C-BE32-E72D297353CC}">
              <c16:uniqueId val="{00000002-CDE5-458F-B6CC-B689ED5DBA2D}"/>
            </c:ext>
          </c:extLst>
        </c:ser>
        <c:ser>
          <c:idx val="3"/>
          <c:order val="3"/>
          <c:tx>
            <c:strRef>
              <c:f>Sheet1!$E$1</c:f>
              <c:strCache>
                <c:ptCount val="1"/>
                <c:pt idx="0">
                  <c:v>USA</c:v>
                </c:pt>
              </c:strCache>
            </c:strRef>
          </c:tx>
          <c:invertIfNegative val="0"/>
          <c:cat>
            <c:strRef>
              <c:f>Sheet1!$A$2:$A$5</c:f>
              <c:strCache>
                <c:ptCount val="3"/>
                <c:pt idx="0">
                  <c:v>Debit card</c:v>
                </c:pt>
                <c:pt idx="1">
                  <c:v>Credit card</c:v>
                </c:pt>
                <c:pt idx="2">
                  <c:v>Internet</c:v>
                </c:pt>
              </c:strCache>
            </c:strRef>
          </c:cat>
          <c:val>
            <c:numRef>
              <c:f>Sheet1!$E$2:$E$5</c:f>
              <c:numCache>
                <c:formatCode>General</c:formatCode>
                <c:ptCount val="4"/>
                <c:pt idx="0">
                  <c:v>67.099999999999994</c:v>
                </c:pt>
                <c:pt idx="1">
                  <c:v>57.1</c:v>
                </c:pt>
                <c:pt idx="2">
                  <c:v>64.7</c:v>
                </c:pt>
              </c:numCache>
            </c:numRef>
          </c:val>
          <c:extLst>
            <c:ext xmlns:c16="http://schemas.microsoft.com/office/drawing/2014/chart" uri="{C3380CC4-5D6E-409C-BE32-E72D297353CC}">
              <c16:uniqueId val="{00000003-CDE5-458F-B6CC-B689ED5DBA2D}"/>
            </c:ext>
          </c:extLst>
        </c:ser>
        <c:dLbls>
          <c:showLegendKey val="0"/>
          <c:showVal val="0"/>
          <c:showCatName val="0"/>
          <c:showSerName val="0"/>
          <c:showPercent val="0"/>
          <c:showBubbleSize val="0"/>
        </c:dLbls>
        <c:gapWidth val="150"/>
        <c:shape val="cylinder"/>
        <c:axId val="23681664"/>
        <c:axId val="23683456"/>
        <c:axId val="0"/>
      </c:bar3DChart>
      <c:catAx>
        <c:axId val="23681664"/>
        <c:scaling>
          <c:orientation val="minMax"/>
        </c:scaling>
        <c:delete val="0"/>
        <c:axPos val="b"/>
        <c:numFmt formatCode="General" sourceLinked="0"/>
        <c:majorTickMark val="out"/>
        <c:minorTickMark val="none"/>
        <c:tickLblPos val="nextTo"/>
        <c:spPr>
          <a:ln>
            <a:solidFill>
              <a:schemeClr val="bg2"/>
            </a:solidFill>
          </a:ln>
        </c:spPr>
        <c:txPr>
          <a:bodyPr/>
          <a:lstStyle/>
          <a:p>
            <a:pPr>
              <a:defRPr sz="2000">
                <a:effectLst>
                  <a:outerShdw blurRad="38100" dist="38100" dir="2700000" algn="tl">
                    <a:srgbClr val="000000">
                      <a:alpha val="43137"/>
                    </a:srgbClr>
                  </a:outerShdw>
                </a:effectLst>
              </a:defRPr>
            </a:pPr>
            <a:endParaRPr lang="en-US"/>
          </a:p>
        </c:txPr>
        <c:crossAx val="23683456"/>
        <c:crosses val="autoZero"/>
        <c:auto val="1"/>
        <c:lblAlgn val="ctr"/>
        <c:lblOffset val="100"/>
        <c:noMultiLvlLbl val="0"/>
      </c:catAx>
      <c:valAx>
        <c:axId val="23683456"/>
        <c:scaling>
          <c:orientation val="minMax"/>
          <c:max val="100"/>
        </c:scaling>
        <c:delete val="0"/>
        <c:axPos val="l"/>
        <c:majorGridlines>
          <c:spPr>
            <a:ln>
              <a:solidFill>
                <a:schemeClr val="bg2"/>
              </a:solidFill>
            </a:ln>
          </c:spPr>
        </c:majorGridlines>
        <c:numFmt formatCode="General" sourceLinked="1"/>
        <c:majorTickMark val="out"/>
        <c:minorTickMark val="none"/>
        <c:tickLblPos val="nextTo"/>
        <c:spPr>
          <a:ln>
            <a:solidFill>
              <a:schemeClr val="bg2"/>
            </a:solidFill>
          </a:ln>
        </c:spPr>
        <c:txPr>
          <a:bodyPr/>
          <a:lstStyle/>
          <a:p>
            <a:pPr>
              <a:defRPr sz="3200">
                <a:effectLst>
                  <a:outerShdw blurRad="38100" dist="38100" dir="2700000" algn="tl">
                    <a:srgbClr val="000000">
                      <a:alpha val="43137"/>
                    </a:srgbClr>
                  </a:outerShdw>
                </a:effectLst>
              </a:defRPr>
            </a:pPr>
            <a:endParaRPr lang="en-US"/>
          </a:p>
        </c:txPr>
        <c:crossAx val="23681664"/>
        <c:crosses val="autoZero"/>
        <c:crossBetween val="between"/>
        <c:majorUnit val="20"/>
      </c:valAx>
    </c:plotArea>
    <c:legend>
      <c:legendPos val="r"/>
      <c:layout>
        <c:manualLayout>
          <c:xMode val="edge"/>
          <c:yMode val="edge"/>
          <c:x val="0.6920724434060791"/>
          <c:y val="0.19521089080732379"/>
          <c:w val="0.30476498077303316"/>
          <c:h val="0.71013224551750309"/>
        </c:manualLayout>
      </c:layout>
      <c:overlay val="0"/>
      <c:txPr>
        <a:bodyPr/>
        <a:lstStyle/>
        <a:p>
          <a:pPr>
            <a:defRPr sz="2800">
              <a:effectLst>
                <a:outerShdw blurRad="38100" dist="38100" dir="2700000" algn="tl">
                  <a:srgbClr val="000000">
                    <a:alpha val="43137"/>
                  </a:srgbClr>
                </a:outerShdw>
              </a:effectLst>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2050" baseline="0" dirty="0" smtClean="0"/>
              <a:t>Source: The Little Data Book on Financial Inclusion, 2015, World Bank</a:t>
            </a:r>
          </a:p>
          <a:p>
            <a:pPr>
              <a:defRPr/>
            </a:pPr>
            <a:endParaRPr lang="en-US" dirty="0"/>
          </a:p>
        </c:rich>
      </c:tx>
      <c:overlay val="0"/>
    </c:title>
    <c:autoTitleDeleted val="0"/>
    <c:plotArea>
      <c:layout>
        <c:manualLayout>
          <c:layoutTarget val="inner"/>
          <c:xMode val="edge"/>
          <c:yMode val="edge"/>
          <c:x val="0.32159807897673193"/>
          <c:y val="0.1876129799495117"/>
          <c:w val="0.33395380025088389"/>
          <c:h val="0.68872157408727275"/>
        </c:manualLayout>
      </c:layout>
      <c:barChart>
        <c:barDir val="bar"/>
        <c:grouping val="clustered"/>
        <c:varyColors val="0"/>
        <c:ser>
          <c:idx val="0"/>
          <c:order val="0"/>
          <c:tx>
            <c:strRef>
              <c:f>Sheet1!$B$1</c:f>
              <c:strCache>
                <c:ptCount val="1"/>
                <c:pt idx="0">
                  <c:v>Jamaica</c:v>
                </c:pt>
              </c:strCache>
            </c:strRef>
          </c:tx>
          <c:spPr>
            <a:ln w="25400">
              <a:noFill/>
            </a:ln>
            <a:effectLst>
              <a:outerShdw blurRad="50800" dist="76200" dir="5400000" algn="ctr" rotWithShape="0">
                <a:srgbClr val="000000">
                  <a:alpha val="40000"/>
                </a:srgbClr>
              </a:outerShdw>
            </a:effectLst>
          </c:spPr>
          <c:invertIfNegative val="0"/>
          <c:cat>
            <c:strRef>
              <c:f>Sheet1!$A$2:$A$5</c:f>
              <c:strCache>
                <c:ptCount val="4"/>
                <c:pt idx="0">
                  <c:v>Any money borrowed</c:v>
                </c:pt>
                <c:pt idx="1">
                  <c:v>Borrowed from a FI</c:v>
                </c:pt>
                <c:pt idx="2">
                  <c:v>Borrowed from family or friends</c:v>
                </c:pt>
                <c:pt idx="3">
                  <c:v>O/S mortgage with a FI</c:v>
                </c:pt>
              </c:strCache>
            </c:strRef>
          </c:cat>
          <c:val>
            <c:numRef>
              <c:f>Sheet1!$B$2:$B$5</c:f>
              <c:numCache>
                <c:formatCode>General</c:formatCode>
                <c:ptCount val="4"/>
                <c:pt idx="0">
                  <c:v>45.4</c:v>
                </c:pt>
                <c:pt idx="1">
                  <c:v>11.1</c:v>
                </c:pt>
                <c:pt idx="2">
                  <c:v>29.6</c:v>
                </c:pt>
                <c:pt idx="3">
                  <c:v>6.9</c:v>
                </c:pt>
              </c:numCache>
            </c:numRef>
          </c:val>
          <c:extLst>
            <c:ext xmlns:c16="http://schemas.microsoft.com/office/drawing/2014/chart" uri="{C3380CC4-5D6E-409C-BE32-E72D297353CC}">
              <c16:uniqueId val="{00000000-AF0E-4D6C-A77C-101C25011344}"/>
            </c:ext>
          </c:extLst>
        </c:ser>
        <c:ser>
          <c:idx val="1"/>
          <c:order val="1"/>
          <c:tx>
            <c:strRef>
              <c:f>Sheet1!$C$1</c:f>
              <c:strCache>
                <c:ptCount val="1"/>
                <c:pt idx="0">
                  <c:v>LAC</c:v>
                </c:pt>
              </c:strCache>
            </c:strRef>
          </c:tx>
          <c:spPr>
            <a:ln w="25400">
              <a:noFill/>
            </a:ln>
            <a:effectLst>
              <a:outerShdw blurRad="50800" dist="76200" dir="5400000" algn="ctr" rotWithShape="0">
                <a:srgbClr val="000000">
                  <a:alpha val="40000"/>
                </a:srgbClr>
              </a:outerShdw>
            </a:effectLst>
          </c:spPr>
          <c:invertIfNegative val="0"/>
          <c:cat>
            <c:strRef>
              <c:f>Sheet1!$A$2:$A$5</c:f>
              <c:strCache>
                <c:ptCount val="4"/>
                <c:pt idx="0">
                  <c:v>Any money borrowed</c:v>
                </c:pt>
                <c:pt idx="1">
                  <c:v>Borrowed from a FI</c:v>
                </c:pt>
                <c:pt idx="2">
                  <c:v>Borrowed from family or friends</c:v>
                </c:pt>
                <c:pt idx="3">
                  <c:v>O/S mortgage with a FI</c:v>
                </c:pt>
              </c:strCache>
            </c:strRef>
          </c:cat>
          <c:val>
            <c:numRef>
              <c:f>Sheet1!$C$2:$C$5</c:f>
              <c:numCache>
                <c:formatCode>General</c:formatCode>
                <c:ptCount val="4"/>
                <c:pt idx="0">
                  <c:v>32.700000000000003</c:v>
                </c:pt>
                <c:pt idx="1">
                  <c:v>11.3</c:v>
                </c:pt>
                <c:pt idx="2">
                  <c:v>13.5</c:v>
                </c:pt>
                <c:pt idx="3">
                  <c:v>9.6</c:v>
                </c:pt>
              </c:numCache>
            </c:numRef>
          </c:val>
          <c:extLst>
            <c:ext xmlns:c16="http://schemas.microsoft.com/office/drawing/2014/chart" uri="{C3380CC4-5D6E-409C-BE32-E72D297353CC}">
              <c16:uniqueId val="{00000001-AF0E-4D6C-A77C-101C25011344}"/>
            </c:ext>
          </c:extLst>
        </c:ser>
        <c:ser>
          <c:idx val="2"/>
          <c:order val="2"/>
          <c:tx>
            <c:strRef>
              <c:f>Sheet1!$D$1</c:f>
              <c:strCache>
                <c:ptCount val="1"/>
                <c:pt idx="0">
                  <c:v>Upper middle income</c:v>
                </c:pt>
              </c:strCache>
            </c:strRef>
          </c:tx>
          <c:spPr>
            <a:ln w="25400">
              <a:noFill/>
            </a:ln>
            <a:effectLst>
              <a:outerShdw blurRad="50800" dist="76200" dir="5400000" algn="ctr" rotWithShape="0">
                <a:srgbClr val="000000">
                  <a:alpha val="40000"/>
                </a:srgbClr>
              </a:outerShdw>
            </a:effectLst>
          </c:spPr>
          <c:invertIfNegative val="0"/>
          <c:cat>
            <c:strRef>
              <c:f>Sheet1!$A$2:$A$5</c:f>
              <c:strCache>
                <c:ptCount val="4"/>
                <c:pt idx="0">
                  <c:v>Any money borrowed</c:v>
                </c:pt>
                <c:pt idx="1">
                  <c:v>Borrowed from a FI</c:v>
                </c:pt>
                <c:pt idx="2">
                  <c:v>Borrowed from family or friends</c:v>
                </c:pt>
                <c:pt idx="3">
                  <c:v>O/S mortgage with a FI</c:v>
                </c:pt>
              </c:strCache>
            </c:strRef>
          </c:cat>
          <c:val>
            <c:numRef>
              <c:f>Sheet1!$D$2:$D$5</c:f>
              <c:numCache>
                <c:formatCode>General</c:formatCode>
                <c:ptCount val="4"/>
                <c:pt idx="0">
                  <c:v>37.700000000000003</c:v>
                </c:pt>
                <c:pt idx="1">
                  <c:v>10.4</c:v>
                </c:pt>
                <c:pt idx="2">
                  <c:v>24</c:v>
                </c:pt>
                <c:pt idx="3">
                  <c:v>9.1</c:v>
                </c:pt>
              </c:numCache>
            </c:numRef>
          </c:val>
          <c:extLst>
            <c:ext xmlns:c16="http://schemas.microsoft.com/office/drawing/2014/chart" uri="{C3380CC4-5D6E-409C-BE32-E72D297353CC}">
              <c16:uniqueId val="{00000002-AF0E-4D6C-A77C-101C25011344}"/>
            </c:ext>
          </c:extLst>
        </c:ser>
        <c:ser>
          <c:idx val="3"/>
          <c:order val="3"/>
          <c:tx>
            <c:strRef>
              <c:f>Sheet1!$E$1</c:f>
              <c:strCache>
                <c:ptCount val="1"/>
                <c:pt idx="0">
                  <c:v>USA</c:v>
                </c:pt>
              </c:strCache>
            </c:strRef>
          </c:tx>
          <c:spPr>
            <a:ln w="25400">
              <a:noFill/>
            </a:ln>
            <a:effectLst>
              <a:outerShdw blurRad="50800" dist="76200" dir="5400000" algn="ctr" rotWithShape="0">
                <a:srgbClr val="000000">
                  <a:alpha val="40000"/>
                </a:srgbClr>
              </a:outerShdw>
            </a:effectLst>
          </c:spPr>
          <c:invertIfNegative val="0"/>
          <c:cat>
            <c:strRef>
              <c:f>Sheet1!$A$2:$A$5</c:f>
              <c:strCache>
                <c:ptCount val="4"/>
                <c:pt idx="0">
                  <c:v>Any money borrowed</c:v>
                </c:pt>
                <c:pt idx="1">
                  <c:v>Borrowed from a FI</c:v>
                </c:pt>
                <c:pt idx="2">
                  <c:v>Borrowed from family or friends</c:v>
                </c:pt>
                <c:pt idx="3">
                  <c:v>O/S mortgage with a FI</c:v>
                </c:pt>
              </c:strCache>
            </c:strRef>
          </c:cat>
          <c:val>
            <c:numRef>
              <c:f>Sheet1!$E$2:$E$5</c:f>
              <c:numCache>
                <c:formatCode>General</c:formatCode>
                <c:ptCount val="4"/>
                <c:pt idx="0">
                  <c:v>51.4</c:v>
                </c:pt>
                <c:pt idx="1">
                  <c:v>23.3</c:v>
                </c:pt>
                <c:pt idx="2">
                  <c:v>19.8</c:v>
                </c:pt>
                <c:pt idx="3">
                  <c:v>31.8</c:v>
                </c:pt>
              </c:numCache>
            </c:numRef>
          </c:val>
          <c:extLst>
            <c:ext xmlns:c16="http://schemas.microsoft.com/office/drawing/2014/chart" uri="{C3380CC4-5D6E-409C-BE32-E72D297353CC}">
              <c16:uniqueId val="{00000003-AF0E-4D6C-A77C-101C25011344}"/>
            </c:ext>
          </c:extLst>
        </c:ser>
        <c:dLbls>
          <c:showLegendKey val="0"/>
          <c:showVal val="0"/>
          <c:showCatName val="0"/>
          <c:showSerName val="0"/>
          <c:showPercent val="0"/>
          <c:showBubbleSize val="0"/>
        </c:dLbls>
        <c:gapWidth val="150"/>
        <c:axId val="23779584"/>
        <c:axId val="23778048"/>
      </c:barChart>
      <c:valAx>
        <c:axId val="23778048"/>
        <c:scaling>
          <c:orientation val="minMax"/>
        </c:scaling>
        <c:delete val="0"/>
        <c:axPos val="b"/>
        <c:numFmt formatCode="General" sourceLinked="1"/>
        <c:majorTickMark val="out"/>
        <c:minorTickMark val="none"/>
        <c:tickLblPos val="nextTo"/>
        <c:spPr>
          <a:ln>
            <a:solidFill>
              <a:schemeClr val="bg2"/>
            </a:solidFill>
          </a:ln>
        </c:spPr>
        <c:txPr>
          <a:bodyPr/>
          <a:lstStyle/>
          <a:p>
            <a:pPr>
              <a:defRPr sz="2400">
                <a:effectLst>
                  <a:outerShdw blurRad="38100" dist="38100" dir="2700000" algn="tl">
                    <a:srgbClr val="000000">
                      <a:alpha val="43137"/>
                    </a:srgbClr>
                  </a:outerShdw>
                </a:effectLst>
              </a:defRPr>
            </a:pPr>
            <a:endParaRPr lang="en-US"/>
          </a:p>
        </c:txPr>
        <c:crossAx val="23779584"/>
        <c:crosses val="autoZero"/>
        <c:crossBetween val="between"/>
        <c:majorUnit val="50"/>
      </c:valAx>
      <c:catAx>
        <c:axId val="23779584"/>
        <c:scaling>
          <c:orientation val="minMax"/>
        </c:scaling>
        <c:delete val="0"/>
        <c:axPos val="l"/>
        <c:numFmt formatCode="General" sourceLinked="1"/>
        <c:majorTickMark val="out"/>
        <c:minorTickMark val="none"/>
        <c:tickLblPos val="nextTo"/>
        <c:spPr>
          <a:ln>
            <a:solidFill>
              <a:schemeClr val="bg2"/>
            </a:solidFill>
          </a:ln>
        </c:spPr>
        <c:txPr>
          <a:bodyPr/>
          <a:lstStyle/>
          <a:p>
            <a:pPr>
              <a:defRPr sz="2800">
                <a:effectLst>
                  <a:outerShdw blurRad="38100" dist="38100" dir="2700000" algn="tl">
                    <a:srgbClr val="000000">
                      <a:alpha val="43137"/>
                    </a:srgbClr>
                  </a:outerShdw>
                </a:effectLst>
              </a:defRPr>
            </a:pPr>
            <a:endParaRPr lang="en-US"/>
          </a:p>
        </c:txPr>
        <c:crossAx val="23778048"/>
        <c:crosses val="autoZero"/>
        <c:auto val="1"/>
        <c:lblAlgn val="ctr"/>
        <c:lblOffset val="100"/>
        <c:noMultiLvlLbl val="0"/>
      </c:catAx>
      <c:spPr>
        <a:gradFill>
          <a:gsLst>
            <a:gs pos="0">
              <a:srgbClr val="000000">
                <a:alpha val="0"/>
              </a:srgbClr>
            </a:gs>
            <a:gs pos="50000">
              <a:srgbClr val="000000">
                <a:alpha val="9000"/>
              </a:srgbClr>
            </a:gs>
            <a:gs pos="100000">
              <a:srgbClr val="000000">
                <a:alpha val="85000"/>
              </a:srgbClr>
            </a:gs>
          </a:gsLst>
          <a:lin ang="5400000" scaled="0"/>
        </a:gradFill>
        <a:ln>
          <a:solidFill>
            <a:schemeClr val="bg2"/>
          </a:solidFill>
        </a:ln>
      </c:spPr>
    </c:plotArea>
    <c:legend>
      <c:legendPos val="r"/>
      <c:overlay val="0"/>
      <c:txPr>
        <a:bodyPr/>
        <a:lstStyle/>
        <a:p>
          <a:pPr>
            <a:defRPr sz="2800">
              <a:effectLst>
                <a:outerShdw blurRad="38100" dist="38100" dir="2700000" algn="tl">
                  <a:srgbClr val="000000">
                    <a:alpha val="43137"/>
                  </a:srgbClr>
                </a:outerShdw>
              </a:effectLst>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2050" baseline="0" dirty="0" smtClean="0"/>
              <a:t>Source: The Little Data Book on Financial Inclusion, 2014, World Bank</a:t>
            </a:r>
          </a:p>
          <a:p>
            <a:pPr>
              <a:defRPr/>
            </a:pPr>
            <a:endParaRPr lang="en-US" dirty="0"/>
          </a:p>
        </c:rich>
      </c:tx>
      <c:overlay val="0"/>
    </c:title>
    <c:autoTitleDeleted val="0"/>
    <c:plotArea>
      <c:layout>
        <c:manualLayout>
          <c:layoutTarget val="inner"/>
          <c:xMode val="edge"/>
          <c:yMode val="edge"/>
          <c:x val="0.32159807897673193"/>
          <c:y val="0.1876129799495117"/>
          <c:w val="0.33395380025088389"/>
          <c:h val="0.68872157408727275"/>
        </c:manualLayout>
      </c:layout>
      <c:barChart>
        <c:barDir val="bar"/>
        <c:grouping val="clustered"/>
        <c:varyColors val="0"/>
        <c:ser>
          <c:idx val="0"/>
          <c:order val="0"/>
          <c:tx>
            <c:strRef>
              <c:f>Sheet1!$B$1</c:f>
              <c:strCache>
                <c:ptCount val="1"/>
                <c:pt idx="0">
                  <c:v>Jamaica</c:v>
                </c:pt>
              </c:strCache>
            </c:strRef>
          </c:tx>
          <c:spPr>
            <a:effectLst>
              <a:outerShdw blurRad="50800" dist="76200" dir="5400000" algn="ctr" rotWithShape="0">
                <a:srgbClr val="000000">
                  <a:alpha val="40000"/>
                </a:srgbClr>
              </a:outerShdw>
            </a:effectLst>
          </c:spPr>
          <c:invertIfNegative val="0"/>
          <c:cat>
            <c:strRef>
              <c:f>Sheet1!$A$2:$A$5</c:f>
              <c:strCache>
                <c:ptCount val="3"/>
                <c:pt idx="0">
                  <c:v>To receive wages</c:v>
                </c:pt>
                <c:pt idx="1">
                  <c:v>To receive Govt transfers</c:v>
                </c:pt>
                <c:pt idx="2">
                  <c:v>To pay utility bills</c:v>
                </c:pt>
              </c:strCache>
            </c:strRef>
          </c:cat>
          <c:val>
            <c:numRef>
              <c:f>Sheet1!$B$2:$B$5</c:f>
              <c:numCache>
                <c:formatCode>General</c:formatCode>
                <c:ptCount val="4"/>
                <c:pt idx="0">
                  <c:v>12.6</c:v>
                </c:pt>
                <c:pt idx="1">
                  <c:v>2.8</c:v>
                </c:pt>
                <c:pt idx="2">
                  <c:v>7.8</c:v>
                </c:pt>
              </c:numCache>
            </c:numRef>
          </c:val>
          <c:extLst>
            <c:ext xmlns:c16="http://schemas.microsoft.com/office/drawing/2014/chart" uri="{C3380CC4-5D6E-409C-BE32-E72D297353CC}">
              <c16:uniqueId val="{00000000-FA2A-4897-A1C5-E9A3B589BE77}"/>
            </c:ext>
          </c:extLst>
        </c:ser>
        <c:ser>
          <c:idx val="1"/>
          <c:order val="1"/>
          <c:tx>
            <c:strRef>
              <c:f>Sheet1!$C$1</c:f>
              <c:strCache>
                <c:ptCount val="1"/>
                <c:pt idx="0">
                  <c:v>LAC</c:v>
                </c:pt>
              </c:strCache>
            </c:strRef>
          </c:tx>
          <c:spPr>
            <a:effectLst>
              <a:outerShdw blurRad="50800" dist="76200" dir="5400000" algn="ctr" rotWithShape="0">
                <a:srgbClr val="000000">
                  <a:alpha val="40000"/>
                </a:srgbClr>
              </a:outerShdw>
            </a:effectLst>
          </c:spPr>
          <c:invertIfNegative val="0"/>
          <c:cat>
            <c:strRef>
              <c:f>Sheet1!$A$2:$A$5</c:f>
              <c:strCache>
                <c:ptCount val="3"/>
                <c:pt idx="0">
                  <c:v>To receive wages</c:v>
                </c:pt>
                <c:pt idx="1">
                  <c:v>To receive Govt transfers</c:v>
                </c:pt>
                <c:pt idx="2">
                  <c:v>To pay utility bills</c:v>
                </c:pt>
              </c:strCache>
            </c:strRef>
          </c:cat>
          <c:val>
            <c:numRef>
              <c:f>Sheet1!$C$2:$C$5</c:f>
              <c:numCache>
                <c:formatCode>General</c:formatCode>
                <c:ptCount val="4"/>
                <c:pt idx="0">
                  <c:v>18</c:v>
                </c:pt>
                <c:pt idx="1">
                  <c:v>9</c:v>
                </c:pt>
                <c:pt idx="2">
                  <c:v>6.3</c:v>
                </c:pt>
              </c:numCache>
            </c:numRef>
          </c:val>
          <c:extLst>
            <c:ext xmlns:c16="http://schemas.microsoft.com/office/drawing/2014/chart" uri="{C3380CC4-5D6E-409C-BE32-E72D297353CC}">
              <c16:uniqueId val="{00000001-FA2A-4897-A1C5-E9A3B589BE77}"/>
            </c:ext>
          </c:extLst>
        </c:ser>
        <c:ser>
          <c:idx val="2"/>
          <c:order val="2"/>
          <c:tx>
            <c:strRef>
              <c:f>Sheet1!$D$1</c:f>
              <c:strCache>
                <c:ptCount val="1"/>
                <c:pt idx="0">
                  <c:v>Upper middle income</c:v>
                </c:pt>
              </c:strCache>
            </c:strRef>
          </c:tx>
          <c:spPr>
            <a:effectLst>
              <a:outerShdw blurRad="50800" dist="76200" dir="5400000" algn="ctr" rotWithShape="0">
                <a:srgbClr val="000000">
                  <a:alpha val="40000"/>
                </a:srgbClr>
              </a:outerShdw>
            </a:effectLst>
          </c:spPr>
          <c:invertIfNegative val="0"/>
          <c:cat>
            <c:strRef>
              <c:f>Sheet1!$A$2:$A$5</c:f>
              <c:strCache>
                <c:ptCount val="3"/>
                <c:pt idx="0">
                  <c:v>To receive wages</c:v>
                </c:pt>
                <c:pt idx="1">
                  <c:v>To receive Govt transfers</c:v>
                </c:pt>
                <c:pt idx="2">
                  <c:v>To pay utility bills</c:v>
                </c:pt>
              </c:strCache>
            </c:strRef>
          </c:cat>
          <c:val>
            <c:numRef>
              <c:f>Sheet1!$D$2:$D$5</c:f>
              <c:numCache>
                <c:formatCode>General</c:formatCode>
                <c:ptCount val="4"/>
                <c:pt idx="0">
                  <c:v>18.100000000000001</c:v>
                </c:pt>
                <c:pt idx="1">
                  <c:v>9.6</c:v>
                </c:pt>
                <c:pt idx="2">
                  <c:v>12.3</c:v>
                </c:pt>
              </c:numCache>
            </c:numRef>
          </c:val>
          <c:extLst>
            <c:ext xmlns:c16="http://schemas.microsoft.com/office/drawing/2014/chart" uri="{C3380CC4-5D6E-409C-BE32-E72D297353CC}">
              <c16:uniqueId val="{00000002-FA2A-4897-A1C5-E9A3B589BE77}"/>
            </c:ext>
          </c:extLst>
        </c:ser>
        <c:ser>
          <c:idx val="3"/>
          <c:order val="3"/>
          <c:tx>
            <c:strRef>
              <c:f>Sheet1!$E$1</c:f>
              <c:strCache>
                <c:ptCount val="1"/>
                <c:pt idx="0">
                  <c:v>USA</c:v>
                </c:pt>
              </c:strCache>
            </c:strRef>
          </c:tx>
          <c:spPr>
            <a:effectLst>
              <a:outerShdw blurRad="50800" dist="76200" dir="5400000" algn="ctr" rotWithShape="0">
                <a:srgbClr val="000000">
                  <a:alpha val="40000"/>
                </a:srgbClr>
              </a:outerShdw>
            </a:effectLst>
          </c:spPr>
          <c:invertIfNegative val="0"/>
          <c:cat>
            <c:strRef>
              <c:f>Sheet1!$A$2:$A$5</c:f>
              <c:strCache>
                <c:ptCount val="3"/>
                <c:pt idx="0">
                  <c:v>To receive wages</c:v>
                </c:pt>
                <c:pt idx="1">
                  <c:v>To receive Govt transfers</c:v>
                </c:pt>
                <c:pt idx="2">
                  <c:v>To pay utility bills</c:v>
                </c:pt>
              </c:strCache>
            </c:strRef>
          </c:cat>
          <c:val>
            <c:numRef>
              <c:f>Sheet1!$E$2:$E$5</c:f>
              <c:numCache>
                <c:formatCode>General</c:formatCode>
                <c:ptCount val="4"/>
                <c:pt idx="0">
                  <c:v>43.3</c:v>
                </c:pt>
                <c:pt idx="1">
                  <c:v>18.100000000000001</c:v>
                </c:pt>
                <c:pt idx="2">
                  <c:v>63.2</c:v>
                </c:pt>
              </c:numCache>
            </c:numRef>
          </c:val>
          <c:extLst>
            <c:ext xmlns:c16="http://schemas.microsoft.com/office/drawing/2014/chart" uri="{C3380CC4-5D6E-409C-BE32-E72D297353CC}">
              <c16:uniqueId val="{00000003-FA2A-4897-A1C5-E9A3B589BE77}"/>
            </c:ext>
          </c:extLst>
        </c:ser>
        <c:dLbls>
          <c:showLegendKey val="0"/>
          <c:showVal val="0"/>
          <c:showCatName val="0"/>
          <c:showSerName val="0"/>
          <c:showPercent val="0"/>
          <c:showBubbleSize val="0"/>
        </c:dLbls>
        <c:gapWidth val="150"/>
        <c:axId val="23624320"/>
        <c:axId val="23646592"/>
      </c:barChart>
      <c:catAx>
        <c:axId val="23624320"/>
        <c:scaling>
          <c:orientation val="minMax"/>
        </c:scaling>
        <c:delete val="0"/>
        <c:axPos val="l"/>
        <c:numFmt formatCode="General" sourceLinked="1"/>
        <c:majorTickMark val="out"/>
        <c:minorTickMark val="none"/>
        <c:tickLblPos val="nextTo"/>
        <c:spPr>
          <a:ln>
            <a:solidFill>
              <a:schemeClr val="bg2"/>
            </a:solidFill>
          </a:ln>
        </c:spPr>
        <c:txPr>
          <a:bodyPr/>
          <a:lstStyle/>
          <a:p>
            <a:pPr>
              <a:defRPr sz="2800">
                <a:effectLst>
                  <a:outerShdw blurRad="38100" dist="38100" dir="2700000" algn="tl">
                    <a:srgbClr val="000000">
                      <a:alpha val="43137"/>
                    </a:srgbClr>
                  </a:outerShdw>
                </a:effectLst>
              </a:defRPr>
            </a:pPr>
            <a:endParaRPr lang="en-US"/>
          </a:p>
        </c:txPr>
        <c:crossAx val="23646592"/>
        <c:crosses val="autoZero"/>
        <c:auto val="1"/>
        <c:lblAlgn val="ctr"/>
        <c:lblOffset val="100"/>
        <c:noMultiLvlLbl val="0"/>
      </c:catAx>
      <c:valAx>
        <c:axId val="23646592"/>
        <c:scaling>
          <c:orientation val="minMax"/>
        </c:scaling>
        <c:delete val="0"/>
        <c:axPos val="b"/>
        <c:numFmt formatCode="General" sourceLinked="1"/>
        <c:majorTickMark val="out"/>
        <c:minorTickMark val="none"/>
        <c:tickLblPos val="nextTo"/>
        <c:spPr>
          <a:ln>
            <a:solidFill>
              <a:schemeClr val="bg2"/>
            </a:solidFill>
          </a:ln>
        </c:spPr>
        <c:txPr>
          <a:bodyPr/>
          <a:lstStyle/>
          <a:p>
            <a:pPr>
              <a:defRPr sz="2400">
                <a:effectLst>
                  <a:outerShdw blurRad="38100" dist="38100" dir="2700000" algn="tl">
                    <a:srgbClr val="000000">
                      <a:alpha val="43137"/>
                    </a:srgbClr>
                  </a:outerShdw>
                </a:effectLst>
              </a:defRPr>
            </a:pPr>
            <a:endParaRPr lang="en-US"/>
          </a:p>
        </c:txPr>
        <c:crossAx val="23624320"/>
        <c:crosses val="autoZero"/>
        <c:crossBetween val="between"/>
      </c:valAx>
      <c:spPr>
        <a:gradFill>
          <a:gsLst>
            <a:gs pos="0">
              <a:srgbClr val="000000">
                <a:alpha val="0"/>
              </a:srgbClr>
            </a:gs>
            <a:gs pos="50000">
              <a:srgbClr val="000000">
                <a:alpha val="9000"/>
              </a:srgbClr>
            </a:gs>
            <a:gs pos="100000">
              <a:srgbClr val="000000">
                <a:alpha val="85000"/>
              </a:srgbClr>
            </a:gs>
          </a:gsLst>
          <a:lin ang="5400000" scaled="0"/>
        </a:gradFill>
        <a:ln>
          <a:solidFill>
            <a:schemeClr val="bg2"/>
          </a:solidFill>
        </a:ln>
      </c:spPr>
    </c:plotArea>
    <c:legend>
      <c:legendPos val="r"/>
      <c:overlay val="0"/>
      <c:txPr>
        <a:bodyPr/>
        <a:lstStyle/>
        <a:p>
          <a:pPr>
            <a:defRPr sz="2800">
              <a:effectLst>
                <a:outerShdw blurRad="38100" dist="38100" dir="2700000" algn="tl">
                  <a:srgbClr val="000000">
                    <a:alpha val="43137"/>
                  </a:srgbClr>
                </a:outerShdw>
              </a:effectLst>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A5EC775-880C-44CB-8AE2-3269D895F24F}" type="datetimeFigureOut">
              <a:rPr lang="en-US" smtClean="0"/>
              <a:t>6/4/2019</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25310F0-22F4-44BC-9418-29B3E40774BE}" type="slidenum">
              <a:rPr lang="en-US" smtClean="0"/>
              <a:t>‹#›</a:t>
            </a:fld>
            <a:endParaRPr lang="en-US" dirty="0"/>
          </a:p>
        </p:txBody>
      </p:sp>
    </p:spTree>
    <p:extLst>
      <p:ext uri="{BB962C8B-B14F-4D97-AF65-F5344CB8AC3E}">
        <p14:creationId xmlns:p14="http://schemas.microsoft.com/office/powerpoint/2010/main" val="10322168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6/4/2019 1:56 PM</a:t>
            </a:fld>
            <a:endParaRPr lang="en-US" dirty="0"/>
          </a:p>
        </p:txBody>
      </p:sp>
      <p:sp>
        <p:nvSpPr>
          <p:cNvPr id="6" name="Footer Placeholder 5"/>
          <p:cNvSpPr>
            <a:spLocks noGrp="1"/>
          </p:cNvSpPr>
          <p:nvPr>
            <p:ph type="ftr" sz="quarter" idx="12"/>
          </p:nvPr>
        </p:nvSpPr>
        <p:spPr>
          <a:xfrm>
            <a:off x="0" y="8685213"/>
            <a:ext cx="6172200" cy="457200"/>
          </a:xfrm>
        </p:spPr>
        <p:txBody>
          <a:bodyPr/>
          <a:lstStyle/>
          <a:p>
            <a:r>
              <a:rPr lang="en-US" sz="500" dirty="0" smtClean="0">
                <a:solidFill>
                  <a:srgbClr val="000000"/>
                </a:solidFill>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rPr>
            </a:br>
            <a:r>
              <a:rPr lang="en-US" sz="500" dirty="0" smtClean="0">
                <a:solidFill>
                  <a:srgbClr val="000000"/>
                </a:solidFill>
              </a:rPr>
              <a:t>MICROSOFT MAKES NO WARRANTIES, EXPRESS, IMPLIED OR STATUTORY, AS TO THE INFORMATION IN THIS PRESENTATION.</a:t>
            </a:r>
          </a:p>
          <a:p>
            <a:endParaRPr lang="en-US" sz="500" dirty="0"/>
          </a:p>
        </p:txBody>
      </p:sp>
      <p:sp>
        <p:nvSpPr>
          <p:cNvPr id="7" name="Slide Number Placeholder 6"/>
          <p:cNvSpPr>
            <a:spLocks noGrp="1"/>
          </p:cNvSpPr>
          <p:nvPr>
            <p:ph type="sldNum" sz="quarter" idx="13"/>
          </p:nvPr>
        </p:nvSpPr>
        <p:spPr>
          <a:xfrm>
            <a:off x="6172199" y="8685213"/>
            <a:ext cx="684213" cy="457200"/>
          </a:xfrm>
        </p:spPr>
        <p:txBody>
          <a:bodyPr/>
          <a:lstStyle/>
          <a:p>
            <a:fld id="{EC87E0CF-87F6-4B58-B8B8-DCAB2DAAF3CA}" type="slidenum">
              <a:rPr lang="en-US" smtClean="0"/>
              <a:pPr/>
              <a:t>1</a:t>
            </a:fld>
            <a:endParaRPr lang="en-US" dirty="0"/>
          </a:p>
        </p:txBody>
      </p:sp>
    </p:spTree>
    <p:extLst>
      <p:ext uri="{BB962C8B-B14F-4D97-AF65-F5344CB8AC3E}">
        <p14:creationId xmlns:p14="http://schemas.microsoft.com/office/powerpoint/2010/main" val="20077384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6/4/2019 1:56 PM</a:t>
            </a:fld>
            <a:endParaRPr lang="en-US" dirty="0"/>
          </a:p>
        </p:txBody>
      </p:sp>
      <p:sp>
        <p:nvSpPr>
          <p:cNvPr id="6" name="Footer Placeholder 5"/>
          <p:cNvSpPr>
            <a:spLocks noGrp="1"/>
          </p:cNvSpPr>
          <p:nvPr>
            <p:ph type="ftr" sz="quarter" idx="12"/>
          </p:nvPr>
        </p:nvSpPr>
        <p:spPr/>
        <p:txBody>
          <a:bodyPr/>
          <a:lstStyle/>
          <a:p>
            <a:r>
              <a:rPr lang="en-US" dirty="0" smtClean="0">
                <a:solidFill>
                  <a:srgbClr val="000000"/>
                </a:solidFill>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rPr>
            </a:br>
            <a:r>
              <a:rPr lang="en-US" dirty="0"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2</a:t>
            </a:fld>
            <a:endParaRPr lang="en-US" dirty="0"/>
          </a:p>
        </p:txBody>
      </p:sp>
    </p:spTree>
    <p:extLst>
      <p:ext uri="{BB962C8B-B14F-4D97-AF65-F5344CB8AC3E}">
        <p14:creationId xmlns:p14="http://schemas.microsoft.com/office/powerpoint/2010/main" val="5157447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6/4/2019 1:56 PM</a:t>
            </a:fld>
            <a:endParaRPr lang="en-US" dirty="0"/>
          </a:p>
        </p:txBody>
      </p:sp>
      <p:sp>
        <p:nvSpPr>
          <p:cNvPr id="6" name="Footer Placeholder 5"/>
          <p:cNvSpPr>
            <a:spLocks noGrp="1"/>
          </p:cNvSpPr>
          <p:nvPr>
            <p:ph type="ftr" sz="quarter" idx="12"/>
          </p:nvPr>
        </p:nvSpPr>
        <p:spPr/>
        <p:txBody>
          <a:bodyPr/>
          <a:lstStyle/>
          <a:p>
            <a:r>
              <a:rPr lang="en-US" dirty="0" smtClean="0">
                <a:solidFill>
                  <a:srgbClr val="000000"/>
                </a:solidFill>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rPr>
            </a:br>
            <a:r>
              <a:rPr lang="en-US" dirty="0"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3</a:t>
            </a:fld>
            <a:endParaRPr lang="en-US" dirty="0"/>
          </a:p>
        </p:txBody>
      </p:sp>
    </p:spTree>
    <p:extLst>
      <p:ext uri="{BB962C8B-B14F-4D97-AF65-F5344CB8AC3E}">
        <p14:creationId xmlns:p14="http://schemas.microsoft.com/office/powerpoint/2010/main" val="2367101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4</a:t>
            </a:fld>
            <a:endParaRPr lang="en-US" dirty="0"/>
          </a:p>
        </p:txBody>
      </p:sp>
    </p:spTree>
    <p:extLst>
      <p:ext uri="{BB962C8B-B14F-4D97-AF65-F5344CB8AC3E}">
        <p14:creationId xmlns:p14="http://schemas.microsoft.com/office/powerpoint/2010/main" val="19424844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5</a:t>
            </a:fld>
            <a:endParaRPr lang="en-US" dirty="0"/>
          </a:p>
        </p:txBody>
      </p:sp>
    </p:spTree>
    <p:extLst>
      <p:ext uri="{BB962C8B-B14F-4D97-AF65-F5344CB8AC3E}">
        <p14:creationId xmlns:p14="http://schemas.microsoft.com/office/powerpoint/2010/main" val="35804090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6</a:t>
            </a:fld>
            <a:endParaRPr lang="en-US" dirty="0"/>
          </a:p>
        </p:txBody>
      </p:sp>
    </p:spTree>
    <p:extLst>
      <p:ext uri="{BB962C8B-B14F-4D97-AF65-F5344CB8AC3E}">
        <p14:creationId xmlns:p14="http://schemas.microsoft.com/office/powerpoint/2010/main" val="35786220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7</a:t>
            </a:fld>
            <a:endParaRPr lang="en-US" dirty="0"/>
          </a:p>
        </p:txBody>
      </p:sp>
    </p:spTree>
    <p:extLst>
      <p:ext uri="{BB962C8B-B14F-4D97-AF65-F5344CB8AC3E}">
        <p14:creationId xmlns:p14="http://schemas.microsoft.com/office/powerpoint/2010/main" val="6067818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6/4/2019 1:56 PM</a:t>
            </a:fld>
            <a:endParaRPr lang="en-US" dirty="0"/>
          </a:p>
        </p:txBody>
      </p:sp>
      <p:sp>
        <p:nvSpPr>
          <p:cNvPr id="6" name="Footer Placeholder 5"/>
          <p:cNvSpPr>
            <a:spLocks noGrp="1"/>
          </p:cNvSpPr>
          <p:nvPr>
            <p:ph type="ftr" sz="quarter" idx="12"/>
          </p:nvPr>
        </p:nvSpPr>
        <p:spPr/>
        <p:txBody>
          <a:bodyPr/>
          <a:lstStyle/>
          <a:p>
            <a:r>
              <a:rPr lang="en-US" dirty="0" smtClean="0">
                <a:solidFill>
                  <a:srgbClr val="000000"/>
                </a:solidFill>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rPr>
            </a:br>
            <a:r>
              <a:rPr lang="en-US" dirty="0"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20</a:t>
            </a:fld>
            <a:endParaRPr lang="en-US" dirty="0"/>
          </a:p>
        </p:txBody>
      </p:sp>
    </p:spTree>
    <p:extLst>
      <p:ext uri="{BB962C8B-B14F-4D97-AF65-F5344CB8AC3E}">
        <p14:creationId xmlns:p14="http://schemas.microsoft.com/office/powerpoint/2010/main" val="39058862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6/4/2019 1:56 PM</a:t>
            </a:fld>
            <a:endParaRPr lang="en-US" dirty="0"/>
          </a:p>
        </p:txBody>
      </p:sp>
      <p:sp>
        <p:nvSpPr>
          <p:cNvPr id="6" name="Footer Placeholder 5"/>
          <p:cNvSpPr>
            <a:spLocks noGrp="1"/>
          </p:cNvSpPr>
          <p:nvPr>
            <p:ph type="ftr" sz="quarter" idx="12"/>
          </p:nvPr>
        </p:nvSpPr>
        <p:spPr/>
        <p:txBody>
          <a:bodyPr/>
          <a:lstStyle/>
          <a:p>
            <a:r>
              <a:rPr lang="en-US" dirty="0" smtClean="0">
                <a:solidFill>
                  <a:srgbClr val="000000"/>
                </a:solidFill>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rPr>
            </a:br>
            <a:r>
              <a:rPr lang="en-US" dirty="0"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21</a:t>
            </a:fld>
            <a:endParaRPr lang="en-US" dirty="0"/>
          </a:p>
        </p:txBody>
      </p:sp>
    </p:spTree>
    <p:extLst>
      <p:ext uri="{BB962C8B-B14F-4D97-AF65-F5344CB8AC3E}">
        <p14:creationId xmlns:p14="http://schemas.microsoft.com/office/powerpoint/2010/main" val="18111944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30250" y="1905000"/>
            <a:ext cx="7681913" cy="1523495"/>
          </a:xfrm>
        </p:spPr>
        <p:txBody>
          <a:bodyPr>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730249" y="4344988"/>
            <a:ext cx="7681913"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2_Title and Content">
    <p:bg bwMode="black">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3_Title and Content">
    <p:bg bwMode="black">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0" y="6238875"/>
            <a:ext cx="9144001" cy="619125"/>
          </a:xfr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mj-lt"/>
              </a:defRPr>
            </a:lvl1pPr>
          </a:lstStyle>
          <a:p>
            <a:pPr lvl="0"/>
            <a:r>
              <a:rPr lang="en-US" smtClean="0"/>
              <a:t>Click to edit Master text styles</a:t>
            </a:r>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0" i="1" u="none" strike="noStrike" kern="0" cap="none" spc="-150" normalizeH="0" baseline="0" noProof="0" dirty="0" smtClean="0">
                <a:ln w="3175">
                  <a:noFill/>
                </a:ln>
                <a:gradFill flip="none" rotWithShape="1">
                  <a:gsLst>
                    <a:gs pos="0">
                      <a:schemeClr val="tx1">
                        <a:lumMod val="65000"/>
                      </a:schemeClr>
                    </a:gs>
                    <a:gs pos="50000">
                      <a:schemeClr val="tx1"/>
                    </a:gs>
                  </a:gsLst>
                  <a:lin ang="5400000" scaled="1"/>
                  <a:tileRect/>
                </a:gradFill>
                <a:effectLst>
                  <a:outerShdw blurRad="50800" dist="38100" dir="2700000" algn="tl" rotWithShape="0">
                    <a:prstClr val="black">
                      <a:alpha val="40000"/>
                    </a:prstClr>
                  </a:outerShdw>
                  <a:reflection blurRad="6350" stA="55000" endA="300" endPos="45500" dir="5400000" sy="-100000" algn="bl" rotWithShape="0"/>
                </a:effectLst>
                <a:uLnTx/>
                <a:uFillTx/>
                <a:latin typeface="+mn-lt"/>
                <a:ea typeface="+mn-ea"/>
                <a:cs typeface="Arial" charset="0"/>
              </a:defRPr>
            </a:lvl1pPr>
          </a:lstStyle>
          <a:p>
            <a:pPr lvl="0"/>
            <a:r>
              <a:rPr lang="en-US" dirty="0" smtClean="0"/>
              <a:t>click to…</a:t>
            </a:r>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722313" y="1905000"/>
            <a:ext cx="8040688" cy="2286000"/>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0" i="1" u="none" strike="noStrike" kern="0" cap="none" spc="-150" normalizeH="0" baseline="0" noProof="0" dirty="0" smtClean="0">
                <a:ln w="3175">
                  <a:noFill/>
                </a:ln>
                <a:gradFill flip="none" rotWithShape="1">
                  <a:gsLst>
                    <a:gs pos="0">
                      <a:schemeClr val="tx1">
                        <a:lumMod val="65000"/>
                      </a:schemeClr>
                    </a:gs>
                    <a:gs pos="50000">
                      <a:schemeClr val="tx1"/>
                    </a:gs>
                  </a:gsLst>
                  <a:lin ang="5400000" scaled="1"/>
                  <a:tileRect/>
                </a:gradFill>
                <a:effectLst>
                  <a:outerShdw blurRad="50800" dist="38100" dir="2700000" algn="tl" rotWithShape="0">
                    <a:prstClr val="black">
                      <a:alpha val="40000"/>
                    </a:prstClr>
                  </a:outerShdw>
                  <a:reflection blurRad="6350" stA="55000" endA="300" endPos="45500" dir="5400000" sy="-100000" algn="bl" rotWithShape="0"/>
                </a:effectLst>
                <a:uLnTx/>
                <a:uFillTx/>
                <a:latin typeface="+mn-lt"/>
                <a:ea typeface="+mn-ea"/>
                <a:cs typeface="Arial" charset="0"/>
              </a:defRPr>
            </a:lvl1pPr>
          </a:lstStyle>
          <a:p>
            <a:pPr lvl="0"/>
            <a:r>
              <a:rPr lang="en-US" dirty="0" smtClean="0"/>
              <a:t>click to…</a:t>
            </a:r>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381000" y="1412875"/>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411553"/>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411553"/>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381000" y="1411553"/>
            <a:ext cx="4114800"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0999" y="2174875"/>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981" y="1411553"/>
            <a:ext cx="4117019"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WALKIN - Prints in GRAYSCALE">
    <p:spTree>
      <p:nvGrpSpPr>
        <p:cNvPr id="1" name=""/>
        <p:cNvGrpSpPr/>
        <p:nvPr/>
      </p:nvGrpSpPr>
      <p:grpSpPr>
        <a:xfrm>
          <a:off x="0" y="0"/>
          <a:ext cx="0" cy="0"/>
          <a:chOff x="0" y="0"/>
          <a:chExt cx="0" cy="0"/>
        </a:xfrm>
      </p:grpSpPr>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2.xml"/><Relationship Id="rId1" Type="http://schemas.openxmlformats.org/officeDocument/2006/relationships/slideLayout" Target="../slideLayouts/slideLayout13.xml"/><Relationship Id="rId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381000" y="1412875"/>
            <a:ext cx="8382000" cy="2135969"/>
          </a:xfrm>
          <a:prstGeom prst="rect">
            <a:avLst/>
          </a:prstGeom>
        </p:spPr>
        <p:txBody>
          <a:bodyPr vert="horz"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dk1" tx1="lt1" bg2="dk2" tx2="lt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61" r:id="rId12"/>
  </p:sldLayoutIdLst>
  <p:transition>
    <p:fade/>
  </p:transition>
  <p:txStyles>
    <p:titleStyle>
      <a:lvl1pPr algn="l" defTabSz="914363" rtl="0" eaLnBrk="1" latinLnBrk="0" hangingPunct="1">
        <a:lnSpc>
          <a:spcPct val="90000"/>
        </a:lnSpc>
        <a:spcBef>
          <a:spcPct val="0"/>
        </a:spcBef>
        <a:buNone/>
        <a:defRPr lang="en-US" sz="4800" b="0" kern="1200" cap="none"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p:titleStyle>
    <p:bodyStyle>
      <a:lvl1pPr marL="396875" indent="-396875" algn="l" defTabSz="914363" rtl="0" eaLnBrk="1" latinLnBrk="0" hangingPunct="1">
        <a:lnSpc>
          <a:spcPct val="90000"/>
        </a:lnSpc>
        <a:spcBef>
          <a:spcPct val="20000"/>
        </a:spcBef>
        <a:buFontTx/>
        <a:buBlip>
          <a:blip r:embed="rId15"/>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16"/>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16"/>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16"/>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16"/>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srcRect/>
          <a:stretch>
            <a:fillRect/>
          </a:stretch>
        </a:blipFill>
        <a:effectLst/>
      </p:bgPr>
    </p:bg>
    <p:spTree>
      <p:nvGrpSpPr>
        <p:cNvPr id="1" name=""/>
        <p:cNvGrpSpPr/>
        <p:nvPr/>
      </p:nvGrpSpPr>
      <p:grpSpPr>
        <a:xfrm>
          <a:off x="0" y="0"/>
          <a:ext cx="0" cy="0"/>
          <a:chOff x="0" y="0"/>
          <a:chExt cx="0" cy="0"/>
        </a:xfrm>
      </p:grpSpPr>
      <p:pic>
        <p:nvPicPr>
          <p:cNvPr id="4" name="Picture 3" descr="white rectangle.png"/>
          <p:cNvPicPr>
            <a:picLocks noChangeAspect="1"/>
          </p:cNvPicPr>
          <p:nvPr/>
        </p:nvPicPr>
        <p:blipFill>
          <a:blip r:embed="rId4"/>
          <a:srcRect b="10453"/>
          <a:stretch>
            <a:fillRect/>
          </a:stretch>
        </p:blipFill>
        <p:spPr>
          <a:xfrm>
            <a:off x="0" y="1299706"/>
            <a:ext cx="9144000" cy="5558294"/>
          </a:xfrm>
          <a:prstGeom prst="rect">
            <a:avLst/>
          </a:prstGeom>
        </p:spPr>
      </p:pic>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722312" y="1905000"/>
            <a:ext cx="8040688" cy="2108269"/>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 bg1="lt1" tx1="dk1" bg2="lt2" tx2="dk2" accent1="accent1" accent2="accent2" accent3="accent3" accent4="accent4" accent5="accent5" accent6="accent6" hlink="hlink" folHlink="folHlink"/>
  <p:sldLayoutIdLst>
    <p:sldLayoutId id="2147483675" r:id="rId1"/>
  </p:sldLayoutIdLst>
  <p:transition>
    <p:fade/>
  </p:transition>
  <p:txStyles>
    <p:titleStyle>
      <a:lvl1pPr algn="l" defTabSz="914363" rtl="0" eaLnBrk="1" latinLnBrk="0" hangingPunct="1">
        <a:lnSpc>
          <a:spcPct val="90000"/>
        </a:lnSpc>
        <a:spcBef>
          <a:spcPct val="0"/>
        </a:spcBef>
        <a:buNone/>
        <a:defRPr lang="en-US" sz="4800" b="0" kern="1200" cap="none" spc="-125"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3000" b="1" kern="1200">
          <a:solidFill>
            <a:schemeClr val="tx1"/>
          </a:solidFill>
          <a:latin typeface="Courier New" pitchFamily="49" charset="0"/>
          <a:ea typeface="+mn-ea"/>
          <a:cs typeface="Courier New" pitchFamily="49" charset="0"/>
        </a:defRPr>
      </a:lvl1pPr>
      <a:lvl2pPr marL="384954" indent="-7937" algn="l" defTabSz="914363" rtl="0" eaLnBrk="1" latinLnBrk="0" hangingPunct="1">
        <a:lnSpc>
          <a:spcPct val="90000"/>
        </a:lnSpc>
        <a:spcBef>
          <a:spcPct val="20000"/>
        </a:spcBef>
        <a:buFont typeface="Arial" pitchFamily="34" charset="0"/>
        <a:buNone/>
        <a:defRPr sz="2800" b="1" kern="1200">
          <a:solidFill>
            <a:schemeClr val="tx1"/>
          </a:solidFill>
          <a:latin typeface="Courier New" pitchFamily="49" charset="0"/>
          <a:ea typeface="+mn-ea"/>
          <a:cs typeface="Courier New" pitchFamily="49" charset="0"/>
        </a:defRPr>
      </a:lvl2pPr>
      <a:lvl3pPr marL="761970"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3pPr>
      <a:lvl4pPr marL="1094009"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4pPr>
      <a:lvl5pPr marL="1426047" indent="0"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hyperlink" Target="mailto:Melanie.Williams@boj.org.jm"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Financial Inclusion</a:t>
            </a:r>
            <a:endParaRPr lang="en-US" dirty="0"/>
          </a:p>
        </p:txBody>
      </p:sp>
      <p:sp>
        <p:nvSpPr>
          <p:cNvPr id="3" name="Subtitle 2"/>
          <p:cNvSpPr>
            <a:spLocks noGrp="1"/>
          </p:cNvSpPr>
          <p:nvPr>
            <p:ph type="subTitle" idx="1"/>
          </p:nvPr>
        </p:nvSpPr>
        <p:spPr>
          <a:xfrm>
            <a:off x="730249" y="4344988"/>
            <a:ext cx="7681913" cy="1293812"/>
          </a:xfrm>
        </p:spPr>
        <p:txBody>
          <a:bodyPr>
            <a:normAutofit lnSpcReduction="10000"/>
          </a:bodyPr>
          <a:lstStyle/>
          <a:p>
            <a:r>
              <a:rPr lang="en-US" dirty="0" smtClean="0"/>
              <a:t>Melanie Williams</a:t>
            </a:r>
          </a:p>
          <a:p>
            <a:r>
              <a:rPr lang="en-US" dirty="0" smtClean="0"/>
              <a:t>Technical Secretariat</a:t>
            </a:r>
          </a:p>
          <a:p>
            <a:r>
              <a:rPr lang="en-US" dirty="0" smtClean="0"/>
              <a:t>Bank of Jamaica</a:t>
            </a:r>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87500" y="0"/>
            <a:ext cx="1449324" cy="1987296"/>
          </a:xfrm>
          <a:prstGeom prst="rect">
            <a:avLst/>
          </a:prstGeom>
        </p:spPr>
      </p:pic>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Stakeholder consultation</a:t>
            </a:r>
            <a:endParaRPr lang="en-US" dirty="0"/>
          </a:p>
        </p:txBody>
      </p:sp>
      <p:sp>
        <p:nvSpPr>
          <p:cNvPr id="3" name="Text Placeholder 2"/>
          <p:cNvSpPr>
            <a:spLocks noGrp="1"/>
          </p:cNvSpPr>
          <p:nvPr>
            <p:ph type="body" sz="quarter" idx="10"/>
          </p:nvPr>
        </p:nvSpPr>
        <p:spPr>
          <a:xfrm>
            <a:off x="381000" y="1411552"/>
            <a:ext cx="8382000" cy="3594830"/>
          </a:xfrm>
        </p:spPr>
        <p:txBody>
          <a:bodyPr/>
          <a:lstStyle/>
          <a:p>
            <a:r>
              <a:rPr lang="en-US" dirty="0" smtClean="0"/>
              <a:t>Public – Private Partnership</a:t>
            </a:r>
          </a:p>
          <a:p>
            <a:r>
              <a:rPr lang="en-US" dirty="0" smtClean="0"/>
              <a:t>Ministries, Departments and Agencies </a:t>
            </a:r>
          </a:p>
          <a:p>
            <a:r>
              <a:rPr lang="en-US" dirty="0" smtClean="0"/>
              <a:t>Regulators</a:t>
            </a:r>
          </a:p>
          <a:p>
            <a:r>
              <a:rPr lang="en-US" dirty="0" smtClean="0"/>
              <a:t>Financial Service Providers, Industry Associations</a:t>
            </a:r>
          </a:p>
          <a:p>
            <a:r>
              <a:rPr lang="en-US" dirty="0" smtClean="0"/>
              <a:t>NGOs</a:t>
            </a:r>
          </a:p>
          <a:p>
            <a:r>
              <a:rPr lang="en-US" dirty="0" smtClean="0"/>
              <a:t>World Bank </a:t>
            </a:r>
            <a:r>
              <a:rPr lang="en-US" smtClean="0"/>
              <a:t>-  Facilitator/Consultants</a:t>
            </a:r>
            <a:endParaRPr lang="en-US" dirty="0"/>
          </a:p>
        </p:txBody>
      </p:sp>
    </p:spTree>
    <p:extLst>
      <p:ext uri="{BB962C8B-B14F-4D97-AF65-F5344CB8AC3E}">
        <p14:creationId xmlns:p14="http://schemas.microsoft.com/office/powerpoint/2010/main" val="1211143350"/>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Governance Framework</a:t>
            </a:r>
            <a:endParaRPr lang="en-US" dirty="0"/>
          </a:p>
        </p:txBody>
      </p:sp>
      <p:sp>
        <p:nvSpPr>
          <p:cNvPr id="3" name="Text Placeholder 2"/>
          <p:cNvSpPr>
            <a:spLocks noGrp="1"/>
          </p:cNvSpPr>
          <p:nvPr>
            <p:ph type="body" sz="quarter" idx="10"/>
          </p:nvPr>
        </p:nvSpPr>
        <p:spPr>
          <a:xfrm>
            <a:off x="381000" y="1411552"/>
            <a:ext cx="8382000" cy="4151048"/>
          </a:xfrm>
        </p:spPr>
        <p:txBody>
          <a:bodyPr/>
          <a:lstStyle/>
          <a:p>
            <a:endParaRPr lang="en-US" dirty="0" smtClean="0"/>
          </a:p>
          <a:p>
            <a:endParaRPr lang="en-US" dirty="0"/>
          </a:p>
          <a:p>
            <a:endParaRPr lang="en-US" dirty="0" smtClean="0"/>
          </a:p>
          <a:p>
            <a:endParaRPr lang="en-US" dirty="0"/>
          </a:p>
          <a:p>
            <a:endParaRPr lang="en-US" dirty="0" smtClean="0"/>
          </a:p>
          <a:p>
            <a:endParaRPr lang="en-US" dirty="0"/>
          </a:p>
          <a:p>
            <a:endParaRPr lang="en-US" dirty="0"/>
          </a:p>
        </p:txBody>
      </p:sp>
      <p:pic>
        <p:nvPicPr>
          <p:cNvPr id="4" name="Picture 3"/>
          <p:cNvPicPr>
            <a:picLocks noChangeAspect="1"/>
          </p:cNvPicPr>
          <p:nvPr/>
        </p:nvPicPr>
        <p:blipFill>
          <a:blip r:embed="rId2"/>
          <a:stretch>
            <a:fillRect/>
          </a:stretch>
        </p:blipFill>
        <p:spPr>
          <a:xfrm>
            <a:off x="2145581" y="1846951"/>
            <a:ext cx="4852837" cy="3164098"/>
          </a:xfrm>
          <a:prstGeom prst="rect">
            <a:avLst/>
          </a:prstGeom>
        </p:spPr>
      </p:pic>
    </p:spTree>
    <p:extLst>
      <p:ext uri="{BB962C8B-B14F-4D97-AF65-F5344CB8AC3E}">
        <p14:creationId xmlns:p14="http://schemas.microsoft.com/office/powerpoint/2010/main" val="3260322444"/>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Targets</a:t>
            </a:r>
            <a:endParaRPr lang="en-US" dirty="0"/>
          </a:p>
        </p:txBody>
      </p:sp>
      <p:sp>
        <p:nvSpPr>
          <p:cNvPr id="3" name="Text Placeholder 2"/>
          <p:cNvSpPr>
            <a:spLocks noGrp="1"/>
          </p:cNvSpPr>
          <p:nvPr>
            <p:ph type="body" sz="quarter" idx="10"/>
          </p:nvPr>
        </p:nvSpPr>
        <p:spPr>
          <a:xfrm>
            <a:off x="381000" y="1411552"/>
            <a:ext cx="8382000" cy="3496342"/>
          </a:xfrm>
        </p:spPr>
        <p:txBody>
          <a:bodyPr/>
          <a:lstStyle/>
          <a:p>
            <a:pPr marL="0" indent="0">
              <a:buNone/>
            </a:pPr>
            <a:endParaRPr lang="en-US" dirty="0" smtClean="0"/>
          </a:p>
          <a:p>
            <a:r>
              <a:rPr lang="en-US" dirty="0" smtClean="0"/>
              <a:t>Increasing percent of adult population who are deposit account holders to 95 per cent</a:t>
            </a:r>
          </a:p>
          <a:p>
            <a:pPr marL="0" indent="0">
              <a:buNone/>
            </a:pPr>
            <a:endParaRPr lang="en-US" dirty="0" smtClean="0"/>
          </a:p>
          <a:p>
            <a:r>
              <a:rPr lang="en-US" dirty="0" smtClean="0"/>
              <a:t>Increasing percent of adults making electronic payments to 50 percent</a:t>
            </a:r>
          </a:p>
          <a:p>
            <a:pPr marL="0" indent="0">
              <a:buNone/>
            </a:pPr>
            <a:endParaRPr lang="en-US" dirty="0"/>
          </a:p>
        </p:txBody>
      </p:sp>
    </p:spTree>
    <p:extLst>
      <p:ext uri="{BB962C8B-B14F-4D97-AF65-F5344CB8AC3E}">
        <p14:creationId xmlns:p14="http://schemas.microsoft.com/office/powerpoint/2010/main" val="2678621091"/>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Targets</a:t>
            </a:r>
            <a:endParaRPr lang="en-US" dirty="0"/>
          </a:p>
        </p:txBody>
      </p:sp>
      <p:sp>
        <p:nvSpPr>
          <p:cNvPr id="3" name="Text Placeholder 2"/>
          <p:cNvSpPr>
            <a:spLocks noGrp="1"/>
          </p:cNvSpPr>
          <p:nvPr>
            <p:ph type="body" sz="quarter" idx="10"/>
          </p:nvPr>
        </p:nvSpPr>
        <p:spPr>
          <a:xfrm>
            <a:off x="381000" y="1411552"/>
            <a:ext cx="8382000" cy="3496342"/>
          </a:xfrm>
        </p:spPr>
        <p:txBody>
          <a:bodyPr/>
          <a:lstStyle/>
          <a:p>
            <a:r>
              <a:rPr lang="en-US" dirty="0" smtClean="0"/>
              <a:t>Improving the financial knowledge and behavior score to 65 (OECD financial literacy survey)</a:t>
            </a:r>
          </a:p>
          <a:p>
            <a:pPr marL="0" indent="0">
              <a:buNone/>
            </a:pPr>
            <a:endParaRPr lang="en-US" dirty="0" smtClean="0"/>
          </a:p>
          <a:p>
            <a:r>
              <a:rPr lang="en-US" dirty="0" smtClean="0"/>
              <a:t>Increasing the percent of adults with a mortgage to increase to 11 percent</a:t>
            </a:r>
          </a:p>
          <a:p>
            <a:pPr marL="0" indent="0">
              <a:buNone/>
            </a:pPr>
            <a:endParaRPr lang="en-US" dirty="0" smtClean="0"/>
          </a:p>
          <a:p>
            <a:pPr marL="0" indent="0">
              <a:buNone/>
            </a:pPr>
            <a:endParaRPr lang="en-US" dirty="0"/>
          </a:p>
        </p:txBody>
      </p:sp>
    </p:spTree>
    <p:extLst>
      <p:ext uri="{BB962C8B-B14F-4D97-AF65-F5344CB8AC3E}">
        <p14:creationId xmlns:p14="http://schemas.microsoft.com/office/powerpoint/2010/main" val="3930147433"/>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Action Items</a:t>
            </a:r>
            <a:endParaRPr lang="en-US" dirty="0"/>
          </a:p>
        </p:txBody>
      </p:sp>
      <p:sp>
        <p:nvSpPr>
          <p:cNvPr id="3" name="Text Placeholder 2"/>
          <p:cNvSpPr>
            <a:spLocks noGrp="1"/>
          </p:cNvSpPr>
          <p:nvPr>
            <p:ph type="body" sz="quarter" idx="10"/>
          </p:nvPr>
        </p:nvSpPr>
        <p:spPr>
          <a:xfrm>
            <a:off x="381000" y="1411552"/>
            <a:ext cx="8382000" cy="6647974"/>
          </a:xfrm>
        </p:spPr>
        <p:txBody>
          <a:bodyPr/>
          <a:lstStyle/>
          <a:p>
            <a:r>
              <a:rPr lang="en-US" dirty="0" smtClean="0"/>
              <a:t>Pension products designed for the low-income and informally employed, with low fees.</a:t>
            </a:r>
          </a:p>
          <a:p>
            <a:pPr marL="0" indent="0">
              <a:buNone/>
            </a:pPr>
            <a:endParaRPr lang="en-US" dirty="0" smtClean="0"/>
          </a:p>
          <a:p>
            <a:r>
              <a:rPr lang="en-US" dirty="0" smtClean="0"/>
              <a:t>Micro-insurance</a:t>
            </a:r>
          </a:p>
          <a:p>
            <a:pPr marL="0" indent="0">
              <a:buNone/>
            </a:pPr>
            <a:endParaRPr lang="en-US" dirty="0" smtClean="0"/>
          </a:p>
          <a:p>
            <a:r>
              <a:rPr lang="en-US" dirty="0" smtClean="0"/>
              <a:t>Supporting banks and credit unions to develop lending </a:t>
            </a:r>
            <a:r>
              <a:rPr lang="en-US" dirty="0" err="1" smtClean="0"/>
              <a:t>programmes</a:t>
            </a:r>
            <a:r>
              <a:rPr lang="en-US" dirty="0" smtClean="0"/>
              <a:t> sustainably serve the agricultural sector</a:t>
            </a:r>
          </a:p>
          <a:p>
            <a:pPr marL="0" indent="0">
              <a:buNone/>
            </a:pPr>
            <a:endParaRPr lang="en-US" dirty="0" smtClean="0"/>
          </a:p>
          <a:p>
            <a:pPr marL="0" indent="0">
              <a:buNone/>
            </a:pPr>
            <a:endParaRPr lang="en-US" dirty="0" smtClean="0"/>
          </a:p>
          <a:p>
            <a:pPr marL="0" indent="0">
              <a:buNone/>
            </a:pPr>
            <a:endParaRPr lang="en-US" dirty="0"/>
          </a:p>
          <a:p>
            <a:endParaRPr lang="en-US" dirty="0" smtClean="0"/>
          </a:p>
          <a:p>
            <a:pPr marL="0" indent="0">
              <a:buNone/>
            </a:pPr>
            <a:endParaRPr lang="en-US" dirty="0"/>
          </a:p>
        </p:txBody>
      </p:sp>
    </p:spTree>
    <p:extLst>
      <p:ext uri="{BB962C8B-B14F-4D97-AF65-F5344CB8AC3E}">
        <p14:creationId xmlns:p14="http://schemas.microsoft.com/office/powerpoint/2010/main" val="3184312555"/>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Action Items</a:t>
            </a:r>
            <a:endParaRPr lang="en-US" dirty="0"/>
          </a:p>
        </p:txBody>
      </p:sp>
      <p:sp>
        <p:nvSpPr>
          <p:cNvPr id="3" name="Text Placeholder 2"/>
          <p:cNvSpPr>
            <a:spLocks noGrp="1"/>
          </p:cNvSpPr>
          <p:nvPr>
            <p:ph type="body" sz="quarter" idx="10"/>
          </p:nvPr>
        </p:nvSpPr>
        <p:spPr>
          <a:xfrm>
            <a:off x="381000" y="1411552"/>
            <a:ext cx="8382000" cy="4678204"/>
          </a:xfrm>
        </p:spPr>
        <p:txBody>
          <a:bodyPr/>
          <a:lstStyle/>
          <a:p>
            <a:r>
              <a:rPr lang="en-US" dirty="0" smtClean="0"/>
              <a:t>Consumer Protection (including dispute resolution)</a:t>
            </a:r>
          </a:p>
          <a:p>
            <a:pPr marL="0" indent="0">
              <a:buNone/>
            </a:pPr>
            <a:endParaRPr lang="en-US" dirty="0" smtClean="0"/>
          </a:p>
          <a:p>
            <a:r>
              <a:rPr lang="en-US" dirty="0" smtClean="0"/>
              <a:t>Financial Literacy</a:t>
            </a:r>
          </a:p>
          <a:p>
            <a:pPr marL="0" indent="0">
              <a:buNone/>
            </a:pPr>
            <a:endParaRPr lang="en-US" dirty="0" smtClean="0"/>
          </a:p>
          <a:p>
            <a:r>
              <a:rPr lang="en-US" dirty="0" smtClean="0"/>
              <a:t>Data Protection</a:t>
            </a:r>
          </a:p>
          <a:p>
            <a:pPr marL="0" indent="0">
              <a:buNone/>
            </a:pPr>
            <a:endParaRPr lang="en-US" dirty="0" smtClean="0"/>
          </a:p>
          <a:p>
            <a:r>
              <a:rPr lang="en-US" dirty="0" smtClean="0"/>
              <a:t>Credit reporting</a:t>
            </a:r>
          </a:p>
          <a:p>
            <a:pPr marL="0" indent="0">
              <a:buNone/>
            </a:pPr>
            <a:endParaRPr lang="en-US" dirty="0"/>
          </a:p>
        </p:txBody>
      </p:sp>
    </p:spTree>
    <p:extLst>
      <p:ext uri="{BB962C8B-B14F-4D97-AF65-F5344CB8AC3E}">
        <p14:creationId xmlns:p14="http://schemas.microsoft.com/office/powerpoint/2010/main" val="2783818322"/>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329595"/>
          </a:xfrm>
        </p:spPr>
        <p:txBody>
          <a:bodyPr/>
          <a:lstStyle/>
          <a:p>
            <a:r>
              <a:rPr lang="en-US" dirty="0" smtClean="0"/>
              <a:t>Policy Considerations for Financial Inclusion</a:t>
            </a:r>
            <a:endParaRPr lang="en-US" dirty="0"/>
          </a:p>
        </p:txBody>
      </p:sp>
      <p:sp>
        <p:nvSpPr>
          <p:cNvPr id="3" name="Text Placeholder 2"/>
          <p:cNvSpPr>
            <a:spLocks noGrp="1"/>
          </p:cNvSpPr>
          <p:nvPr>
            <p:ph type="body" sz="quarter" idx="10"/>
          </p:nvPr>
        </p:nvSpPr>
        <p:spPr>
          <a:xfrm>
            <a:off x="381000" y="1411552"/>
            <a:ext cx="8382000" cy="4235006"/>
          </a:xfrm>
        </p:spPr>
        <p:txBody>
          <a:bodyPr/>
          <a:lstStyle/>
          <a:p>
            <a:endParaRPr lang="en-US" dirty="0" smtClean="0"/>
          </a:p>
          <a:p>
            <a:pPr marL="0" indent="0">
              <a:buNone/>
            </a:pPr>
            <a:endParaRPr lang="en-US" dirty="0" smtClean="0"/>
          </a:p>
          <a:p>
            <a:r>
              <a:rPr lang="en-US" dirty="0" smtClean="0"/>
              <a:t>Preserving the integrity of the financial system</a:t>
            </a:r>
          </a:p>
          <a:p>
            <a:pPr marL="0" indent="0">
              <a:buNone/>
            </a:pPr>
            <a:endParaRPr lang="en-US" dirty="0" smtClean="0"/>
          </a:p>
          <a:p>
            <a:r>
              <a:rPr lang="en-US" dirty="0" smtClean="0"/>
              <a:t>Demand side data to assist with solutions</a:t>
            </a:r>
          </a:p>
          <a:p>
            <a:pPr marL="0" indent="0">
              <a:buNone/>
            </a:pPr>
            <a:endParaRPr lang="en-US" dirty="0" smtClean="0"/>
          </a:p>
          <a:p>
            <a:r>
              <a:rPr lang="en-US" dirty="0" smtClean="0"/>
              <a:t>Financial Capability of intended consumers</a:t>
            </a:r>
          </a:p>
          <a:p>
            <a:pPr marL="0" indent="0">
              <a:buNone/>
            </a:pPr>
            <a:endParaRPr lang="en-US" dirty="0"/>
          </a:p>
        </p:txBody>
      </p:sp>
    </p:spTree>
    <p:extLst>
      <p:ext uri="{BB962C8B-B14F-4D97-AF65-F5344CB8AC3E}">
        <p14:creationId xmlns:p14="http://schemas.microsoft.com/office/powerpoint/2010/main" val="2411410564"/>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329595"/>
          </a:xfrm>
        </p:spPr>
        <p:txBody>
          <a:bodyPr/>
          <a:lstStyle/>
          <a:p>
            <a:r>
              <a:rPr lang="en-US" dirty="0" smtClean="0"/>
              <a:t>Policy Considerations for Financial Inclusion</a:t>
            </a:r>
            <a:endParaRPr lang="en-US" dirty="0"/>
          </a:p>
        </p:txBody>
      </p:sp>
      <p:sp>
        <p:nvSpPr>
          <p:cNvPr id="3" name="Text Placeholder 2"/>
          <p:cNvSpPr>
            <a:spLocks noGrp="1"/>
          </p:cNvSpPr>
          <p:nvPr>
            <p:ph type="body" sz="quarter" idx="10"/>
          </p:nvPr>
        </p:nvSpPr>
        <p:spPr>
          <a:xfrm>
            <a:off x="381000" y="1411552"/>
            <a:ext cx="8382000" cy="4235006"/>
          </a:xfrm>
        </p:spPr>
        <p:txBody>
          <a:bodyPr/>
          <a:lstStyle/>
          <a:p>
            <a:endParaRPr lang="en-US" dirty="0" smtClean="0"/>
          </a:p>
          <a:p>
            <a:pPr marL="0" indent="0">
              <a:buNone/>
            </a:pPr>
            <a:endParaRPr lang="en-US" dirty="0" smtClean="0"/>
          </a:p>
          <a:p>
            <a:r>
              <a:rPr lang="en-US" dirty="0" smtClean="0"/>
              <a:t>Preserving the Integrity of Financial Systems</a:t>
            </a:r>
          </a:p>
          <a:p>
            <a:pPr marL="0" indent="0">
              <a:buNone/>
            </a:pPr>
            <a:endParaRPr lang="en-US" dirty="0" smtClean="0"/>
          </a:p>
          <a:p>
            <a:r>
              <a:rPr lang="en-US" dirty="0" smtClean="0"/>
              <a:t>Demand side data to assist with solutions</a:t>
            </a:r>
          </a:p>
          <a:p>
            <a:pPr marL="0" indent="0">
              <a:buNone/>
            </a:pPr>
            <a:endParaRPr lang="en-US" dirty="0" smtClean="0"/>
          </a:p>
          <a:p>
            <a:r>
              <a:rPr lang="en-US" dirty="0" smtClean="0"/>
              <a:t>Financial Capability of intended consumers</a:t>
            </a:r>
          </a:p>
          <a:p>
            <a:pPr marL="0" indent="0">
              <a:buNone/>
            </a:pPr>
            <a:endParaRPr lang="en-US" dirty="0"/>
          </a:p>
        </p:txBody>
      </p:sp>
    </p:spTree>
    <p:extLst>
      <p:ext uri="{BB962C8B-B14F-4D97-AF65-F5344CB8AC3E}">
        <p14:creationId xmlns:p14="http://schemas.microsoft.com/office/powerpoint/2010/main" val="1478703494"/>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329595"/>
          </a:xfrm>
        </p:spPr>
        <p:txBody>
          <a:bodyPr/>
          <a:lstStyle/>
          <a:p>
            <a:r>
              <a:rPr lang="en-US" dirty="0" smtClean="0"/>
              <a:t>Policy Considerations for Financial Inclusion</a:t>
            </a:r>
            <a:endParaRPr lang="en-US" dirty="0"/>
          </a:p>
        </p:txBody>
      </p:sp>
      <p:sp>
        <p:nvSpPr>
          <p:cNvPr id="3" name="Text Placeholder 2"/>
          <p:cNvSpPr>
            <a:spLocks noGrp="1"/>
          </p:cNvSpPr>
          <p:nvPr>
            <p:ph type="body" sz="quarter" idx="10"/>
          </p:nvPr>
        </p:nvSpPr>
        <p:spPr>
          <a:xfrm>
            <a:off x="381000" y="1411552"/>
            <a:ext cx="8382000" cy="5022914"/>
          </a:xfrm>
        </p:spPr>
        <p:txBody>
          <a:bodyPr/>
          <a:lstStyle/>
          <a:p>
            <a:endParaRPr lang="en-US" dirty="0" smtClean="0"/>
          </a:p>
          <a:p>
            <a:r>
              <a:rPr lang="en-US" dirty="0" smtClean="0"/>
              <a:t>“Pull, Push, Nudge” – incentives for financial inclusion</a:t>
            </a:r>
          </a:p>
          <a:p>
            <a:pPr marL="0" indent="0">
              <a:buNone/>
            </a:pPr>
            <a:endParaRPr lang="en-US" dirty="0" smtClean="0"/>
          </a:p>
          <a:p>
            <a:r>
              <a:rPr lang="en-US" dirty="0" smtClean="0"/>
              <a:t>Supply side solutions – role of financial institutions</a:t>
            </a:r>
          </a:p>
          <a:p>
            <a:pPr marL="0" indent="0">
              <a:buNone/>
            </a:pPr>
            <a:endParaRPr lang="en-US" dirty="0" smtClean="0"/>
          </a:p>
          <a:p>
            <a:r>
              <a:rPr lang="en-US" dirty="0" smtClean="0"/>
              <a:t>Macro-economic context, international obligations</a:t>
            </a:r>
          </a:p>
          <a:p>
            <a:pPr marL="0" indent="0">
              <a:buNone/>
            </a:pPr>
            <a:endParaRPr lang="en-US" dirty="0"/>
          </a:p>
        </p:txBody>
      </p:sp>
    </p:spTree>
    <p:extLst>
      <p:ext uri="{BB962C8B-B14F-4D97-AF65-F5344CB8AC3E}">
        <p14:creationId xmlns:p14="http://schemas.microsoft.com/office/powerpoint/2010/main" val="3300848439"/>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8382000" cy="1329595"/>
          </a:xfrm>
        </p:spPr>
        <p:txBody>
          <a:bodyPr/>
          <a:lstStyle/>
          <a:p>
            <a:pPr algn="ctr"/>
            <a:r>
              <a:rPr lang="en-US" dirty="0" smtClean="0"/>
              <a:t>QUESTIONS</a:t>
            </a:r>
            <a:br>
              <a:rPr lang="en-US" dirty="0" smtClean="0"/>
            </a:br>
            <a:endParaRPr lang="en-US" dirty="0"/>
          </a:p>
        </p:txBody>
      </p:sp>
      <p:sp>
        <p:nvSpPr>
          <p:cNvPr id="3" name="Text Placeholder 2"/>
          <p:cNvSpPr>
            <a:spLocks noGrp="1"/>
          </p:cNvSpPr>
          <p:nvPr>
            <p:ph type="body" sz="quarter" idx="10"/>
          </p:nvPr>
        </p:nvSpPr>
        <p:spPr>
          <a:xfrm>
            <a:off x="381000" y="1411552"/>
            <a:ext cx="8382000" cy="984885"/>
          </a:xfrm>
        </p:spPr>
        <p:txBody>
          <a:bodyPr/>
          <a:lstStyle/>
          <a:p>
            <a:endParaRPr lang="en-US" dirty="0" smtClean="0"/>
          </a:p>
          <a:p>
            <a:pPr marL="0" indent="0">
              <a:buNone/>
            </a:pPr>
            <a:endParaRPr lang="en-US" dirty="0"/>
          </a:p>
        </p:txBody>
      </p:sp>
      <p:pic>
        <p:nvPicPr>
          <p:cNvPr id="2050" name="Picture 2" descr="Image result for images for question sig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00437" y="2286000"/>
            <a:ext cx="2143125"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8322568"/>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674812"/>
          </a:xfrm>
        </p:spPr>
        <p:txBody>
          <a:bodyPr>
            <a:normAutofit fontScale="90000"/>
          </a:bodyPr>
          <a:lstStyle/>
          <a:p>
            <a:r>
              <a:rPr lang="en-US" dirty="0" smtClean="0"/>
              <a:t>Bank of Jamaica</a:t>
            </a:r>
            <a:br>
              <a:rPr lang="en-US" dirty="0" smtClean="0"/>
            </a:br>
            <a:r>
              <a:rPr lang="en-US" dirty="0" smtClean="0"/>
              <a:t>Financial Inclusion and the role of the Central Bank</a:t>
            </a:r>
            <a:br>
              <a:rPr lang="en-US" dirty="0" smtClean="0"/>
            </a:br>
            <a:endParaRPr lang="en-US" dirty="0">
              <a:solidFill>
                <a:schemeClr val="tx2"/>
              </a:solidFill>
            </a:endParaRPr>
          </a:p>
        </p:txBody>
      </p:sp>
      <p:sp>
        <p:nvSpPr>
          <p:cNvPr id="3" name="Text Placeholder 2"/>
          <p:cNvSpPr>
            <a:spLocks noGrp="1"/>
          </p:cNvSpPr>
          <p:nvPr>
            <p:ph type="body" sz="quarter" idx="10"/>
          </p:nvPr>
        </p:nvSpPr>
        <p:spPr>
          <a:xfrm>
            <a:off x="381000" y="2438400"/>
            <a:ext cx="8382000" cy="3352800"/>
          </a:xfrm>
        </p:spPr>
        <p:txBody>
          <a:bodyPr>
            <a:normAutofit/>
          </a:bodyPr>
          <a:lstStyle/>
          <a:p>
            <a:pPr lvl="1"/>
            <a:r>
              <a:rPr lang="en-US" dirty="0" smtClean="0"/>
              <a:t>Sponsored the development of the strategy</a:t>
            </a:r>
          </a:p>
          <a:p>
            <a:pPr marL="517525" lvl="1" indent="0">
              <a:buNone/>
            </a:pPr>
            <a:endParaRPr lang="en-US" dirty="0" smtClean="0"/>
          </a:p>
          <a:p>
            <a:pPr lvl="1"/>
            <a:r>
              <a:rPr lang="en-US" dirty="0" smtClean="0"/>
              <a:t>Engaged the World Bank as consultants</a:t>
            </a:r>
          </a:p>
          <a:p>
            <a:pPr marL="517525" lvl="1" indent="0">
              <a:buNone/>
            </a:pPr>
            <a:endParaRPr lang="en-US" dirty="0" smtClean="0"/>
          </a:p>
          <a:p>
            <a:pPr lvl="1"/>
            <a:r>
              <a:rPr lang="en-US" dirty="0" smtClean="0"/>
              <a:t>Coordinated stakeholder consultation</a:t>
            </a:r>
          </a:p>
          <a:p>
            <a:pPr marL="517525" lvl="1" indent="0">
              <a:buNone/>
            </a:pPr>
            <a:endParaRPr lang="en-US" dirty="0" smtClean="0"/>
          </a:p>
          <a:p>
            <a:pPr lvl="1"/>
            <a:r>
              <a:rPr lang="en-US" dirty="0" smtClean="0"/>
              <a:t>Chair of the Financial Inclusion Steering Committee</a:t>
            </a:r>
          </a:p>
        </p:txBody>
      </p:sp>
    </p:spTree>
    <p:extLst>
      <p:ext uri="{BB962C8B-B14F-4D97-AF65-F5344CB8AC3E}">
        <p14:creationId xmlns:p14="http://schemas.microsoft.com/office/powerpoint/2010/main" val="343141336"/>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Disclaimer</a:t>
            </a:r>
            <a:endParaRPr lang="en-US" dirty="0"/>
          </a:p>
        </p:txBody>
      </p:sp>
      <p:sp>
        <p:nvSpPr>
          <p:cNvPr id="3" name="Text Placeholder 2"/>
          <p:cNvSpPr>
            <a:spLocks noGrp="1"/>
          </p:cNvSpPr>
          <p:nvPr>
            <p:ph type="body" sz="quarter" idx="10"/>
          </p:nvPr>
        </p:nvSpPr>
        <p:spPr>
          <a:xfrm>
            <a:off x="381000" y="1411552"/>
            <a:ext cx="8382000" cy="3644075"/>
          </a:xfrm>
        </p:spPr>
        <p:txBody>
          <a:bodyPr/>
          <a:lstStyle/>
          <a:p>
            <a:r>
              <a:rPr lang="en-US" dirty="0" smtClean="0"/>
              <a:t>The statements and views expressed in this presentation are solely those of the author and do not necessarily represent the views of the Board of Directors of the Bank of Jamaica, its officers, employees or agents. Bank of Jamaica accepts no liability for any statements made during the course of this presentation.</a:t>
            </a:r>
          </a:p>
          <a:p>
            <a:pPr marL="0" indent="0">
              <a:buNone/>
            </a:pPr>
            <a:endParaRPr lang="en-US" dirty="0" smtClean="0"/>
          </a:p>
        </p:txBody>
      </p:sp>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Thank you!</a:t>
            </a:r>
            <a:endParaRPr lang="en-US" dirty="0"/>
          </a:p>
        </p:txBody>
      </p:sp>
      <p:sp>
        <p:nvSpPr>
          <p:cNvPr id="3" name="Subtitle 2"/>
          <p:cNvSpPr>
            <a:spLocks noGrp="1"/>
          </p:cNvSpPr>
          <p:nvPr>
            <p:ph type="subTitle" idx="1"/>
          </p:nvPr>
        </p:nvSpPr>
        <p:spPr>
          <a:xfrm>
            <a:off x="1368955" y="4344988"/>
            <a:ext cx="7043208" cy="1827212"/>
          </a:xfrm>
        </p:spPr>
        <p:txBody>
          <a:bodyPr/>
          <a:lstStyle/>
          <a:p>
            <a:r>
              <a:rPr lang="en-US" dirty="0" smtClean="0"/>
              <a:t>Melanie Williams</a:t>
            </a:r>
          </a:p>
          <a:p>
            <a:r>
              <a:rPr lang="en-US" dirty="0" smtClean="0"/>
              <a:t>Bank of Jamaica</a:t>
            </a:r>
          </a:p>
          <a:p>
            <a:r>
              <a:rPr lang="en-US" dirty="0" smtClean="0"/>
              <a:t>Tel: 876-932-4145 </a:t>
            </a:r>
          </a:p>
          <a:p>
            <a:r>
              <a:rPr lang="en-US" dirty="0" smtClean="0"/>
              <a:t>Email: </a:t>
            </a:r>
            <a:r>
              <a:rPr lang="en-US" dirty="0" smtClean="0">
                <a:hlinkClick r:id="rId3"/>
              </a:rPr>
              <a:t>Melanie.Williams@boj.org.jm</a:t>
            </a:r>
            <a:endParaRPr lang="en-US" dirty="0" smtClean="0"/>
          </a:p>
          <a:p>
            <a:endParaRPr lang="en-US" dirty="0"/>
          </a:p>
        </p:txBody>
      </p:sp>
      <p:sp>
        <p:nvSpPr>
          <p:cNvPr id="4" name="Text Placeholder 3"/>
          <p:cNvSpPr>
            <a:spLocks noGrp="1"/>
          </p:cNvSpPr>
          <p:nvPr>
            <p:ph type="body" sz="quarter" idx="10"/>
          </p:nvPr>
        </p:nvSpPr>
        <p:spPr/>
        <p:txBody>
          <a:bodyPr/>
          <a:lstStyle/>
          <a:p>
            <a:r>
              <a:rPr lang="en-US" sz="4000" dirty="0" smtClean="0"/>
              <a:t>Should you have any questions, please contact the Technical Secretariat – National Financial Inclusion</a:t>
            </a:r>
            <a:endParaRPr lang="en-US" sz="4000" dirty="0"/>
          </a:p>
        </p:txBody>
      </p:sp>
      <p:pic>
        <p:nvPicPr>
          <p:cNvPr id="5" name="Picture 4"/>
          <p:cNvPicPr>
            <a:picLocks noChangeAspect="1"/>
          </p:cNvPicPr>
          <p:nvPr/>
        </p:nvPicPr>
        <p:blipFill>
          <a:blip r:embed="rId4"/>
          <a:stretch>
            <a:fillRect/>
          </a:stretch>
        </p:blipFill>
        <p:spPr>
          <a:xfrm>
            <a:off x="7686676" y="0"/>
            <a:ext cx="1450974" cy="1987468"/>
          </a:xfrm>
          <a:prstGeom prst="rect">
            <a:avLst/>
          </a:prstGeom>
        </p:spPr>
      </p:pic>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163395"/>
          </a:xfrm>
        </p:spPr>
        <p:txBody>
          <a:bodyPr>
            <a:normAutofit/>
          </a:bodyPr>
          <a:lstStyle/>
          <a:p>
            <a:r>
              <a:rPr lang="en-US" dirty="0" smtClean="0"/>
              <a:t>National Financial Inclusion Strategy</a:t>
            </a:r>
            <a:br>
              <a:rPr lang="en-US" dirty="0" smtClean="0"/>
            </a:br>
            <a:r>
              <a:rPr lang="en-US" sz="3600" dirty="0" smtClean="0">
                <a:solidFill>
                  <a:schemeClr val="tx2"/>
                </a:solidFill>
              </a:rPr>
              <a:t>Rationale for the Strategy</a:t>
            </a:r>
            <a:endParaRPr lang="en-US" dirty="0">
              <a:solidFill>
                <a:schemeClr val="tx2"/>
              </a:solidFill>
            </a:endParaRPr>
          </a:p>
        </p:txBody>
      </p:sp>
      <p:sp>
        <p:nvSpPr>
          <p:cNvPr id="3" name="Text Placeholder 2"/>
          <p:cNvSpPr>
            <a:spLocks noGrp="1"/>
          </p:cNvSpPr>
          <p:nvPr>
            <p:ph type="body" sz="quarter" idx="10"/>
          </p:nvPr>
        </p:nvSpPr>
        <p:spPr>
          <a:xfrm>
            <a:off x="381000" y="1905000"/>
            <a:ext cx="8382000" cy="4114800"/>
          </a:xfrm>
        </p:spPr>
        <p:txBody>
          <a:bodyPr>
            <a:normAutofit lnSpcReduction="10000"/>
          </a:bodyPr>
          <a:lstStyle/>
          <a:p>
            <a:pPr lvl="1"/>
            <a:r>
              <a:rPr lang="en-US" dirty="0" smtClean="0"/>
              <a:t>Promoting economic growth, greater participation in the formal sector</a:t>
            </a:r>
          </a:p>
          <a:p>
            <a:pPr marL="517525" lvl="1" indent="0">
              <a:buNone/>
            </a:pPr>
            <a:endParaRPr lang="en-US" dirty="0" smtClean="0"/>
          </a:p>
          <a:p>
            <a:pPr lvl="1"/>
            <a:r>
              <a:rPr lang="en-US" dirty="0" smtClean="0"/>
              <a:t>Creating the environment which facilitates the delivery of cost-effective and regulated financial services and products to underserved Jamaican individuals and MSMEs</a:t>
            </a:r>
          </a:p>
          <a:p>
            <a:pPr marL="517525" lvl="1" indent="0">
              <a:buNone/>
            </a:pPr>
            <a:endParaRPr lang="en-US" dirty="0" smtClean="0"/>
          </a:p>
          <a:p>
            <a:pPr lvl="1"/>
            <a:r>
              <a:rPr lang="en-US" dirty="0" smtClean="0"/>
              <a:t>Target Beneficiaries – low-income Jamaicans, MSMEs; businesses and individuals operating in the informal sector</a:t>
            </a:r>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Global Financial Inclusion</a:t>
            </a:r>
            <a:endParaRPr lang="en-US" dirty="0"/>
          </a:p>
        </p:txBody>
      </p:sp>
      <p:graphicFrame>
        <p:nvGraphicFramePr>
          <p:cNvPr id="3" name="Chart 2"/>
          <p:cNvGraphicFramePr/>
          <p:nvPr>
            <p:extLst>
              <p:ext uri="{D42A27DB-BD31-4B8C-83A1-F6EECF244321}">
                <p14:modId xmlns:p14="http://schemas.microsoft.com/office/powerpoint/2010/main" val="235599086"/>
              </p:ext>
            </p:extLst>
          </p:nvPr>
        </p:nvGraphicFramePr>
        <p:xfrm>
          <a:off x="381000" y="1182687"/>
          <a:ext cx="8031428" cy="52705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Digital Payments</a:t>
            </a:r>
            <a:endParaRPr lang="en-US" dirty="0"/>
          </a:p>
        </p:txBody>
      </p:sp>
      <p:graphicFrame>
        <p:nvGraphicFramePr>
          <p:cNvPr id="3" name="Chart 2"/>
          <p:cNvGraphicFramePr/>
          <p:nvPr>
            <p:extLst>
              <p:ext uri="{D42A27DB-BD31-4B8C-83A1-F6EECF244321}">
                <p14:modId xmlns:p14="http://schemas.microsoft.com/office/powerpoint/2010/main" val="502983126"/>
              </p:ext>
            </p:extLst>
          </p:nvPr>
        </p:nvGraphicFramePr>
        <p:xfrm>
          <a:off x="381000" y="1182687"/>
          <a:ext cx="8031428" cy="52705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21176498"/>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smtClean="0"/>
              <a:t>Credit usage - % age 15+</a:t>
            </a:r>
            <a:endParaRPr lang="en-US" dirty="0"/>
          </a:p>
        </p:txBody>
      </p:sp>
      <p:graphicFrame>
        <p:nvGraphicFramePr>
          <p:cNvPr id="3" name="Chart 2"/>
          <p:cNvGraphicFramePr/>
          <p:nvPr>
            <p:extLst>
              <p:ext uri="{D42A27DB-BD31-4B8C-83A1-F6EECF244321}">
                <p14:modId xmlns:p14="http://schemas.microsoft.com/office/powerpoint/2010/main" val="4017011158"/>
              </p:ext>
            </p:extLst>
          </p:nvPr>
        </p:nvGraphicFramePr>
        <p:xfrm>
          <a:off x="347579" y="1149685"/>
          <a:ext cx="8181473" cy="5240421"/>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 of Account in 2014</a:t>
            </a:r>
            <a:endParaRPr lang="en-US" dirty="0"/>
          </a:p>
        </p:txBody>
      </p:sp>
      <p:graphicFrame>
        <p:nvGraphicFramePr>
          <p:cNvPr id="3" name="Chart 2"/>
          <p:cNvGraphicFramePr/>
          <p:nvPr>
            <p:extLst>
              <p:ext uri="{D42A27DB-BD31-4B8C-83A1-F6EECF244321}">
                <p14:modId xmlns:p14="http://schemas.microsoft.com/office/powerpoint/2010/main" val="3734706016"/>
              </p:ext>
            </p:extLst>
          </p:nvPr>
        </p:nvGraphicFramePr>
        <p:xfrm>
          <a:off x="347579" y="1149685"/>
          <a:ext cx="8181473" cy="524042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7942505"/>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Design of the Strategy</a:t>
            </a:r>
            <a:endParaRPr lang="en-US" dirty="0"/>
          </a:p>
        </p:txBody>
      </p:sp>
      <p:sp>
        <p:nvSpPr>
          <p:cNvPr id="3" name="Text Placeholder 2"/>
          <p:cNvSpPr>
            <a:spLocks noGrp="1"/>
          </p:cNvSpPr>
          <p:nvPr>
            <p:ph type="body" sz="quarter" idx="10"/>
          </p:nvPr>
        </p:nvSpPr>
        <p:spPr>
          <a:xfrm>
            <a:off x="381000" y="1411552"/>
            <a:ext cx="8382000" cy="4678204"/>
          </a:xfrm>
        </p:spPr>
        <p:txBody>
          <a:bodyPr/>
          <a:lstStyle/>
          <a:p>
            <a:r>
              <a:rPr lang="en-US" dirty="0" smtClean="0"/>
              <a:t>Action items</a:t>
            </a:r>
          </a:p>
          <a:p>
            <a:r>
              <a:rPr lang="en-US" dirty="0" smtClean="0"/>
              <a:t>Time-lines for implementation of action items 2016 - 2020</a:t>
            </a:r>
          </a:p>
          <a:p>
            <a:r>
              <a:rPr lang="en-US" dirty="0" smtClean="0"/>
              <a:t>Each action item led by a public sector entity</a:t>
            </a:r>
          </a:p>
          <a:p>
            <a:r>
              <a:rPr lang="en-US" dirty="0" smtClean="0"/>
              <a:t>Periodic reporting to the FISC</a:t>
            </a:r>
          </a:p>
          <a:p>
            <a:r>
              <a:rPr lang="en-US" dirty="0" smtClean="0"/>
              <a:t>Technical Working Groups</a:t>
            </a:r>
          </a:p>
          <a:p>
            <a:r>
              <a:rPr lang="en-US" dirty="0"/>
              <a:t>Monitoring &amp; Evaluation</a:t>
            </a:r>
          </a:p>
          <a:p>
            <a:pPr marL="0" indent="0">
              <a:buNone/>
            </a:pPr>
            <a:endParaRPr lang="en-US" dirty="0" smtClean="0"/>
          </a:p>
          <a:p>
            <a:pPr marL="0" indent="0">
              <a:buNone/>
            </a:pPr>
            <a:endParaRPr lang="en-US" dirty="0"/>
          </a:p>
        </p:txBody>
      </p:sp>
    </p:spTree>
    <p:extLst>
      <p:ext uri="{BB962C8B-B14F-4D97-AF65-F5344CB8AC3E}">
        <p14:creationId xmlns:p14="http://schemas.microsoft.com/office/powerpoint/2010/main" val="635197172"/>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Pillars of the Strategy</a:t>
            </a:r>
            <a:endParaRPr lang="en-US" dirty="0"/>
          </a:p>
        </p:txBody>
      </p:sp>
      <p:sp>
        <p:nvSpPr>
          <p:cNvPr id="3" name="Text Placeholder 2"/>
          <p:cNvSpPr>
            <a:spLocks noGrp="1"/>
          </p:cNvSpPr>
          <p:nvPr>
            <p:ph type="body" sz="quarter" idx="10"/>
          </p:nvPr>
        </p:nvSpPr>
        <p:spPr>
          <a:xfrm>
            <a:off x="381000" y="1411552"/>
            <a:ext cx="8382000" cy="3841052"/>
          </a:xfrm>
        </p:spPr>
        <p:txBody>
          <a:bodyPr/>
          <a:lstStyle/>
          <a:p>
            <a:r>
              <a:rPr lang="en-US" dirty="0" smtClean="0"/>
              <a:t>Financial Access </a:t>
            </a:r>
            <a:r>
              <a:rPr lang="en-US" dirty="0"/>
              <a:t>and Usage – electronic transaction </a:t>
            </a:r>
            <a:r>
              <a:rPr lang="en-US" dirty="0" smtClean="0"/>
              <a:t>instruments</a:t>
            </a:r>
          </a:p>
          <a:p>
            <a:r>
              <a:rPr lang="en-US" dirty="0"/>
              <a:t>Financial Resilience – savings, insurance and retirement </a:t>
            </a:r>
            <a:r>
              <a:rPr lang="en-US" dirty="0" smtClean="0"/>
              <a:t>products</a:t>
            </a:r>
          </a:p>
          <a:p>
            <a:r>
              <a:rPr lang="en-US" dirty="0"/>
              <a:t>Financing for Growth – MSME, agriculture and housing </a:t>
            </a:r>
            <a:r>
              <a:rPr lang="en-US" dirty="0" smtClean="0"/>
              <a:t>finance</a:t>
            </a:r>
          </a:p>
          <a:p>
            <a:r>
              <a:rPr lang="en-US" dirty="0"/>
              <a:t>Responsible Finance – consumer protection and financial capability</a:t>
            </a:r>
          </a:p>
        </p:txBody>
      </p:sp>
    </p:spTree>
    <p:extLst>
      <p:ext uri="{BB962C8B-B14F-4D97-AF65-F5344CB8AC3E}">
        <p14:creationId xmlns:p14="http://schemas.microsoft.com/office/powerpoint/2010/main" val="3566245227"/>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Blue Segoe 4-3 template-template_April-17-2007">
  <a:themeElements>
    <a:clrScheme name="Blue Template-Template">
      <a:dk1>
        <a:srgbClr val="000000"/>
      </a:dk1>
      <a:lt1>
        <a:srgbClr val="FFFFFF"/>
      </a:lt1>
      <a:dk2>
        <a:srgbClr val="050595"/>
      </a:dk2>
      <a:lt2>
        <a:srgbClr val="FFFF99"/>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rgbClr val="FFFFFF"/>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2.xml><?xml version="1.0" encoding="utf-8"?>
<a:theme xmlns:a="http://schemas.openxmlformats.org/drawingml/2006/main" name="White with Courier font for code slides">
  <a:themeElements>
    <a:clrScheme name="Blue Template-Template">
      <a:dk1>
        <a:srgbClr val="000000"/>
      </a:dk1>
      <a:lt1>
        <a:srgbClr val="FFFFFF"/>
      </a:lt1>
      <a:dk2>
        <a:srgbClr val="050595"/>
      </a:dk2>
      <a:lt2>
        <a:srgbClr val="FFFFFF"/>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109728" tIns="54864" rIns="109728" bIns="54864" numCol="1" rtlCol="0" anchor="ctr" anchorCtr="0" compatLnSpc="1">
        <a:prstTxWarp prst="textNoShape">
          <a:avLst/>
        </a:prstTxWarp>
      </a:bodyPr>
      <a:lstStyle>
        <a:defPPr marL="0" marR="0" indent="0" algn="ctr" defTabSz="1096963" rtl="0" eaLnBrk="1" fontAlgn="base" latinLnBrk="0" hangingPunct="1">
          <a:lnSpc>
            <a:spcPct val="100000"/>
          </a:lnSpc>
          <a:spcBef>
            <a:spcPct val="0"/>
          </a:spcBef>
          <a:spcAft>
            <a:spcPct val="0"/>
          </a:spcAft>
          <a:buClrTx/>
          <a:buSzTx/>
          <a:buFontTx/>
          <a:buNone/>
          <a:tabLst/>
          <a:defRPr kumimoji="0"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3E64B3FB-D41B-43EA-9BB3-E80B28B33BC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Sample presentation slides (Blue rays design)</Template>
  <TotalTime>211</TotalTime>
  <Words>1035</Words>
  <Application>Microsoft Office PowerPoint</Application>
  <PresentationFormat>On-screen Show (4:3)</PresentationFormat>
  <Paragraphs>133</Paragraphs>
  <Slides>21</Slides>
  <Notes>9</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21</vt:i4>
      </vt:variant>
    </vt:vector>
  </HeadingPairs>
  <TitlesOfParts>
    <vt:vector size="27" baseType="lpstr">
      <vt:lpstr>Arial</vt:lpstr>
      <vt:lpstr>Calibri</vt:lpstr>
      <vt:lpstr>Courier New</vt:lpstr>
      <vt:lpstr>Wingdings</vt:lpstr>
      <vt:lpstr>Blue Segoe 4-3 template-template_April-17-2007</vt:lpstr>
      <vt:lpstr>White with Courier font for code slides</vt:lpstr>
      <vt:lpstr>Financial Inclusion</vt:lpstr>
      <vt:lpstr>Bank of Jamaica Financial Inclusion and the role of the Central Bank </vt:lpstr>
      <vt:lpstr>National Financial Inclusion Strategy Rationale for the Strategy</vt:lpstr>
      <vt:lpstr>Global Financial Inclusion</vt:lpstr>
      <vt:lpstr>Digital Payments</vt:lpstr>
      <vt:lpstr>Credit usage - % age 15+</vt:lpstr>
      <vt:lpstr>Use of Account in 2014</vt:lpstr>
      <vt:lpstr>Design of the Strategy</vt:lpstr>
      <vt:lpstr>Pillars of the Strategy</vt:lpstr>
      <vt:lpstr>Stakeholder consultation</vt:lpstr>
      <vt:lpstr>Governance Framework</vt:lpstr>
      <vt:lpstr>Targets</vt:lpstr>
      <vt:lpstr>Targets</vt:lpstr>
      <vt:lpstr>Action Items</vt:lpstr>
      <vt:lpstr>Action Items</vt:lpstr>
      <vt:lpstr>Policy Considerations for Financial Inclusion</vt:lpstr>
      <vt:lpstr>Policy Considerations for Financial Inclusion</vt:lpstr>
      <vt:lpstr>Policy Considerations for Financial Inclusion</vt:lpstr>
      <vt:lpstr>QUESTIONS </vt:lpstr>
      <vt:lpstr>Disclaimer</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Financial Inclusion</dc:title>
  <dc:creator>Melanie Williams</dc:creator>
  <cp:keywords/>
  <cp:lastModifiedBy>Kendell Paryag</cp:lastModifiedBy>
  <cp:revision>30</cp:revision>
  <dcterms:created xsi:type="dcterms:W3CDTF">2016-06-08T20:01:59Z</dcterms:created>
  <dcterms:modified xsi:type="dcterms:W3CDTF">2019-06-04T17:57:24Z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TC102867099990</vt:lpwstr>
  </property>
</Properties>
</file>