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2.xml" ContentType="application/vnd.openxmlformats-officedocument.themeOverr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4.xml" ContentType="application/vnd.openxmlformats-officedocument.themeOverride+xml"/>
  <Override PartName="/ppt/notesSlides/notesSlide9.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8.xml" ContentType="application/vnd.openxmlformats-officedocument.themeOverride+xml"/>
  <Override PartName="/ppt/notesSlides/notesSlide15.xml" ContentType="application/vnd.openxmlformats-officedocument.presentationml.notesSlide+xml"/>
  <Override PartName="/ppt/theme/themeOverride9.xml" ContentType="application/vnd.openxmlformats-officedocument.themeOverride+xml"/>
  <Override PartName="/ppt/theme/themeOverride10.xml" ContentType="application/vnd.openxmlformats-officedocument.themeOverride+xml"/>
  <Override PartName="/ppt/notesSlides/notesSlide16.xml" ContentType="application/vnd.openxmlformats-officedocument.presentationml.notesSlide+xml"/>
  <Override PartName="/ppt/theme/themeOverride11.xml" ContentType="application/vnd.openxmlformats-officedocument.themeOverride+xml"/>
  <Override PartName="/ppt/notesSlides/notesSlide17.xml" ContentType="application/vnd.openxmlformats-officedocument.presentationml.notesSlid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5" r:id="rId3"/>
  </p:sldMasterIdLst>
  <p:notesMasterIdLst>
    <p:notesMasterId r:id="rId27"/>
  </p:notesMasterIdLst>
  <p:sldIdLst>
    <p:sldId id="256" r:id="rId4"/>
    <p:sldId id="257" r:id="rId5"/>
    <p:sldId id="258" r:id="rId6"/>
    <p:sldId id="259" r:id="rId7"/>
    <p:sldId id="261" r:id="rId8"/>
    <p:sldId id="263" r:id="rId9"/>
    <p:sldId id="264" r:id="rId10"/>
    <p:sldId id="265" r:id="rId11"/>
    <p:sldId id="260" r:id="rId12"/>
    <p:sldId id="266" r:id="rId13"/>
    <p:sldId id="262" r:id="rId14"/>
    <p:sldId id="267" r:id="rId15"/>
    <p:sldId id="276" r:id="rId16"/>
    <p:sldId id="278" r:id="rId17"/>
    <p:sldId id="268" r:id="rId18"/>
    <p:sldId id="269" r:id="rId19"/>
    <p:sldId id="270" r:id="rId20"/>
    <p:sldId id="272" r:id="rId21"/>
    <p:sldId id="279" r:id="rId22"/>
    <p:sldId id="271" r:id="rId23"/>
    <p:sldId id="273" r:id="rId24"/>
    <p:sldId id="274" r:id="rId25"/>
    <p:sldId id="27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878" autoAdjust="0"/>
  </p:normalViewPr>
  <p:slideViewPr>
    <p:cSldViewPr>
      <p:cViewPr varScale="1">
        <p:scale>
          <a:sx n="95" d="100"/>
          <a:sy n="95" d="100"/>
        </p:scale>
        <p:origin x="20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5.xml.rels><?xml version="1.0" encoding="UTF-8" standalone="yes"?>
<Relationships xmlns="http://schemas.openxmlformats.org/package/2006/relationships"><Relationship Id="rId1" Type="http://schemas.openxmlformats.org/officeDocument/2006/relationships/image" Target="../media/image7.jpg"/></Relationships>
</file>

<file path=ppt/diagrams/_rels/drawing5.xml.rels><?xml version="1.0" encoding="UTF-8" standalone="yes"?>
<Relationships xmlns="http://schemas.openxmlformats.org/package/2006/relationships"><Relationship Id="rId1"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2DD2C1-0B02-4CFE-A937-06E954249CCD}"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C466A85A-1302-42F0-BC98-8E4847A40DB6}">
      <dgm:prSet custT="1"/>
      <dgm:spPr/>
      <dgm:t>
        <a:bodyPr/>
        <a:lstStyle/>
        <a:p>
          <a:pPr rtl="0"/>
          <a:r>
            <a:rPr lang="en-US" sz="2800" dirty="0" smtClean="0"/>
            <a:t>Asset classes explicitly included:</a:t>
          </a:r>
          <a:endParaRPr lang="en-US" sz="2800" dirty="0"/>
        </a:p>
      </dgm:t>
    </dgm:pt>
    <dgm:pt modelId="{E99ECB7E-19B0-4BD0-BABA-C1A2B5AF94BF}" type="parTrans" cxnId="{7DC5956A-FC4D-4652-8EFB-5E6AAA21337B}">
      <dgm:prSet/>
      <dgm:spPr/>
      <dgm:t>
        <a:bodyPr/>
        <a:lstStyle/>
        <a:p>
          <a:endParaRPr lang="en-US"/>
        </a:p>
      </dgm:t>
    </dgm:pt>
    <dgm:pt modelId="{7BE0B54E-D829-4819-9D99-A5EF8BC3B465}" type="sibTrans" cxnId="{7DC5956A-FC4D-4652-8EFB-5E6AAA21337B}">
      <dgm:prSet/>
      <dgm:spPr/>
      <dgm:t>
        <a:bodyPr/>
        <a:lstStyle/>
        <a:p>
          <a:endParaRPr lang="en-US"/>
        </a:p>
      </dgm:t>
    </dgm:pt>
    <dgm:pt modelId="{93B18862-7927-4131-BF50-6C7837AFC8A3}">
      <dgm:prSet custT="1"/>
      <dgm:spPr/>
      <dgm:t>
        <a:bodyPr/>
        <a:lstStyle/>
        <a:p>
          <a:pPr rtl="0"/>
          <a:r>
            <a:rPr lang="en-US" sz="2800" dirty="0" smtClean="0"/>
            <a:t>Unsecured corporate obligations (with a 10% limit)</a:t>
          </a:r>
          <a:endParaRPr lang="en-US" sz="2800" dirty="0"/>
        </a:p>
      </dgm:t>
    </dgm:pt>
    <dgm:pt modelId="{843CA200-C8DC-47CB-B800-C7E77028DDF3}" type="parTrans" cxnId="{8D946274-BAF2-4A9D-8935-D7F0C4980AB0}">
      <dgm:prSet/>
      <dgm:spPr/>
      <dgm:t>
        <a:bodyPr/>
        <a:lstStyle/>
        <a:p>
          <a:endParaRPr lang="en-US"/>
        </a:p>
      </dgm:t>
    </dgm:pt>
    <dgm:pt modelId="{AD585E58-BE6E-4990-A316-6D1CD784A597}" type="sibTrans" cxnId="{8D946274-BAF2-4A9D-8935-D7F0C4980AB0}">
      <dgm:prSet/>
      <dgm:spPr/>
      <dgm:t>
        <a:bodyPr/>
        <a:lstStyle/>
        <a:p>
          <a:endParaRPr lang="en-US"/>
        </a:p>
      </dgm:t>
    </dgm:pt>
    <dgm:pt modelId="{7E32B73A-8FD3-4E26-B28D-4C57D56C7104}">
      <dgm:prSet custT="1"/>
      <dgm:spPr/>
      <dgm:t>
        <a:bodyPr/>
        <a:lstStyle/>
        <a:p>
          <a:pPr rtl="0"/>
          <a:r>
            <a:rPr lang="en-US" sz="2800" dirty="0" smtClean="0"/>
            <a:t>Annuities</a:t>
          </a:r>
          <a:endParaRPr lang="en-US" sz="2800" dirty="0"/>
        </a:p>
      </dgm:t>
    </dgm:pt>
    <dgm:pt modelId="{B0CE2EB9-C254-4E97-87EC-4401EEE89C2A}" type="parTrans" cxnId="{3C5630B3-E221-424C-A1AE-32CAFB91BADF}">
      <dgm:prSet/>
      <dgm:spPr/>
      <dgm:t>
        <a:bodyPr/>
        <a:lstStyle/>
        <a:p>
          <a:endParaRPr lang="en-US"/>
        </a:p>
      </dgm:t>
    </dgm:pt>
    <dgm:pt modelId="{886791B5-30D8-426D-A285-1414AA43746B}" type="sibTrans" cxnId="{3C5630B3-E221-424C-A1AE-32CAFB91BADF}">
      <dgm:prSet/>
      <dgm:spPr/>
      <dgm:t>
        <a:bodyPr/>
        <a:lstStyle/>
        <a:p>
          <a:endParaRPr lang="en-US"/>
        </a:p>
      </dgm:t>
    </dgm:pt>
    <dgm:pt modelId="{F3726190-2239-4DAC-AA09-20EA43C3ABB0}">
      <dgm:prSet custT="1"/>
      <dgm:spPr/>
      <dgm:t>
        <a:bodyPr/>
        <a:lstStyle/>
        <a:p>
          <a:pPr rtl="0"/>
          <a:r>
            <a:rPr lang="en-US" sz="2800" dirty="0" smtClean="0"/>
            <a:t>Private equity (with a 20% limit)</a:t>
          </a:r>
          <a:endParaRPr lang="en-US" sz="2800" dirty="0"/>
        </a:p>
      </dgm:t>
    </dgm:pt>
    <dgm:pt modelId="{5CD5C8AD-3B55-4138-A066-4C7315641316}" type="parTrans" cxnId="{09ABB967-7F34-473B-B0ED-B8EB14EAD340}">
      <dgm:prSet/>
      <dgm:spPr/>
      <dgm:t>
        <a:bodyPr/>
        <a:lstStyle/>
        <a:p>
          <a:endParaRPr lang="en-US"/>
        </a:p>
      </dgm:t>
    </dgm:pt>
    <dgm:pt modelId="{B0D3E048-CBC6-4698-9312-0B2A5854EE30}" type="sibTrans" cxnId="{09ABB967-7F34-473B-B0ED-B8EB14EAD340}">
      <dgm:prSet/>
      <dgm:spPr/>
      <dgm:t>
        <a:bodyPr/>
        <a:lstStyle/>
        <a:p>
          <a:endParaRPr lang="en-US"/>
        </a:p>
      </dgm:t>
    </dgm:pt>
    <dgm:pt modelId="{98432A6D-9768-49C9-B4FC-78B57A161DF9}">
      <dgm:prSet custT="1"/>
      <dgm:spPr/>
      <dgm:t>
        <a:bodyPr/>
        <a:lstStyle/>
        <a:p>
          <a:pPr rtl="0"/>
          <a:r>
            <a:rPr lang="en-US" sz="2800" dirty="0" smtClean="0"/>
            <a:t>Venture capital (as a subcategory of private equity, with a 5% limit)</a:t>
          </a:r>
          <a:endParaRPr lang="en-US" sz="2800" dirty="0"/>
        </a:p>
      </dgm:t>
    </dgm:pt>
    <dgm:pt modelId="{E7588265-7C10-4633-92FD-D0C91AFBD2B9}" type="parTrans" cxnId="{B37B2703-2631-48BE-BBDB-F31C5084361E}">
      <dgm:prSet/>
      <dgm:spPr/>
      <dgm:t>
        <a:bodyPr/>
        <a:lstStyle/>
        <a:p>
          <a:endParaRPr lang="en-US"/>
        </a:p>
      </dgm:t>
    </dgm:pt>
    <dgm:pt modelId="{544C87F6-9CAB-4627-BCF2-4A1CEC4A1DB2}" type="sibTrans" cxnId="{B37B2703-2631-48BE-BBDB-F31C5084361E}">
      <dgm:prSet/>
      <dgm:spPr/>
      <dgm:t>
        <a:bodyPr/>
        <a:lstStyle/>
        <a:p>
          <a:endParaRPr lang="en-US"/>
        </a:p>
      </dgm:t>
    </dgm:pt>
    <dgm:pt modelId="{6D98AAF5-F1CD-4A1D-8B7B-8591AB0F530D}" type="pres">
      <dgm:prSet presAssocID="{802DD2C1-0B02-4CFE-A937-06E954249CCD}" presName="linear" presStyleCnt="0">
        <dgm:presLayoutVars>
          <dgm:dir/>
          <dgm:animLvl val="lvl"/>
          <dgm:resizeHandles val="exact"/>
        </dgm:presLayoutVars>
      </dgm:prSet>
      <dgm:spPr/>
      <dgm:t>
        <a:bodyPr/>
        <a:lstStyle/>
        <a:p>
          <a:endParaRPr lang="en-US"/>
        </a:p>
      </dgm:t>
    </dgm:pt>
    <dgm:pt modelId="{F8115243-736C-418F-836D-6E9AAD9FE521}" type="pres">
      <dgm:prSet presAssocID="{C466A85A-1302-42F0-BC98-8E4847A40DB6}" presName="parentLin" presStyleCnt="0"/>
      <dgm:spPr/>
      <dgm:t>
        <a:bodyPr/>
        <a:lstStyle/>
        <a:p>
          <a:endParaRPr lang="en-US"/>
        </a:p>
      </dgm:t>
    </dgm:pt>
    <dgm:pt modelId="{ECAD842B-3BF5-43C6-B8DE-5E11E49D3903}" type="pres">
      <dgm:prSet presAssocID="{C466A85A-1302-42F0-BC98-8E4847A40DB6}" presName="parentLeftMargin" presStyleLbl="node1" presStyleIdx="0" presStyleCnt="1"/>
      <dgm:spPr/>
      <dgm:t>
        <a:bodyPr/>
        <a:lstStyle/>
        <a:p>
          <a:endParaRPr lang="en-US"/>
        </a:p>
      </dgm:t>
    </dgm:pt>
    <dgm:pt modelId="{8960E878-4C41-4B20-9A09-15EC27E0E73E}" type="pres">
      <dgm:prSet presAssocID="{C466A85A-1302-42F0-BC98-8E4847A40DB6}" presName="parentText" presStyleLbl="node1" presStyleIdx="0" presStyleCnt="1">
        <dgm:presLayoutVars>
          <dgm:chMax val="0"/>
          <dgm:bulletEnabled val="1"/>
        </dgm:presLayoutVars>
      </dgm:prSet>
      <dgm:spPr/>
      <dgm:t>
        <a:bodyPr/>
        <a:lstStyle/>
        <a:p>
          <a:endParaRPr lang="en-US"/>
        </a:p>
      </dgm:t>
    </dgm:pt>
    <dgm:pt modelId="{82B4BA20-FDAA-4C0B-AD78-8FD049F3101F}" type="pres">
      <dgm:prSet presAssocID="{C466A85A-1302-42F0-BC98-8E4847A40DB6}" presName="negativeSpace" presStyleCnt="0"/>
      <dgm:spPr/>
      <dgm:t>
        <a:bodyPr/>
        <a:lstStyle/>
        <a:p>
          <a:endParaRPr lang="en-US"/>
        </a:p>
      </dgm:t>
    </dgm:pt>
    <dgm:pt modelId="{71CD4A49-B021-4020-9F45-024CE9992C8E}" type="pres">
      <dgm:prSet presAssocID="{C466A85A-1302-42F0-BC98-8E4847A40DB6}" presName="childText" presStyleLbl="conFgAcc1" presStyleIdx="0" presStyleCnt="1">
        <dgm:presLayoutVars>
          <dgm:bulletEnabled val="1"/>
        </dgm:presLayoutVars>
      </dgm:prSet>
      <dgm:spPr/>
      <dgm:t>
        <a:bodyPr/>
        <a:lstStyle/>
        <a:p>
          <a:endParaRPr lang="en-US"/>
        </a:p>
      </dgm:t>
    </dgm:pt>
  </dgm:ptLst>
  <dgm:cxnLst>
    <dgm:cxn modelId="{7DC5956A-FC4D-4652-8EFB-5E6AAA21337B}" srcId="{802DD2C1-0B02-4CFE-A937-06E954249CCD}" destId="{C466A85A-1302-42F0-BC98-8E4847A40DB6}" srcOrd="0" destOrd="0" parTransId="{E99ECB7E-19B0-4BD0-BABA-C1A2B5AF94BF}" sibTransId="{7BE0B54E-D829-4819-9D99-A5EF8BC3B465}"/>
    <dgm:cxn modelId="{61CB36BB-C783-4989-95F8-05577340C4F3}" type="presOf" srcId="{C466A85A-1302-42F0-BC98-8E4847A40DB6}" destId="{8960E878-4C41-4B20-9A09-15EC27E0E73E}" srcOrd="1" destOrd="0" presId="urn:microsoft.com/office/officeart/2005/8/layout/list1"/>
    <dgm:cxn modelId="{09ABB967-7F34-473B-B0ED-B8EB14EAD340}" srcId="{C466A85A-1302-42F0-BC98-8E4847A40DB6}" destId="{F3726190-2239-4DAC-AA09-20EA43C3ABB0}" srcOrd="2" destOrd="0" parTransId="{5CD5C8AD-3B55-4138-A066-4C7315641316}" sibTransId="{B0D3E048-CBC6-4698-9312-0B2A5854EE30}"/>
    <dgm:cxn modelId="{3C5630B3-E221-424C-A1AE-32CAFB91BADF}" srcId="{C466A85A-1302-42F0-BC98-8E4847A40DB6}" destId="{7E32B73A-8FD3-4E26-B28D-4C57D56C7104}" srcOrd="1" destOrd="0" parTransId="{B0CE2EB9-C254-4E97-87EC-4401EEE89C2A}" sibTransId="{886791B5-30D8-426D-A285-1414AA43746B}"/>
    <dgm:cxn modelId="{64CCB29D-3AAC-4069-B4F1-12D7D9CCC846}" type="presOf" srcId="{93B18862-7927-4131-BF50-6C7837AFC8A3}" destId="{71CD4A49-B021-4020-9F45-024CE9992C8E}" srcOrd="0" destOrd="0" presId="urn:microsoft.com/office/officeart/2005/8/layout/list1"/>
    <dgm:cxn modelId="{F322A26F-D249-4875-89FA-922E00E42913}" type="presOf" srcId="{F3726190-2239-4DAC-AA09-20EA43C3ABB0}" destId="{71CD4A49-B021-4020-9F45-024CE9992C8E}" srcOrd="0" destOrd="2" presId="urn:microsoft.com/office/officeart/2005/8/layout/list1"/>
    <dgm:cxn modelId="{8EC80252-259F-46B8-8DA0-731C1092ED34}" type="presOf" srcId="{802DD2C1-0B02-4CFE-A937-06E954249CCD}" destId="{6D98AAF5-F1CD-4A1D-8B7B-8591AB0F530D}" srcOrd="0" destOrd="0" presId="urn:microsoft.com/office/officeart/2005/8/layout/list1"/>
    <dgm:cxn modelId="{B37B2703-2631-48BE-BBDB-F31C5084361E}" srcId="{C466A85A-1302-42F0-BC98-8E4847A40DB6}" destId="{98432A6D-9768-49C9-B4FC-78B57A161DF9}" srcOrd="3" destOrd="0" parTransId="{E7588265-7C10-4633-92FD-D0C91AFBD2B9}" sibTransId="{544C87F6-9CAB-4627-BCF2-4A1CEC4A1DB2}"/>
    <dgm:cxn modelId="{B4BCBD41-7B43-4985-A043-36F7FC323786}" type="presOf" srcId="{98432A6D-9768-49C9-B4FC-78B57A161DF9}" destId="{71CD4A49-B021-4020-9F45-024CE9992C8E}" srcOrd="0" destOrd="3" presId="urn:microsoft.com/office/officeart/2005/8/layout/list1"/>
    <dgm:cxn modelId="{4CDB2868-49D4-4F1D-AAEE-73AE11368F7F}" type="presOf" srcId="{7E32B73A-8FD3-4E26-B28D-4C57D56C7104}" destId="{71CD4A49-B021-4020-9F45-024CE9992C8E}" srcOrd="0" destOrd="1" presId="urn:microsoft.com/office/officeart/2005/8/layout/list1"/>
    <dgm:cxn modelId="{8D946274-BAF2-4A9D-8935-D7F0C4980AB0}" srcId="{C466A85A-1302-42F0-BC98-8E4847A40DB6}" destId="{93B18862-7927-4131-BF50-6C7837AFC8A3}" srcOrd="0" destOrd="0" parTransId="{843CA200-C8DC-47CB-B800-C7E77028DDF3}" sibTransId="{AD585E58-BE6E-4990-A316-6D1CD784A597}"/>
    <dgm:cxn modelId="{65B307D0-ABC9-40CA-8638-18B9A1313D95}" type="presOf" srcId="{C466A85A-1302-42F0-BC98-8E4847A40DB6}" destId="{ECAD842B-3BF5-43C6-B8DE-5E11E49D3903}" srcOrd="0" destOrd="0" presId="urn:microsoft.com/office/officeart/2005/8/layout/list1"/>
    <dgm:cxn modelId="{9B7F27E1-093B-413F-91B4-DC5A459D68AC}" type="presParOf" srcId="{6D98AAF5-F1CD-4A1D-8B7B-8591AB0F530D}" destId="{F8115243-736C-418F-836D-6E9AAD9FE521}" srcOrd="0" destOrd="0" presId="urn:microsoft.com/office/officeart/2005/8/layout/list1"/>
    <dgm:cxn modelId="{289284D7-9A93-4B90-A31C-D2B175E237E4}" type="presParOf" srcId="{F8115243-736C-418F-836D-6E9AAD9FE521}" destId="{ECAD842B-3BF5-43C6-B8DE-5E11E49D3903}" srcOrd="0" destOrd="0" presId="urn:microsoft.com/office/officeart/2005/8/layout/list1"/>
    <dgm:cxn modelId="{CA3A4791-2D8C-4160-9A47-E5F4A6EB2DED}" type="presParOf" srcId="{F8115243-736C-418F-836D-6E9AAD9FE521}" destId="{8960E878-4C41-4B20-9A09-15EC27E0E73E}" srcOrd="1" destOrd="0" presId="urn:microsoft.com/office/officeart/2005/8/layout/list1"/>
    <dgm:cxn modelId="{A9A47296-1B2A-456F-B934-232C6FDC1779}" type="presParOf" srcId="{6D98AAF5-F1CD-4A1D-8B7B-8591AB0F530D}" destId="{82B4BA20-FDAA-4C0B-AD78-8FD049F3101F}" srcOrd="1" destOrd="0" presId="urn:microsoft.com/office/officeart/2005/8/layout/list1"/>
    <dgm:cxn modelId="{7EA90AAA-7907-4BB7-921D-081533E61ABA}" type="presParOf" srcId="{6D98AAF5-F1CD-4A1D-8B7B-8591AB0F530D}" destId="{71CD4A49-B021-4020-9F45-024CE9992C8E}"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0521D6-3820-409D-9A7A-8A485481F5DE}"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58D68FC0-AAB2-4E99-A01D-7D06636EAC6B}">
      <dgm:prSet custT="1"/>
      <dgm:spPr>
        <a:solidFill>
          <a:srgbClr val="7030A0"/>
        </a:solidFill>
      </dgm:spPr>
      <dgm:t>
        <a:bodyPr/>
        <a:lstStyle/>
        <a:p>
          <a:pPr rtl="0"/>
          <a:r>
            <a:rPr lang="en-US" sz="2800" dirty="0" smtClean="0"/>
            <a:t>Increase in investment limits:</a:t>
          </a:r>
          <a:endParaRPr lang="en-US" sz="2800" dirty="0"/>
        </a:p>
      </dgm:t>
    </dgm:pt>
    <dgm:pt modelId="{5F447362-8325-45B1-A6DD-C4FFD7761782}" type="parTrans" cxnId="{0AFBD9FD-A760-4EAC-B36B-482952CCC33B}">
      <dgm:prSet/>
      <dgm:spPr/>
      <dgm:t>
        <a:bodyPr/>
        <a:lstStyle/>
        <a:p>
          <a:endParaRPr lang="en-US"/>
        </a:p>
      </dgm:t>
    </dgm:pt>
    <dgm:pt modelId="{0401B07E-11A8-47C5-97DC-7FA34D2398A8}" type="sibTrans" cxnId="{0AFBD9FD-A760-4EAC-B36B-482952CCC33B}">
      <dgm:prSet/>
      <dgm:spPr/>
      <dgm:t>
        <a:bodyPr/>
        <a:lstStyle/>
        <a:p>
          <a:endParaRPr lang="en-US"/>
        </a:p>
      </dgm:t>
    </dgm:pt>
    <dgm:pt modelId="{3D69AD30-9D5F-4A31-8508-0A2E72C73E41}">
      <dgm:prSet custT="1"/>
      <dgm:spPr>
        <a:ln>
          <a:solidFill>
            <a:srgbClr val="7030A0"/>
          </a:solidFill>
        </a:ln>
      </dgm:spPr>
      <dgm:t>
        <a:bodyPr/>
        <a:lstStyle/>
        <a:p>
          <a:pPr rtl="0"/>
          <a:r>
            <a:rPr lang="en-US" sz="2800" dirty="0" smtClean="0"/>
            <a:t>Counterparty limit 5% to 10%</a:t>
          </a:r>
          <a:endParaRPr lang="en-US" sz="2800" dirty="0"/>
        </a:p>
      </dgm:t>
    </dgm:pt>
    <dgm:pt modelId="{B500C8B9-09F6-4C03-82AD-61604DD3AA99}" type="parTrans" cxnId="{7D419838-E442-4C94-8EAE-111F24760BAA}">
      <dgm:prSet/>
      <dgm:spPr/>
      <dgm:t>
        <a:bodyPr/>
        <a:lstStyle/>
        <a:p>
          <a:endParaRPr lang="en-US"/>
        </a:p>
      </dgm:t>
    </dgm:pt>
    <dgm:pt modelId="{FC757E82-D410-40E8-98BF-508F9C0BA788}" type="sibTrans" cxnId="{7D419838-E442-4C94-8EAE-111F24760BAA}">
      <dgm:prSet/>
      <dgm:spPr/>
      <dgm:t>
        <a:bodyPr/>
        <a:lstStyle/>
        <a:p>
          <a:endParaRPr lang="en-US"/>
        </a:p>
      </dgm:t>
    </dgm:pt>
    <dgm:pt modelId="{DC860471-9AB0-474E-A8A8-57D4F4ECDF10}">
      <dgm:prSet custT="1"/>
      <dgm:spPr>
        <a:ln>
          <a:solidFill>
            <a:srgbClr val="7030A0"/>
          </a:solidFill>
        </a:ln>
      </dgm:spPr>
      <dgm:t>
        <a:bodyPr/>
        <a:lstStyle/>
        <a:p>
          <a:pPr rtl="0"/>
          <a:r>
            <a:rPr lang="en-US" sz="2800" dirty="0" smtClean="0"/>
            <a:t>Leases and Other Investments - formerly 5%</a:t>
          </a:r>
          <a:endParaRPr lang="en-US" sz="2800" dirty="0"/>
        </a:p>
      </dgm:t>
    </dgm:pt>
    <dgm:pt modelId="{7139361D-92FE-419B-A007-BA41692B0A8F}" type="parTrans" cxnId="{6B8F7986-0845-4892-A9D8-217CB9E19D64}">
      <dgm:prSet/>
      <dgm:spPr/>
      <dgm:t>
        <a:bodyPr/>
        <a:lstStyle/>
        <a:p>
          <a:endParaRPr lang="en-US"/>
        </a:p>
      </dgm:t>
    </dgm:pt>
    <dgm:pt modelId="{0FDD1C64-00C3-4AAE-BF34-2711EE4356E2}" type="sibTrans" cxnId="{6B8F7986-0845-4892-A9D8-217CB9E19D64}">
      <dgm:prSet/>
      <dgm:spPr/>
      <dgm:t>
        <a:bodyPr/>
        <a:lstStyle/>
        <a:p>
          <a:endParaRPr lang="en-US"/>
        </a:p>
      </dgm:t>
    </dgm:pt>
    <dgm:pt modelId="{3E939852-7636-440B-825E-4C343DAB294B}">
      <dgm:prSet custT="1"/>
      <dgm:spPr>
        <a:ln>
          <a:solidFill>
            <a:srgbClr val="7030A0"/>
          </a:solidFill>
        </a:ln>
      </dgm:spPr>
      <dgm:t>
        <a:bodyPr/>
        <a:lstStyle/>
        <a:p>
          <a:pPr rtl="0"/>
          <a:r>
            <a:rPr lang="en-US" sz="2800" dirty="0" smtClean="0"/>
            <a:t>Now segregated, with adjusted limits</a:t>
          </a:r>
          <a:endParaRPr lang="en-US" sz="2800" dirty="0"/>
        </a:p>
      </dgm:t>
    </dgm:pt>
    <dgm:pt modelId="{A0E495CD-B1F9-4DFC-A717-E4B689C32169}" type="parTrans" cxnId="{1E257D1C-AF48-47F0-8349-AFA73DF395A5}">
      <dgm:prSet/>
      <dgm:spPr/>
      <dgm:t>
        <a:bodyPr/>
        <a:lstStyle/>
        <a:p>
          <a:endParaRPr lang="en-US"/>
        </a:p>
      </dgm:t>
    </dgm:pt>
    <dgm:pt modelId="{995F9334-F19E-4EC9-8140-3BC3D522E551}" type="sibTrans" cxnId="{1E257D1C-AF48-47F0-8349-AFA73DF395A5}">
      <dgm:prSet/>
      <dgm:spPr/>
      <dgm:t>
        <a:bodyPr/>
        <a:lstStyle/>
        <a:p>
          <a:endParaRPr lang="en-US"/>
        </a:p>
      </dgm:t>
    </dgm:pt>
    <dgm:pt modelId="{B172E496-1505-4EB7-84CA-A77E8F47D692}">
      <dgm:prSet custT="1"/>
      <dgm:spPr>
        <a:ln>
          <a:solidFill>
            <a:srgbClr val="7030A0"/>
          </a:solidFill>
        </a:ln>
      </dgm:spPr>
      <dgm:t>
        <a:bodyPr/>
        <a:lstStyle/>
        <a:p>
          <a:pPr rtl="0"/>
          <a:r>
            <a:rPr lang="en-US" sz="2800" dirty="0" smtClean="0"/>
            <a:t>Other Investments up to 5%</a:t>
          </a:r>
          <a:endParaRPr lang="en-US" sz="2800" dirty="0"/>
        </a:p>
      </dgm:t>
    </dgm:pt>
    <dgm:pt modelId="{0002BD05-9817-41B3-B999-63A4DF2C84FB}" type="sibTrans" cxnId="{80FE1626-3A4B-4415-8A68-95BC05277435}">
      <dgm:prSet/>
      <dgm:spPr/>
      <dgm:t>
        <a:bodyPr/>
        <a:lstStyle/>
        <a:p>
          <a:endParaRPr lang="en-US"/>
        </a:p>
      </dgm:t>
    </dgm:pt>
    <dgm:pt modelId="{087530F8-8DDF-466A-9A23-41C30CD16D47}" type="parTrans" cxnId="{80FE1626-3A4B-4415-8A68-95BC05277435}">
      <dgm:prSet/>
      <dgm:spPr/>
      <dgm:t>
        <a:bodyPr/>
        <a:lstStyle/>
        <a:p>
          <a:endParaRPr lang="en-US"/>
        </a:p>
      </dgm:t>
    </dgm:pt>
    <dgm:pt modelId="{2F10A126-2FE3-401D-8176-8DE419C8F89B}">
      <dgm:prSet custT="1"/>
      <dgm:spPr>
        <a:ln>
          <a:solidFill>
            <a:srgbClr val="7030A0"/>
          </a:solidFill>
        </a:ln>
      </dgm:spPr>
      <dgm:t>
        <a:bodyPr/>
        <a:lstStyle/>
        <a:p>
          <a:pPr rtl="0"/>
          <a:r>
            <a:rPr lang="en-US" sz="2800" dirty="0" smtClean="0"/>
            <a:t>Leases up to 10%</a:t>
          </a:r>
          <a:endParaRPr lang="en-US" sz="2800" dirty="0"/>
        </a:p>
      </dgm:t>
    </dgm:pt>
    <dgm:pt modelId="{399D2A3A-A249-4685-841F-549F4C134672}" type="sibTrans" cxnId="{13D2BAB5-FA22-4313-986E-CFF27F733232}">
      <dgm:prSet/>
      <dgm:spPr/>
      <dgm:t>
        <a:bodyPr/>
        <a:lstStyle/>
        <a:p>
          <a:endParaRPr lang="en-US"/>
        </a:p>
      </dgm:t>
    </dgm:pt>
    <dgm:pt modelId="{29A52492-2C0E-465F-B5BC-FD9905D30A7C}" type="parTrans" cxnId="{13D2BAB5-FA22-4313-986E-CFF27F733232}">
      <dgm:prSet/>
      <dgm:spPr/>
      <dgm:t>
        <a:bodyPr/>
        <a:lstStyle/>
        <a:p>
          <a:endParaRPr lang="en-US"/>
        </a:p>
      </dgm:t>
    </dgm:pt>
    <dgm:pt modelId="{A57146DE-0534-4587-9387-9B12FC5723CA}" type="pres">
      <dgm:prSet presAssocID="{320521D6-3820-409D-9A7A-8A485481F5DE}" presName="linear" presStyleCnt="0">
        <dgm:presLayoutVars>
          <dgm:dir/>
          <dgm:animLvl val="lvl"/>
          <dgm:resizeHandles val="exact"/>
        </dgm:presLayoutVars>
      </dgm:prSet>
      <dgm:spPr/>
      <dgm:t>
        <a:bodyPr/>
        <a:lstStyle/>
        <a:p>
          <a:endParaRPr lang="en-US"/>
        </a:p>
      </dgm:t>
    </dgm:pt>
    <dgm:pt modelId="{8F7F6E05-F6DB-46F4-8489-1344CB75E5B0}" type="pres">
      <dgm:prSet presAssocID="{58D68FC0-AAB2-4E99-A01D-7D06636EAC6B}" presName="parentLin" presStyleCnt="0"/>
      <dgm:spPr/>
      <dgm:t>
        <a:bodyPr/>
        <a:lstStyle/>
        <a:p>
          <a:endParaRPr lang="en-US"/>
        </a:p>
      </dgm:t>
    </dgm:pt>
    <dgm:pt modelId="{574A0B21-1DA9-4C95-AEAE-3A9F73E8279E}" type="pres">
      <dgm:prSet presAssocID="{58D68FC0-AAB2-4E99-A01D-7D06636EAC6B}" presName="parentLeftMargin" presStyleLbl="node1" presStyleIdx="0" presStyleCnt="1"/>
      <dgm:spPr/>
      <dgm:t>
        <a:bodyPr/>
        <a:lstStyle/>
        <a:p>
          <a:endParaRPr lang="en-US"/>
        </a:p>
      </dgm:t>
    </dgm:pt>
    <dgm:pt modelId="{31B8DC90-B8DF-4BD9-AD4D-E67E7722D4A3}" type="pres">
      <dgm:prSet presAssocID="{58D68FC0-AAB2-4E99-A01D-7D06636EAC6B}" presName="parentText" presStyleLbl="node1" presStyleIdx="0" presStyleCnt="1">
        <dgm:presLayoutVars>
          <dgm:chMax val="0"/>
          <dgm:bulletEnabled val="1"/>
        </dgm:presLayoutVars>
      </dgm:prSet>
      <dgm:spPr/>
      <dgm:t>
        <a:bodyPr/>
        <a:lstStyle/>
        <a:p>
          <a:endParaRPr lang="en-US"/>
        </a:p>
      </dgm:t>
    </dgm:pt>
    <dgm:pt modelId="{DAB9F0AA-4ABC-4036-88AA-AAB7DD34C31A}" type="pres">
      <dgm:prSet presAssocID="{58D68FC0-AAB2-4E99-A01D-7D06636EAC6B}" presName="negativeSpace" presStyleCnt="0"/>
      <dgm:spPr/>
      <dgm:t>
        <a:bodyPr/>
        <a:lstStyle/>
        <a:p>
          <a:endParaRPr lang="en-US"/>
        </a:p>
      </dgm:t>
    </dgm:pt>
    <dgm:pt modelId="{BABD30E7-8E3C-41B8-967E-A455D6417FCE}" type="pres">
      <dgm:prSet presAssocID="{58D68FC0-AAB2-4E99-A01D-7D06636EAC6B}" presName="childText" presStyleLbl="conFgAcc1" presStyleIdx="0" presStyleCnt="1">
        <dgm:presLayoutVars>
          <dgm:bulletEnabled val="1"/>
        </dgm:presLayoutVars>
      </dgm:prSet>
      <dgm:spPr/>
      <dgm:t>
        <a:bodyPr/>
        <a:lstStyle/>
        <a:p>
          <a:endParaRPr lang="en-US"/>
        </a:p>
      </dgm:t>
    </dgm:pt>
  </dgm:ptLst>
  <dgm:cxnLst>
    <dgm:cxn modelId="{7D419838-E442-4C94-8EAE-111F24760BAA}" srcId="{58D68FC0-AAB2-4E99-A01D-7D06636EAC6B}" destId="{3D69AD30-9D5F-4A31-8508-0A2E72C73E41}" srcOrd="0" destOrd="0" parTransId="{B500C8B9-09F6-4C03-82AD-61604DD3AA99}" sibTransId="{FC757E82-D410-40E8-98BF-508F9C0BA788}"/>
    <dgm:cxn modelId="{0CA05643-683D-4D18-8701-B7159F2D5916}" type="presOf" srcId="{320521D6-3820-409D-9A7A-8A485481F5DE}" destId="{A57146DE-0534-4587-9387-9B12FC5723CA}" srcOrd="0" destOrd="0" presId="urn:microsoft.com/office/officeart/2005/8/layout/list1"/>
    <dgm:cxn modelId="{6044CF12-FA88-4ECE-8216-AA91D91B0041}" type="presOf" srcId="{2F10A126-2FE3-401D-8176-8DE419C8F89B}" destId="{BABD30E7-8E3C-41B8-967E-A455D6417FCE}" srcOrd="0" destOrd="3" presId="urn:microsoft.com/office/officeart/2005/8/layout/list1"/>
    <dgm:cxn modelId="{0AFBD9FD-A760-4EAC-B36B-482952CCC33B}" srcId="{320521D6-3820-409D-9A7A-8A485481F5DE}" destId="{58D68FC0-AAB2-4E99-A01D-7D06636EAC6B}" srcOrd="0" destOrd="0" parTransId="{5F447362-8325-45B1-A6DD-C4FFD7761782}" sibTransId="{0401B07E-11A8-47C5-97DC-7FA34D2398A8}"/>
    <dgm:cxn modelId="{BD9053B0-16C8-4B87-A8BF-F2E54D26B47E}" type="presOf" srcId="{B172E496-1505-4EB7-84CA-A77E8F47D692}" destId="{BABD30E7-8E3C-41B8-967E-A455D6417FCE}" srcOrd="0" destOrd="4" presId="urn:microsoft.com/office/officeart/2005/8/layout/list1"/>
    <dgm:cxn modelId="{CDB96DC0-9333-4074-9C63-39607DE7C862}" type="presOf" srcId="{3E939852-7636-440B-825E-4C343DAB294B}" destId="{BABD30E7-8E3C-41B8-967E-A455D6417FCE}" srcOrd="0" destOrd="2" presId="urn:microsoft.com/office/officeart/2005/8/layout/list1"/>
    <dgm:cxn modelId="{81EACC8C-011F-4963-8662-7352A69B0D45}" type="presOf" srcId="{3D69AD30-9D5F-4A31-8508-0A2E72C73E41}" destId="{BABD30E7-8E3C-41B8-967E-A455D6417FCE}" srcOrd="0" destOrd="0" presId="urn:microsoft.com/office/officeart/2005/8/layout/list1"/>
    <dgm:cxn modelId="{13D2BAB5-FA22-4313-986E-CFF27F733232}" srcId="{DC860471-9AB0-474E-A8A8-57D4F4ECDF10}" destId="{2F10A126-2FE3-401D-8176-8DE419C8F89B}" srcOrd="1" destOrd="0" parTransId="{29A52492-2C0E-465F-B5BC-FD9905D30A7C}" sibTransId="{399D2A3A-A249-4685-841F-549F4C134672}"/>
    <dgm:cxn modelId="{80FE1626-3A4B-4415-8A68-95BC05277435}" srcId="{DC860471-9AB0-474E-A8A8-57D4F4ECDF10}" destId="{B172E496-1505-4EB7-84CA-A77E8F47D692}" srcOrd="2" destOrd="0" parTransId="{087530F8-8DDF-466A-9A23-41C30CD16D47}" sibTransId="{0002BD05-9817-41B3-B999-63A4DF2C84FB}"/>
    <dgm:cxn modelId="{1E257D1C-AF48-47F0-8349-AFA73DF395A5}" srcId="{DC860471-9AB0-474E-A8A8-57D4F4ECDF10}" destId="{3E939852-7636-440B-825E-4C343DAB294B}" srcOrd="0" destOrd="0" parTransId="{A0E495CD-B1F9-4DFC-A717-E4B689C32169}" sibTransId="{995F9334-F19E-4EC9-8140-3BC3D522E551}"/>
    <dgm:cxn modelId="{A4DBCB68-586D-4906-9F74-C8D966767666}" type="presOf" srcId="{58D68FC0-AAB2-4E99-A01D-7D06636EAC6B}" destId="{31B8DC90-B8DF-4BD9-AD4D-E67E7722D4A3}" srcOrd="1" destOrd="0" presId="urn:microsoft.com/office/officeart/2005/8/layout/list1"/>
    <dgm:cxn modelId="{8CE78AD0-813C-4D3A-9D73-DF0D369D8B8D}" type="presOf" srcId="{DC860471-9AB0-474E-A8A8-57D4F4ECDF10}" destId="{BABD30E7-8E3C-41B8-967E-A455D6417FCE}" srcOrd="0" destOrd="1" presId="urn:microsoft.com/office/officeart/2005/8/layout/list1"/>
    <dgm:cxn modelId="{40AD7C14-7C16-4CC6-8223-28CA5D3F756B}" type="presOf" srcId="{58D68FC0-AAB2-4E99-A01D-7D06636EAC6B}" destId="{574A0B21-1DA9-4C95-AEAE-3A9F73E8279E}" srcOrd="0" destOrd="0" presId="urn:microsoft.com/office/officeart/2005/8/layout/list1"/>
    <dgm:cxn modelId="{6B8F7986-0845-4892-A9D8-217CB9E19D64}" srcId="{58D68FC0-AAB2-4E99-A01D-7D06636EAC6B}" destId="{DC860471-9AB0-474E-A8A8-57D4F4ECDF10}" srcOrd="1" destOrd="0" parTransId="{7139361D-92FE-419B-A007-BA41692B0A8F}" sibTransId="{0FDD1C64-00C3-4AAE-BF34-2711EE4356E2}"/>
    <dgm:cxn modelId="{1EA99C41-36DF-4DB3-9B5C-FD325C8C86F7}" type="presParOf" srcId="{A57146DE-0534-4587-9387-9B12FC5723CA}" destId="{8F7F6E05-F6DB-46F4-8489-1344CB75E5B0}" srcOrd="0" destOrd="0" presId="urn:microsoft.com/office/officeart/2005/8/layout/list1"/>
    <dgm:cxn modelId="{D25C288B-58FA-48A9-91D5-AE3206543D36}" type="presParOf" srcId="{8F7F6E05-F6DB-46F4-8489-1344CB75E5B0}" destId="{574A0B21-1DA9-4C95-AEAE-3A9F73E8279E}" srcOrd="0" destOrd="0" presId="urn:microsoft.com/office/officeart/2005/8/layout/list1"/>
    <dgm:cxn modelId="{B018F372-E413-45C5-BCD6-48BB19A5D347}" type="presParOf" srcId="{8F7F6E05-F6DB-46F4-8489-1344CB75E5B0}" destId="{31B8DC90-B8DF-4BD9-AD4D-E67E7722D4A3}" srcOrd="1" destOrd="0" presId="urn:microsoft.com/office/officeart/2005/8/layout/list1"/>
    <dgm:cxn modelId="{CF51D75A-0850-4370-B072-B421C25E5CE8}" type="presParOf" srcId="{A57146DE-0534-4587-9387-9B12FC5723CA}" destId="{DAB9F0AA-4ABC-4036-88AA-AAB7DD34C31A}" srcOrd="1" destOrd="0" presId="urn:microsoft.com/office/officeart/2005/8/layout/list1"/>
    <dgm:cxn modelId="{0DA1230F-7BA4-4F7A-B03B-5BFB28B53DC7}" type="presParOf" srcId="{A57146DE-0534-4587-9387-9B12FC5723CA}" destId="{BABD30E7-8E3C-41B8-967E-A455D6417FCE}"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962B34-99CA-43BC-9DF1-F4AB864229BE}"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en-US"/>
        </a:p>
      </dgm:t>
    </dgm:pt>
    <dgm:pt modelId="{D8BA144D-F62C-488C-A533-0EC2CA879CCE}">
      <dgm:prSet custT="1"/>
      <dgm:spPr/>
      <dgm:t>
        <a:bodyPr/>
        <a:lstStyle/>
        <a:p>
          <a:pPr rtl="0"/>
          <a:r>
            <a:rPr lang="en-US" sz="1800" b="1" dirty="0" smtClean="0"/>
            <a:t>Ascertain the impact of proposed changes in the Investment Regulations on the pension industry</a:t>
          </a:r>
          <a:endParaRPr lang="en-US" sz="1800" b="1" dirty="0"/>
        </a:p>
      </dgm:t>
    </dgm:pt>
    <dgm:pt modelId="{166EC33B-54AE-44EF-ACA4-538CF0A63DC0}" type="parTrans" cxnId="{325CCE0F-A4FD-4613-92A0-CF20E14A2890}">
      <dgm:prSet/>
      <dgm:spPr/>
      <dgm:t>
        <a:bodyPr/>
        <a:lstStyle/>
        <a:p>
          <a:endParaRPr lang="en-US"/>
        </a:p>
      </dgm:t>
    </dgm:pt>
    <dgm:pt modelId="{E2AC4B54-4832-4325-A7A7-62FDE1475B91}" type="sibTrans" cxnId="{325CCE0F-A4FD-4613-92A0-CF20E14A2890}">
      <dgm:prSet/>
      <dgm:spPr/>
      <dgm:t>
        <a:bodyPr/>
        <a:lstStyle/>
        <a:p>
          <a:endParaRPr lang="en-US"/>
        </a:p>
      </dgm:t>
    </dgm:pt>
    <dgm:pt modelId="{56EB0D16-5A75-4816-8565-27BD98D5E5FD}">
      <dgm:prSet custT="1"/>
      <dgm:spPr>
        <a:solidFill>
          <a:srgbClr val="00B050"/>
        </a:solidFill>
        <a:ln>
          <a:solidFill>
            <a:srgbClr val="00B050"/>
          </a:solidFill>
        </a:ln>
      </dgm:spPr>
      <dgm:t>
        <a:bodyPr/>
        <a:lstStyle/>
        <a:p>
          <a:pPr rtl="0"/>
          <a:r>
            <a:rPr lang="en-US" sz="2000" b="1" dirty="0" smtClean="0"/>
            <a:t>Stress testing</a:t>
          </a:r>
          <a:endParaRPr lang="en-US" sz="2000" b="1" dirty="0"/>
        </a:p>
      </dgm:t>
    </dgm:pt>
    <dgm:pt modelId="{754C4D89-A6C3-4BD7-A461-9D07592B435B}" type="parTrans" cxnId="{1CE90E55-129D-4FFC-B410-7E04CC678B10}">
      <dgm:prSet/>
      <dgm:spPr/>
      <dgm:t>
        <a:bodyPr/>
        <a:lstStyle/>
        <a:p>
          <a:endParaRPr lang="en-US"/>
        </a:p>
      </dgm:t>
    </dgm:pt>
    <dgm:pt modelId="{4160260B-11F2-492F-B10D-8EA3D2D93666}" type="sibTrans" cxnId="{1CE90E55-129D-4FFC-B410-7E04CC678B10}">
      <dgm:prSet/>
      <dgm:spPr/>
      <dgm:t>
        <a:bodyPr/>
        <a:lstStyle/>
        <a:p>
          <a:endParaRPr lang="en-US"/>
        </a:p>
      </dgm:t>
    </dgm:pt>
    <dgm:pt modelId="{A82BDB94-FC8C-4AC2-9C8C-299AFA5C46AC}">
      <dgm:prSet custT="1"/>
      <dgm:spPr>
        <a:solidFill>
          <a:srgbClr val="00B050"/>
        </a:solidFill>
        <a:ln>
          <a:solidFill>
            <a:srgbClr val="00B050"/>
          </a:solidFill>
        </a:ln>
      </dgm:spPr>
      <dgm:t>
        <a:bodyPr/>
        <a:lstStyle/>
        <a:p>
          <a:pPr rtl="0"/>
          <a:r>
            <a:rPr lang="en-US" sz="1700" dirty="0" smtClean="0"/>
            <a:t>Sensitivity analysis/Single factor shock: outcome when one variable is changed</a:t>
          </a:r>
          <a:endParaRPr lang="en-US" sz="1700" dirty="0"/>
        </a:p>
      </dgm:t>
    </dgm:pt>
    <dgm:pt modelId="{4DDB1188-0800-4F74-A327-F5D25D84D5CA}" type="parTrans" cxnId="{5DFE665E-EBD2-491C-B742-480E23CDC97F}">
      <dgm:prSet/>
      <dgm:spPr/>
      <dgm:t>
        <a:bodyPr/>
        <a:lstStyle/>
        <a:p>
          <a:endParaRPr lang="en-US"/>
        </a:p>
      </dgm:t>
    </dgm:pt>
    <dgm:pt modelId="{DC3A332C-F065-4580-B485-CFDF871AB1A9}" type="sibTrans" cxnId="{5DFE665E-EBD2-491C-B742-480E23CDC97F}">
      <dgm:prSet/>
      <dgm:spPr/>
      <dgm:t>
        <a:bodyPr/>
        <a:lstStyle/>
        <a:p>
          <a:endParaRPr lang="en-US"/>
        </a:p>
      </dgm:t>
    </dgm:pt>
    <dgm:pt modelId="{747B3D6C-F01B-43BF-891C-CA793BA4718A}">
      <dgm:prSet custT="1"/>
      <dgm:spPr>
        <a:solidFill>
          <a:srgbClr val="00B050"/>
        </a:solidFill>
        <a:ln>
          <a:solidFill>
            <a:srgbClr val="00B050"/>
          </a:solidFill>
        </a:ln>
      </dgm:spPr>
      <dgm:t>
        <a:bodyPr/>
        <a:lstStyle/>
        <a:p>
          <a:pPr rtl="0"/>
          <a:r>
            <a:rPr lang="en-US" sz="1700" dirty="0" smtClean="0"/>
            <a:t>Multi factor shock: outcome when multiple variables are changed</a:t>
          </a:r>
          <a:endParaRPr lang="en-US" sz="1700" dirty="0"/>
        </a:p>
      </dgm:t>
    </dgm:pt>
    <dgm:pt modelId="{B2A86BA5-851F-4728-94BA-CC203F61565A}" type="parTrans" cxnId="{E5F9A5F0-663A-4E52-907A-B6230C5A5689}">
      <dgm:prSet/>
      <dgm:spPr/>
      <dgm:t>
        <a:bodyPr/>
        <a:lstStyle/>
        <a:p>
          <a:endParaRPr lang="en-US"/>
        </a:p>
      </dgm:t>
    </dgm:pt>
    <dgm:pt modelId="{FAE9B030-C699-4D14-A009-A7A1AB4B3A10}" type="sibTrans" cxnId="{E5F9A5F0-663A-4E52-907A-B6230C5A5689}">
      <dgm:prSet/>
      <dgm:spPr/>
      <dgm:t>
        <a:bodyPr/>
        <a:lstStyle/>
        <a:p>
          <a:endParaRPr lang="en-US"/>
        </a:p>
      </dgm:t>
    </dgm:pt>
    <dgm:pt modelId="{140A6185-9E9D-4B35-AA1E-3F7C61E4DDB0}">
      <dgm:prSet custT="1"/>
      <dgm:spPr>
        <a:solidFill>
          <a:srgbClr val="00B050"/>
        </a:solidFill>
        <a:ln>
          <a:solidFill>
            <a:srgbClr val="00B050"/>
          </a:solidFill>
        </a:ln>
      </dgm:spPr>
      <dgm:t>
        <a:bodyPr/>
        <a:lstStyle/>
        <a:p>
          <a:pPr rtl="0"/>
          <a:r>
            <a:rPr lang="en-US" sz="1700" dirty="0" smtClean="0"/>
            <a:t>Reverse stress test: establish breaking point/failure, determine circumstances/variables that would cause the failure to occur</a:t>
          </a:r>
          <a:endParaRPr lang="en-US" sz="1700" dirty="0"/>
        </a:p>
      </dgm:t>
    </dgm:pt>
    <dgm:pt modelId="{C946F709-BB36-4652-B31D-FA6B64BC59E9}" type="parTrans" cxnId="{990D856C-C595-4BA4-BA27-2A0A256F2184}">
      <dgm:prSet/>
      <dgm:spPr/>
      <dgm:t>
        <a:bodyPr/>
        <a:lstStyle/>
        <a:p>
          <a:endParaRPr lang="en-US"/>
        </a:p>
      </dgm:t>
    </dgm:pt>
    <dgm:pt modelId="{259F47F9-70DC-4B01-B5EC-F80121F2212B}" type="sibTrans" cxnId="{990D856C-C595-4BA4-BA27-2A0A256F2184}">
      <dgm:prSet/>
      <dgm:spPr/>
      <dgm:t>
        <a:bodyPr/>
        <a:lstStyle/>
        <a:p>
          <a:endParaRPr lang="en-US"/>
        </a:p>
      </dgm:t>
    </dgm:pt>
    <dgm:pt modelId="{5D80BCD4-8D0B-450D-9E40-286224C179C7}">
      <dgm:prSet custT="1"/>
      <dgm:spPr>
        <a:solidFill>
          <a:srgbClr val="00B050"/>
        </a:solidFill>
        <a:ln>
          <a:solidFill>
            <a:srgbClr val="00B050"/>
          </a:solidFill>
        </a:ln>
      </dgm:spPr>
      <dgm:t>
        <a:bodyPr/>
        <a:lstStyle/>
        <a:p>
          <a:pPr rtl="0"/>
          <a:endParaRPr lang="en-US" sz="1700" dirty="0"/>
        </a:p>
      </dgm:t>
    </dgm:pt>
    <dgm:pt modelId="{0B10A0D1-6E6F-49EB-B647-1F5DF8EA4E3C}" type="parTrans" cxnId="{56E507B4-ED9B-44C6-A22E-CD16019B32B3}">
      <dgm:prSet/>
      <dgm:spPr/>
      <dgm:t>
        <a:bodyPr/>
        <a:lstStyle/>
        <a:p>
          <a:endParaRPr lang="en-US"/>
        </a:p>
      </dgm:t>
    </dgm:pt>
    <dgm:pt modelId="{8541A155-FF6A-45E3-8278-D8C7F1C1DC9B}" type="sibTrans" cxnId="{56E507B4-ED9B-44C6-A22E-CD16019B32B3}">
      <dgm:prSet/>
      <dgm:spPr/>
      <dgm:t>
        <a:bodyPr/>
        <a:lstStyle/>
        <a:p>
          <a:endParaRPr lang="en-US"/>
        </a:p>
      </dgm:t>
    </dgm:pt>
    <dgm:pt modelId="{7FA0E9EE-25BC-411C-90F9-6F101515E4D2}">
      <dgm:prSet custT="1"/>
      <dgm:spPr>
        <a:solidFill>
          <a:srgbClr val="00B050"/>
        </a:solidFill>
        <a:ln>
          <a:solidFill>
            <a:srgbClr val="00B050"/>
          </a:solidFill>
        </a:ln>
      </dgm:spPr>
      <dgm:t>
        <a:bodyPr/>
        <a:lstStyle/>
        <a:p>
          <a:pPr rtl="0"/>
          <a:r>
            <a:rPr lang="en-US" sz="1700" dirty="0" smtClean="0"/>
            <a:t>Scenario analysis: defined circumstances, multiple variables changed, taking correlations into account</a:t>
          </a:r>
          <a:endParaRPr lang="en-US" sz="1700" dirty="0"/>
        </a:p>
      </dgm:t>
    </dgm:pt>
    <dgm:pt modelId="{F40EDDE2-709D-45BE-8D8C-8EE4FDF9F4BE}" type="parTrans" cxnId="{88E6ED44-0BB5-4E60-B3E7-81D43C829F65}">
      <dgm:prSet/>
      <dgm:spPr/>
      <dgm:t>
        <a:bodyPr/>
        <a:lstStyle/>
        <a:p>
          <a:endParaRPr lang="en-US"/>
        </a:p>
      </dgm:t>
    </dgm:pt>
    <dgm:pt modelId="{E8EE9E81-1F96-4392-8D67-909B8D83E969}" type="sibTrans" cxnId="{88E6ED44-0BB5-4E60-B3E7-81D43C829F65}">
      <dgm:prSet/>
      <dgm:spPr/>
      <dgm:t>
        <a:bodyPr/>
        <a:lstStyle/>
        <a:p>
          <a:endParaRPr lang="en-US"/>
        </a:p>
      </dgm:t>
    </dgm:pt>
    <dgm:pt modelId="{C3697349-E638-43AA-AF37-6015176D0971}">
      <dgm:prSet custT="1"/>
      <dgm:spPr>
        <a:solidFill>
          <a:srgbClr val="00B050"/>
        </a:solidFill>
        <a:ln>
          <a:solidFill>
            <a:srgbClr val="00B050"/>
          </a:solidFill>
        </a:ln>
      </dgm:spPr>
      <dgm:t>
        <a:bodyPr/>
        <a:lstStyle/>
        <a:p>
          <a:pPr rtl="0"/>
          <a:endParaRPr lang="en-US" sz="1700" dirty="0"/>
        </a:p>
      </dgm:t>
    </dgm:pt>
    <dgm:pt modelId="{CBE2717F-43C1-4EA5-A86A-13B304C5AFB1}" type="parTrans" cxnId="{FCE40C78-323C-4FC8-BB6A-DF23713F0EF3}">
      <dgm:prSet/>
      <dgm:spPr/>
      <dgm:t>
        <a:bodyPr/>
        <a:lstStyle/>
        <a:p>
          <a:endParaRPr lang="en-US"/>
        </a:p>
      </dgm:t>
    </dgm:pt>
    <dgm:pt modelId="{A9239DB4-B282-4425-AC9C-C9B178D1901A}" type="sibTrans" cxnId="{FCE40C78-323C-4FC8-BB6A-DF23713F0EF3}">
      <dgm:prSet/>
      <dgm:spPr/>
      <dgm:t>
        <a:bodyPr/>
        <a:lstStyle/>
        <a:p>
          <a:endParaRPr lang="en-US"/>
        </a:p>
      </dgm:t>
    </dgm:pt>
    <dgm:pt modelId="{7CA02C22-4D61-42DF-B7EA-8612776FBDDC}" type="pres">
      <dgm:prSet presAssocID="{02962B34-99CA-43BC-9DF1-F4AB864229BE}" presName="Name0" presStyleCnt="0">
        <dgm:presLayoutVars>
          <dgm:dir/>
          <dgm:resizeHandles val="exact"/>
        </dgm:presLayoutVars>
      </dgm:prSet>
      <dgm:spPr/>
      <dgm:t>
        <a:bodyPr/>
        <a:lstStyle/>
        <a:p>
          <a:endParaRPr lang="en-US"/>
        </a:p>
      </dgm:t>
    </dgm:pt>
    <dgm:pt modelId="{42A57C30-3157-48F8-9B94-288EBA167B0E}" type="pres">
      <dgm:prSet presAssocID="{D8BA144D-F62C-488C-A533-0EC2CA879CCE}" presName="node" presStyleLbl="node1" presStyleIdx="0" presStyleCnt="2" custScaleX="63555" custScaleY="148541">
        <dgm:presLayoutVars>
          <dgm:bulletEnabled val="1"/>
        </dgm:presLayoutVars>
      </dgm:prSet>
      <dgm:spPr/>
      <dgm:t>
        <a:bodyPr/>
        <a:lstStyle/>
        <a:p>
          <a:endParaRPr lang="en-US"/>
        </a:p>
      </dgm:t>
    </dgm:pt>
    <dgm:pt modelId="{043091D7-D58D-48CB-8263-2B33BE4E0DA3}" type="pres">
      <dgm:prSet presAssocID="{E2AC4B54-4832-4325-A7A7-62FDE1475B91}" presName="sibTrans" presStyleLbl="sibTrans2D1" presStyleIdx="0" presStyleCnt="1" custLinFactNeighborX="18744" custLinFactNeighborY="-6724"/>
      <dgm:spPr/>
      <dgm:t>
        <a:bodyPr/>
        <a:lstStyle/>
        <a:p>
          <a:endParaRPr lang="en-US"/>
        </a:p>
      </dgm:t>
    </dgm:pt>
    <dgm:pt modelId="{13ED0694-B31A-49E0-808A-06451B1C35A8}" type="pres">
      <dgm:prSet presAssocID="{E2AC4B54-4832-4325-A7A7-62FDE1475B91}" presName="connectorText" presStyleLbl="sibTrans2D1" presStyleIdx="0" presStyleCnt="1"/>
      <dgm:spPr/>
      <dgm:t>
        <a:bodyPr/>
        <a:lstStyle/>
        <a:p>
          <a:endParaRPr lang="en-US"/>
        </a:p>
      </dgm:t>
    </dgm:pt>
    <dgm:pt modelId="{71ED36CF-8A87-4F64-8CB8-747BEDFF91E0}" type="pres">
      <dgm:prSet presAssocID="{56EB0D16-5A75-4816-8565-27BD98D5E5FD}" presName="node" presStyleLbl="node1" presStyleIdx="1" presStyleCnt="2" custScaleX="182474" custScaleY="148541">
        <dgm:presLayoutVars>
          <dgm:bulletEnabled val="1"/>
        </dgm:presLayoutVars>
      </dgm:prSet>
      <dgm:spPr/>
      <dgm:t>
        <a:bodyPr/>
        <a:lstStyle/>
        <a:p>
          <a:endParaRPr lang="en-US"/>
        </a:p>
      </dgm:t>
    </dgm:pt>
  </dgm:ptLst>
  <dgm:cxnLst>
    <dgm:cxn modelId="{325CCE0F-A4FD-4613-92A0-CF20E14A2890}" srcId="{02962B34-99CA-43BC-9DF1-F4AB864229BE}" destId="{D8BA144D-F62C-488C-A533-0EC2CA879CCE}" srcOrd="0" destOrd="0" parTransId="{166EC33B-54AE-44EF-ACA4-538CF0A63DC0}" sibTransId="{E2AC4B54-4832-4325-A7A7-62FDE1475B91}"/>
    <dgm:cxn modelId="{279688F4-8F49-4C26-A3B8-D440A36A9C55}" type="presOf" srcId="{56EB0D16-5A75-4816-8565-27BD98D5E5FD}" destId="{71ED36CF-8A87-4F64-8CB8-747BEDFF91E0}" srcOrd="0" destOrd="0" presId="urn:microsoft.com/office/officeart/2005/8/layout/process1"/>
    <dgm:cxn modelId="{990D856C-C595-4BA4-BA27-2A0A256F2184}" srcId="{56EB0D16-5A75-4816-8565-27BD98D5E5FD}" destId="{140A6185-9E9D-4B35-AA1E-3F7C61E4DDB0}" srcOrd="5" destOrd="0" parTransId="{C946F709-BB36-4652-B31D-FA6B64BC59E9}" sibTransId="{259F47F9-70DC-4B01-B5EC-F80121F2212B}"/>
    <dgm:cxn modelId="{56E507B4-ED9B-44C6-A22E-CD16019B32B3}" srcId="{56EB0D16-5A75-4816-8565-27BD98D5E5FD}" destId="{5D80BCD4-8D0B-450D-9E40-286224C179C7}" srcOrd="1" destOrd="0" parTransId="{0B10A0D1-6E6F-49EB-B647-1F5DF8EA4E3C}" sibTransId="{8541A155-FF6A-45E3-8278-D8C7F1C1DC9B}"/>
    <dgm:cxn modelId="{6130F028-1B3C-4A1E-BA6B-4E8825A23661}" type="presOf" srcId="{E2AC4B54-4832-4325-A7A7-62FDE1475B91}" destId="{13ED0694-B31A-49E0-808A-06451B1C35A8}" srcOrd="1" destOrd="0" presId="urn:microsoft.com/office/officeart/2005/8/layout/process1"/>
    <dgm:cxn modelId="{271ED877-CDB9-451F-B3E7-76DBCACFAB27}" type="presOf" srcId="{E2AC4B54-4832-4325-A7A7-62FDE1475B91}" destId="{043091D7-D58D-48CB-8263-2B33BE4E0DA3}" srcOrd="0" destOrd="0" presId="urn:microsoft.com/office/officeart/2005/8/layout/process1"/>
    <dgm:cxn modelId="{5660B1C8-D95D-4082-B57A-6375293ABBD8}" type="presOf" srcId="{02962B34-99CA-43BC-9DF1-F4AB864229BE}" destId="{7CA02C22-4D61-42DF-B7EA-8612776FBDDC}" srcOrd="0" destOrd="0" presId="urn:microsoft.com/office/officeart/2005/8/layout/process1"/>
    <dgm:cxn modelId="{CEB8108E-1C75-47A0-AAA9-47B9FD5DEE36}" type="presOf" srcId="{D8BA144D-F62C-488C-A533-0EC2CA879CCE}" destId="{42A57C30-3157-48F8-9B94-288EBA167B0E}" srcOrd="0" destOrd="0" presId="urn:microsoft.com/office/officeart/2005/8/layout/process1"/>
    <dgm:cxn modelId="{50A78F92-6DD5-45C7-8215-1552C2F1F1DF}" type="presOf" srcId="{5D80BCD4-8D0B-450D-9E40-286224C179C7}" destId="{71ED36CF-8A87-4F64-8CB8-747BEDFF91E0}" srcOrd="0" destOrd="2" presId="urn:microsoft.com/office/officeart/2005/8/layout/process1"/>
    <dgm:cxn modelId="{D18B9DCA-70AF-42D3-B002-0A033B272024}" type="presOf" srcId="{A82BDB94-FC8C-4AC2-9C8C-299AFA5C46AC}" destId="{71ED36CF-8A87-4F64-8CB8-747BEDFF91E0}" srcOrd="0" destOrd="1" presId="urn:microsoft.com/office/officeart/2005/8/layout/process1"/>
    <dgm:cxn modelId="{E5F9A5F0-663A-4E52-907A-B6230C5A5689}" srcId="{56EB0D16-5A75-4816-8565-27BD98D5E5FD}" destId="{747B3D6C-F01B-43BF-891C-CA793BA4718A}" srcOrd="2" destOrd="0" parTransId="{B2A86BA5-851F-4728-94BA-CC203F61565A}" sibTransId="{FAE9B030-C699-4D14-A009-A7A1AB4B3A10}"/>
    <dgm:cxn modelId="{FCE40C78-323C-4FC8-BB6A-DF23713F0EF3}" srcId="{56EB0D16-5A75-4816-8565-27BD98D5E5FD}" destId="{C3697349-E638-43AA-AF37-6015176D0971}" srcOrd="3" destOrd="0" parTransId="{CBE2717F-43C1-4EA5-A86A-13B304C5AFB1}" sibTransId="{A9239DB4-B282-4425-AC9C-C9B178D1901A}"/>
    <dgm:cxn modelId="{88E6ED44-0BB5-4E60-B3E7-81D43C829F65}" srcId="{56EB0D16-5A75-4816-8565-27BD98D5E5FD}" destId="{7FA0E9EE-25BC-411C-90F9-6F101515E4D2}" srcOrd="4" destOrd="0" parTransId="{F40EDDE2-709D-45BE-8D8C-8EE4FDF9F4BE}" sibTransId="{E8EE9E81-1F96-4392-8D67-909B8D83E969}"/>
    <dgm:cxn modelId="{3F631D6E-E693-4F52-9D76-61E831DB6E9C}" type="presOf" srcId="{140A6185-9E9D-4B35-AA1E-3F7C61E4DDB0}" destId="{71ED36CF-8A87-4F64-8CB8-747BEDFF91E0}" srcOrd="0" destOrd="6" presId="urn:microsoft.com/office/officeart/2005/8/layout/process1"/>
    <dgm:cxn modelId="{D91AA840-893D-47A4-B22C-FBE60C6AC3CB}" type="presOf" srcId="{7FA0E9EE-25BC-411C-90F9-6F101515E4D2}" destId="{71ED36CF-8A87-4F64-8CB8-747BEDFF91E0}" srcOrd="0" destOrd="5" presId="urn:microsoft.com/office/officeart/2005/8/layout/process1"/>
    <dgm:cxn modelId="{5DFE665E-EBD2-491C-B742-480E23CDC97F}" srcId="{56EB0D16-5A75-4816-8565-27BD98D5E5FD}" destId="{A82BDB94-FC8C-4AC2-9C8C-299AFA5C46AC}" srcOrd="0" destOrd="0" parTransId="{4DDB1188-0800-4F74-A327-F5D25D84D5CA}" sibTransId="{DC3A332C-F065-4580-B485-CFDF871AB1A9}"/>
    <dgm:cxn modelId="{1CE90E55-129D-4FFC-B410-7E04CC678B10}" srcId="{02962B34-99CA-43BC-9DF1-F4AB864229BE}" destId="{56EB0D16-5A75-4816-8565-27BD98D5E5FD}" srcOrd="1" destOrd="0" parTransId="{754C4D89-A6C3-4BD7-A461-9D07592B435B}" sibTransId="{4160260B-11F2-492F-B10D-8EA3D2D93666}"/>
    <dgm:cxn modelId="{D5D0B165-F012-46CF-90F4-0A5C725BB7FC}" type="presOf" srcId="{747B3D6C-F01B-43BF-891C-CA793BA4718A}" destId="{71ED36CF-8A87-4F64-8CB8-747BEDFF91E0}" srcOrd="0" destOrd="3" presId="urn:microsoft.com/office/officeart/2005/8/layout/process1"/>
    <dgm:cxn modelId="{DDDD69E3-E707-4DCA-B2EA-9CD05DB01EE6}" type="presOf" srcId="{C3697349-E638-43AA-AF37-6015176D0971}" destId="{71ED36CF-8A87-4F64-8CB8-747BEDFF91E0}" srcOrd="0" destOrd="4" presId="urn:microsoft.com/office/officeart/2005/8/layout/process1"/>
    <dgm:cxn modelId="{0505ACDA-4006-4BBE-9037-F87319F58DE9}" type="presParOf" srcId="{7CA02C22-4D61-42DF-B7EA-8612776FBDDC}" destId="{42A57C30-3157-48F8-9B94-288EBA167B0E}" srcOrd="0" destOrd="0" presId="urn:microsoft.com/office/officeart/2005/8/layout/process1"/>
    <dgm:cxn modelId="{9D1F6A97-30F2-485D-B081-4F2A7156E060}" type="presParOf" srcId="{7CA02C22-4D61-42DF-B7EA-8612776FBDDC}" destId="{043091D7-D58D-48CB-8263-2B33BE4E0DA3}" srcOrd="1" destOrd="0" presId="urn:microsoft.com/office/officeart/2005/8/layout/process1"/>
    <dgm:cxn modelId="{63B2D609-1321-4573-830D-7A92D86137AF}" type="presParOf" srcId="{043091D7-D58D-48CB-8263-2B33BE4E0DA3}" destId="{13ED0694-B31A-49E0-808A-06451B1C35A8}" srcOrd="0" destOrd="0" presId="urn:microsoft.com/office/officeart/2005/8/layout/process1"/>
    <dgm:cxn modelId="{76C78265-3DD6-4A5B-B266-74755906656A}" type="presParOf" srcId="{7CA02C22-4D61-42DF-B7EA-8612776FBDDC}" destId="{71ED36CF-8A87-4F64-8CB8-747BEDFF91E0}"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7674B7-9F4B-4D9B-96EB-127A1605F436}"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02EE2E05-863F-4287-A5A4-AACD147EAC25}">
      <dgm:prSet custT="1"/>
      <dgm:spPr/>
      <dgm:t>
        <a:bodyPr/>
        <a:lstStyle/>
        <a:p>
          <a:pPr rtl="0"/>
          <a:r>
            <a:rPr lang="en-US" sz="1600" dirty="0" smtClean="0"/>
            <a:t>IMF consultant, Michael </a:t>
          </a:r>
          <a:r>
            <a:rPr lang="en-US" sz="1600" dirty="0" err="1" smtClean="0"/>
            <a:t>Hafeman</a:t>
          </a:r>
          <a:r>
            <a:rPr lang="en-US" sz="1600" dirty="0" smtClean="0"/>
            <a:t> provided training as well as the starting point for the stress testing model</a:t>
          </a:r>
          <a:endParaRPr lang="en-US" sz="1600" dirty="0"/>
        </a:p>
      </dgm:t>
    </dgm:pt>
    <dgm:pt modelId="{E1849803-708D-4A3E-ACD2-C855C35367AF}" type="parTrans" cxnId="{C292A6E7-BAE1-4A4D-AA08-357BCF96D040}">
      <dgm:prSet/>
      <dgm:spPr/>
      <dgm:t>
        <a:bodyPr/>
        <a:lstStyle/>
        <a:p>
          <a:endParaRPr lang="en-US"/>
        </a:p>
      </dgm:t>
    </dgm:pt>
    <dgm:pt modelId="{0AFF0DA8-1F02-439F-AB41-E265D930BAE9}" type="sibTrans" cxnId="{C292A6E7-BAE1-4A4D-AA08-357BCF96D040}">
      <dgm:prSet/>
      <dgm:spPr/>
      <dgm:t>
        <a:bodyPr/>
        <a:lstStyle/>
        <a:p>
          <a:endParaRPr lang="en-US"/>
        </a:p>
      </dgm:t>
    </dgm:pt>
    <dgm:pt modelId="{C7AAED20-A023-419C-9D39-2C4D1EF4BDC8}">
      <dgm:prSet custT="1"/>
      <dgm:spPr/>
      <dgm:t>
        <a:bodyPr/>
        <a:lstStyle/>
        <a:p>
          <a:pPr rtl="0"/>
          <a:r>
            <a:rPr lang="en-US" sz="1800" dirty="0" smtClean="0"/>
            <a:t>Model designed to look at:</a:t>
          </a:r>
          <a:endParaRPr lang="en-US" sz="1800" dirty="0"/>
        </a:p>
      </dgm:t>
    </dgm:pt>
    <dgm:pt modelId="{2C188350-BFE6-4875-87C3-82F077EF813D}" type="parTrans" cxnId="{F54AAF82-52FA-4B8F-B312-B206C7CF14F4}">
      <dgm:prSet/>
      <dgm:spPr/>
      <dgm:t>
        <a:bodyPr/>
        <a:lstStyle/>
        <a:p>
          <a:endParaRPr lang="en-US"/>
        </a:p>
      </dgm:t>
    </dgm:pt>
    <dgm:pt modelId="{6DA43059-17D3-4838-81B5-B7B834156149}" type="sibTrans" cxnId="{F54AAF82-52FA-4B8F-B312-B206C7CF14F4}">
      <dgm:prSet/>
      <dgm:spPr/>
      <dgm:t>
        <a:bodyPr/>
        <a:lstStyle/>
        <a:p>
          <a:endParaRPr lang="en-US"/>
        </a:p>
      </dgm:t>
    </dgm:pt>
    <dgm:pt modelId="{8246EF6A-F7E7-42CF-BDF2-AB8FA4F4C84A}">
      <dgm:prSet custT="1"/>
      <dgm:spPr/>
      <dgm:t>
        <a:bodyPr/>
        <a:lstStyle/>
        <a:p>
          <a:pPr rtl="0"/>
          <a:r>
            <a:rPr lang="en-US" sz="1800" dirty="0" smtClean="0"/>
            <a:t>Pension plans’ existing balance sheets before and after economic shock(s) applied</a:t>
          </a:r>
          <a:endParaRPr lang="en-US" sz="1800" dirty="0"/>
        </a:p>
      </dgm:t>
    </dgm:pt>
    <dgm:pt modelId="{1B667E24-A74D-458F-AED8-5B27205E1908}" type="parTrans" cxnId="{D7E7A109-6B38-4081-8228-0A8283CB25DC}">
      <dgm:prSet/>
      <dgm:spPr/>
      <dgm:t>
        <a:bodyPr/>
        <a:lstStyle/>
        <a:p>
          <a:endParaRPr lang="en-US"/>
        </a:p>
      </dgm:t>
    </dgm:pt>
    <dgm:pt modelId="{BF6AFEFD-C93B-4FDF-8855-C561652445FA}" type="sibTrans" cxnId="{D7E7A109-6B38-4081-8228-0A8283CB25DC}">
      <dgm:prSet/>
      <dgm:spPr/>
      <dgm:t>
        <a:bodyPr/>
        <a:lstStyle/>
        <a:p>
          <a:endParaRPr lang="en-US"/>
        </a:p>
      </dgm:t>
    </dgm:pt>
    <dgm:pt modelId="{A912ECA1-2FCE-4991-A70C-F36AC2BD4148}">
      <dgm:prSet custT="1"/>
      <dgm:spPr/>
      <dgm:t>
        <a:bodyPr/>
        <a:lstStyle/>
        <a:p>
          <a:pPr rtl="0"/>
          <a:r>
            <a:rPr lang="en-US" sz="1600" dirty="0" smtClean="0"/>
            <a:t>Pension plans’ revised balance sheets (reallocation to proposed asset classes) before and after economic shock(s) applied</a:t>
          </a:r>
          <a:endParaRPr lang="en-US" sz="1600" dirty="0"/>
        </a:p>
      </dgm:t>
    </dgm:pt>
    <dgm:pt modelId="{CE6E8723-D666-4615-8388-B7525308A143}" type="parTrans" cxnId="{6E982A03-9C56-4E50-AFC8-97FF52FF0BDC}">
      <dgm:prSet/>
      <dgm:spPr/>
      <dgm:t>
        <a:bodyPr/>
        <a:lstStyle/>
        <a:p>
          <a:endParaRPr lang="en-US"/>
        </a:p>
      </dgm:t>
    </dgm:pt>
    <dgm:pt modelId="{BA1C0871-6742-43DF-83CA-AE2D6E8405DF}" type="sibTrans" cxnId="{6E982A03-9C56-4E50-AFC8-97FF52FF0BDC}">
      <dgm:prSet/>
      <dgm:spPr/>
      <dgm:t>
        <a:bodyPr/>
        <a:lstStyle/>
        <a:p>
          <a:endParaRPr lang="en-US"/>
        </a:p>
      </dgm:t>
    </dgm:pt>
    <dgm:pt modelId="{313ECBCE-00B4-4E2E-B84B-B0DD7519A8B9}" type="pres">
      <dgm:prSet presAssocID="{397674B7-9F4B-4D9B-96EB-127A1605F436}" presName="hierChild1" presStyleCnt="0">
        <dgm:presLayoutVars>
          <dgm:chPref val="1"/>
          <dgm:dir/>
          <dgm:animOne val="branch"/>
          <dgm:animLvl val="lvl"/>
          <dgm:resizeHandles/>
        </dgm:presLayoutVars>
      </dgm:prSet>
      <dgm:spPr/>
      <dgm:t>
        <a:bodyPr/>
        <a:lstStyle/>
        <a:p>
          <a:endParaRPr lang="en-US"/>
        </a:p>
      </dgm:t>
    </dgm:pt>
    <dgm:pt modelId="{C6D8DE40-4DDA-465D-A1EA-3EF2A9AEE3C5}" type="pres">
      <dgm:prSet presAssocID="{02EE2E05-863F-4287-A5A4-AACD147EAC25}" presName="hierRoot1" presStyleCnt="0"/>
      <dgm:spPr/>
    </dgm:pt>
    <dgm:pt modelId="{9F4B9EA6-47D5-41EC-A478-2954B2371585}" type="pres">
      <dgm:prSet presAssocID="{02EE2E05-863F-4287-A5A4-AACD147EAC25}" presName="composite" presStyleCnt="0"/>
      <dgm:spPr/>
    </dgm:pt>
    <dgm:pt modelId="{DB0769F0-C847-45A5-AD57-D70A4D1C0741}" type="pres">
      <dgm:prSet presAssocID="{02EE2E05-863F-4287-A5A4-AACD147EAC25}" presName="background" presStyleLbl="node0" presStyleIdx="0" presStyleCnt="2"/>
      <dgm:spPr/>
    </dgm:pt>
    <dgm:pt modelId="{D2A5CCFD-B9A0-46FE-9367-8FDF15928F31}" type="pres">
      <dgm:prSet presAssocID="{02EE2E05-863F-4287-A5A4-AACD147EAC25}" presName="text" presStyleLbl="fgAcc0" presStyleIdx="0" presStyleCnt="2">
        <dgm:presLayoutVars>
          <dgm:chPref val="3"/>
        </dgm:presLayoutVars>
      </dgm:prSet>
      <dgm:spPr/>
      <dgm:t>
        <a:bodyPr/>
        <a:lstStyle/>
        <a:p>
          <a:endParaRPr lang="en-US"/>
        </a:p>
      </dgm:t>
    </dgm:pt>
    <dgm:pt modelId="{22FAC10C-51AE-4D18-BF5B-42B6401BAAAE}" type="pres">
      <dgm:prSet presAssocID="{02EE2E05-863F-4287-A5A4-AACD147EAC25}" presName="hierChild2" presStyleCnt="0"/>
      <dgm:spPr/>
    </dgm:pt>
    <dgm:pt modelId="{8EBA2442-5A18-45AA-8D0A-31D93F794E56}" type="pres">
      <dgm:prSet presAssocID="{C7AAED20-A023-419C-9D39-2C4D1EF4BDC8}" presName="hierRoot1" presStyleCnt="0"/>
      <dgm:spPr/>
    </dgm:pt>
    <dgm:pt modelId="{41911107-55DD-4A69-A3B7-B9B82C571E11}" type="pres">
      <dgm:prSet presAssocID="{C7AAED20-A023-419C-9D39-2C4D1EF4BDC8}" presName="composite" presStyleCnt="0"/>
      <dgm:spPr/>
    </dgm:pt>
    <dgm:pt modelId="{740D1D27-1C7A-424F-A785-82132A250AD2}" type="pres">
      <dgm:prSet presAssocID="{C7AAED20-A023-419C-9D39-2C4D1EF4BDC8}" presName="background" presStyleLbl="node0" presStyleIdx="1" presStyleCnt="2"/>
      <dgm:spPr/>
    </dgm:pt>
    <dgm:pt modelId="{7210D94B-F663-4C23-A763-B6348E250238}" type="pres">
      <dgm:prSet presAssocID="{C7AAED20-A023-419C-9D39-2C4D1EF4BDC8}" presName="text" presStyleLbl="fgAcc0" presStyleIdx="1" presStyleCnt="2">
        <dgm:presLayoutVars>
          <dgm:chPref val="3"/>
        </dgm:presLayoutVars>
      </dgm:prSet>
      <dgm:spPr/>
      <dgm:t>
        <a:bodyPr/>
        <a:lstStyle/>
        <a:p>
          <a:endParaRPr lang="en-US"/>
        </a:p>
      </dgm:t>
    </dgm:pt>
    <dgm:pt modelId="{6854B831-89BB-47AF-AA28-BCA845099308}" type="pres">
      <dgm:prSet presAssocID="{C7AAED20-A023-419C-9D39-2C4D1EF4BDC8}" presName="hierChild2" presStyleCnt="0"/>
      <dgm:spPr/>
    </dgm:pt>
    <dgm:pt modelId="{D7A7C7AC-E1D5-47ED-AEF8-E4E7F94C19BA}" type="pres">
      <dgm:prSet presAssocID="{1B667E24-A74D-458F-AED8-5B27205E1908}" presName="Name10" presStyleLbl="parChTrans1D2" presStyleIdx="0" presStyleCnt="2"/>
      <dgm:spPr/>
      <dgm:t>
        <a:bodyPr/>
        <a:lstStyle/>
        <a:p>
          <a:endParaRPr lang="en-US"/>
        </a:p>
      </dgm:t>
    </dgm:pt>
    <dgm:pt modelId="{3C20BBB5-B242-450E-95C8-3F7CC8C71C32}" type="pres">
      <dgm:prSet presAssocID="{8246EF6A-F7E7-42CF-BDF2-AB8FA4F4C84A}" presName="hierRoot2" presStyleCnt="0"/>
      <dgm:spPr/>
    </dgm:pt>
    <dgm:pt modelId="{03B97C40-643D-471A-8A53-5351A7F59EAF}" type="pres">
      <dgm:prSet presAssocID="{8246EF6A-F7E7-42CF-BDF2-AB8FA4F4C84A}" presName="composite2" presStyleCnt="0"/>
      <dgm:spPr/>
    </dgm:pt>
    <dgm:pt modelId="{09214992-864E-4455-8AF6-AFD7E3804F08}" type="pres">
      <dgm:prSet presAssocID="{8246EF6A-F7E7-42CF-BDF2-AB8FA4F4C84A}" presName="background2" presStyleLbl="node2" presStyleIdx="0" presStyleCnt="2"/>
      <dgm:spPr/>
    </dgm:pt>
    <dgm:pt modelId="{8DA2094F-0F46-497B-9490-C0C71994760D}" type="pres">
      <dgm:prSet presAssocID="{8246EF6A-F7E7-42CF-BDF2-AB8FA4F4C84A}" presName="text2" presStyleLbl="fgAcc2" presStyleIdx="0" presStyleCnt="2">
        <dgm:presLayoutVars>
          <dgm:chPref val="3"/>
        </dgm:presLayoutVars>
      </dgm:prSet>
      <dgm:spPr/>
      <dgm:t>
        <a:bodyPr/>
        <a:lstStyle/>
        <a:p>
          <a:endParaRPr lang="en-US"/>
        </a:p>
      </dgm:t>
    </dgm:pt>
    <dgm:pt modelId="{259CF382-69D6-447C-ADDB-057234166B65}" type="pres">
      <dgm:prSet presAssocID="{8246EF6A-F7E7-42CF-BDF2-AB8FA4F4C84A}" presName="hierChild3" presStyleCnt="0"/>
      <dgm:spPr/>
    </dgm:pt>
    <dgm:pt modelId="{9B74E420-AAC6-409C-A6AE-A833F3BA6844}" type="pres">
      <dgm:prSet presAssocID="{CE6E8723-D666-4615-8388-B7525308A143}" presName="Name10" presStyleLbl="parChTrans1D2" presStyleIdx="1" presStyleCnt="2"/>
      <dgm:spPr/>
      <dgm:t>
        <a:bodyPr/>
        <a:lstStyle/>
        <a:p>
          <a:endParaRPr lang="en-US"/>
        </a:p>
      </dgm:t>
    </dgm:pt>
    <dgm:pt modelId="{DE0F5119-625F-4CE2-B488-2E2667474942}" type="pres">
      <dgm:prSet presAssocID="{A912ECA1-2FCE-4991-A70C-F36AC2BD4148}" presName="hierRoot2" presStyleCnt="0"/>
      <dgm:spPr/>
    </dgm:pt>
    <dgm:pt modelId="{A89B5AEF-F71C-410A-A531-48C36CB65468}" type="pres">
      <dgm:prSet presAssocID="{A912ECA1-2FCE-4991-A70C-F36AC2BD4148}" presName="composite2" presStyleCnt="0"/>
      <dgm:spPr/>
    </dgm:pt>
    <dgm:pt modelId="{505E3FF3-4E1B-4678-8AED-58959847B4F6}" type="pres">
      <dgm:prSet presAssocID="{A912ECA1-2FCE-4991-A70C-F36AC2BD4148}" presName="background2" presStyleLbl="node2" presStyleIdx="1" presStyleCnt="2"/>
      <dgm:spPr/>
    </dgm:pt>
    <dgm:pt modelId="{E57D4A61-71D4-4C04-A551-4B17ACF48390}" type="pres">
      <dgm:prSet presAssocID="{A912ECA1-2FCE-4991-A70C-F36AC2BD4148}" presName="text2" presStyleLbl="fgAcc2" presStyleIdx="1" presStyleCnt="2" custScaleX="105931">
        <dgm:presLayoutVars>
          <dgm:chPref val="3"/>
        </dgm:presLayoutVars>
      </dgm:prSet>
      <dgm:spPr/>
      <dgm:t>
        <a:bodyPr/>
        <a:lstStyle/>
        <a:p>
          <a:endParaRPr lang="en-US"/>
        </a:p>
      </dgm:t>
    </dgm:pt>
    <dgm:pt modelId="{CD214030-AC3E-42E1-BE31-65D0E517CBC3}" type="pres">
      <dgm:prSet presAssocID="{A912ECA1-2FCE-4991-A70C-F36AC2BD4148}" presName="hierChild3" presStyleCnt="0"/>
      <dgm:spPr/>
    </dgm:pt>
  </dgm:ptLst>
  <dgm:cxnLst>
    <dgm:cxn modelId="{24657374-41F6-4D6B-B668-DA17C335BB1A}" type="presOf" srcId="{8246EF6A-F7E7-42CF-BDF2-AB8FA4F4C84A}" destId="{8DA2094F-0F46-497B-9490-C0C71994760D}" srcOrd="0" destOrd="0" presId="urn:microsoft.com/office/officeart/2005/8/layout/hierarchy1"/>
    <dgm:cxn modelId="{1764FE52-A4C9-462F-BCC6-59D34FC91FC4}" type="presOf" srcId="{CE6E8723-D666-4615-8388-B7525308A143}" destId="{9B74E420-AAC6-409C-A6AE-A833F3BA6844}" srcOrd="0" destOrd="0" presId="urn:microsoft.com/office/officeart/2005/8/layout/hierarchy1"/>
    <dgm:cxn modelId="{C292A6E7-BAE1-4A4D-AA08-357BCF96D040}" srcId="{397674B7-9F4B-4D9B-96EB-127A1605F436}" destId="{02EE2E05-863F-4287-A5A4-AACD147EAC25}" srcOrd="0" destOrd="0" parTransId="{E1849803-708D-4A3E-ACD2-C855C35367AF}" sibTransId="{0AFF0DA8-1F02-439F-AB41-E265D930BAE9}"/>
    <dgm:cxn modelId="{F54AAF82-52FA-4B8F-B312-B206C7CF14F4}" srcId="{397674B7-9F4B-4D9B-96EB-127A1605F436}" destId="{C7AAED20-A023-419C-9D39-2C4D1EF4BDC8}" srcOrd="1" destOrd="0" parTransId="{2C188350-BFE6-4875-87C3-82F077EF813D}" sibTransId="{6DA43059-17D3-4838-81B5-B7B834156149}"/>
    <dgm:cxn modelId="{D7E7A109-6B38-4081-8228-0A8283CB25DC}" srcId="{C7AAED20-A023-419C-9D39-2C4D1EF4BDC8}" destId="{8246EF6A-F7E7-42CF-BDF2-AB8FA4F4C84A}" srcOrd="0" destOrd="0" parTransId="{1B667E24-A74D-458F-AED8-5B27205E1908}" sibTransId="{BF6AFEFD-C93B-4FDF-8855-C561652445FA}"/>
    <dgm:cxn modelId="{5E6CD41A-F9C6-49E7-AC76-9F2B80E7B155}" type="presOf" srcId="{1B667E24-A74D-458F-AED8-5B27205E1908}" destId="{D7A7C7AC-E1D5-47ED-AEF8-E4E7F94C19BA}" srcOrd="0" destOrd="0" presId="urn:microsoft.com/office/officeart/2005/8/layout/hierarchy1"/>
    <dgm:cxn modelId="{BE4F1006-4CC8-40AA-812B-5C7C6091691B}" type="presOf" srcId="{397674B7-9F4B-4D9B-96EB-127A1605F436}" destId="{313ECBCE-00B4-4E2E-B84B-B0DD7519A8B9}" srcOrd="0" destOrd="0" presId="urn:microsoft.com/office/officeart/2005/8/layout/hierarchy1"/>
    <dgm:cxn modelId="{F45AEDCA-8909-464E-B258-FA24B7FAA0EF}" type="presOf" srcId="{A912ECA1-2FCE-4991-A70C-F36AC2BD4148}" destId="{E57D4A61-71D4-4C04-A551-4B17ACF48390}" srcOrd="0" destOrd="0" presId="urn:microsoft.com/office/officeart/2005/8/layout/hierarchy1"/>
    <dgm:cxn modelId="{6E982A03-9C56-4E50-AFC8-97FF52FF0BDC}" srcId="{C7AAED20-A023-419C-9D39-2C4D1EF4BDC8}" destId="{A912ECA1-2FCE-4991-A70C-F36AC2BD4148}" srcOrd="1" destOrd="0" parTransId="{CE6E8723-D666-4615-8388-B7525308A143}" sibTransId="{BA1C0871-6742-43DF-83CA-AE2D6E8405DF}"/>
    <dgm:cxn modelId="{B3017699-6845-474B-8821-56C993858540}" type="presOf" srcId="{02EE2E05-863F-4287-A5A4-AACD147EAC25}" destId="{D2A5CCFD-B9A0-46FE-9367-8FDF15928F31}" srcOrd="0" destOrd="0" presId="urn:microsoft.com/office/officeart/2005/8/layout/hierarchy1"/>
    <dgm:cxn modelId="{2621E848-DBC0-44DA-861D-ADD1AE0BA8E7}" type="presOf" srcId="{C7AAED20-A023-419C-9D39-2C4D1EF4BDC8}" destId="{7210D94B-F663-4C23-A763-B6348E250238}" srcOrd="0" destOrd="0" presId="urn:microsoft.com/office/officeart/2005/8/layout/hierarchy1"/>
    <dgm:cxn modelId="{A43B1DE4-C245-4ED1-98D3-351A45D5325A}" type="presParOf" srcId="{313ECBCE-00B4-4E2E-B84B-B0DD7519A8B9}" destId="{C6D8DE40-4DDA-465D-A1EA-3EF2A9AEE3C5}" srcOrd="0" destOrd="0" presId="urn:microsoft.com/office/officeart/2005/8/layout/hierarchy1"/>
    <dgm:cxn modelId="{EA601DF7-0FF9-4C2E-AF41-907C3C8407BA}" type="presParOf" srcId="{C6D8DE40-4DDA-465D-A1EA-3EF2A9AEE3C5}" destId="{9F4B9EA6-47D5-41EC-A478-2954B2371585}" srcOrd="0" destOrd="0" presId="urn:microsoft.com/office/officeart/2005/8/layout/hierarchy1"/>
    <dgm:cxn modelId="{A5C832C1-60B1-4D64-8CB0-0ADE53B8D5CA}" type="presParOf" srcId="{9F4B9EA6-47D5-41EC-A478-2954B2371585}" destId="{DB0769F0-C847-45A5-AD57-D70A4D1C0741}" srcOrd="0" destOrd="0" presId="urn:microsoft.com/office/officeart/2005/8/layout/hierarchy1"/>
    <dgm:cxn modelId="{6BE4A65E-446A-4361-8FA8-C93D41204A40}" type="presParOf" srcId="{9F4B9EA6-47D5-41EC-A478-2954B2371585}" destId="{D2A5CCFD-B9A0-46FE-9367-8FDF15928F31}" srcOrd="1" destOrd="0" presId="urn:microsoft.com/office/officeart/2005/8/layout/hierarchy1"/>
    <dgm:cxn modelId="{8EEC4DB3-78CE-44CC-A08B-915EAA3DE0E2}" type="presParOf" srcId="{C6D8DE40-4DDA-465D-A1EA-3EF2A9AEE3C5}" destId="{22FAC10C-51AE-4D18-BF5B-42B6401BAAAE}" srcOrd="1" destOrd="0" presId="urn:microsoft.com/office/officeart/2005/8/layout/hierarchy1"/>
    <dgm:cxn modelId="{EED7BCD2-975D-46A8-B648-F7C14C2D1FDF}" type="presParOf" srcId="{313ECBCE-00B4-4E2E-B84B-B0DD7519A8B9}" destId="{8EBA2442-5A18-45AA-8D0A-31D93F794E56}" srcOrd="1" destOrd="0" presId="urn:microsoft.com/office/officeart/2005/8/layout/hierarchy1"/>
    <dgm:cxn modelId="{09060B3E-8BF9-4F29-A2E8-5DB0CACE3CE9}" type="presParOf" srcId="{8EBA2442-5A18-45AA-8D0A-31D93F794E56}" destId="{41911107-55DD-4A69-A3B7-B9B82C571E11}" srcOrd="0" destOrd="0" presId="urn:microsoft.com/office/officeart/2005/8/layout/hierarchy1"/>
    <dgm:cxn modelId="{71A4F4A2-062E-4123-8E10-650658507BD3}" type="presParOf" srcId="{41911107-55DD-4A69-A3B7-B9B82C571E11}" destId="{740D1D27-1C7A-424F-A785-82132A250AD2}" srcOrd="0" destOrd="0" presId="urn:microsoft.com/office/officeart/2005/8/layout/hierarchy1"/>
    <dgm:cxn modelId="{4BA2D3CF-EE65-4771-B40B-10617A773215}" type="presParOf" srcId="{41911107-55DD-4A69-A3B7-B9B82C571E11}" destId="{7210D94B-F663-4C23-A763-B6348E250238}" srcOrd="1" destOrd="0" presId="urn:microsoft.com/office/officeart/2005/8/layout/hierarchy1"/>
    <dgm:cxn modelId="{35A23BD0-706F-4E93-8AC1-63C0AECED9DD}" type="presParOf" srcId="{8EBA2442-5A18-45AA-8D0A-31D93F794E56}" destId="{6854B831-89BB-47AF-AA28-BCA845099308}" srcOrd="1" destOrd="0" presId="urn:microsoft.com/office/officeart/2005/8/layout/hierarchy1"/>
    <dgm:cxn modelId="{FCCCCA46-0EC0-450D-9BE2-88DC653F59AC}" type="presParOf" srcId="{6854B831-89BB-47AF-AA28-BCA845099308}" destId="{D7A7C7AC-E1D5-47ED-AEF8-E4E7F94C19BA}" srcOrd="0" destOrd="0" presId="urn:microsoft.com/office/officeart/2005/8/layout/hierarchy1"/>
    <dgm:cxn modelId="{F824FC02-B26C-4C7A-A30B-AB3421D3C4DE}" type="presParOf" srcId="{6854B831-89BB-47AF-AA28-BCA845099308}" destId="{3C20BBB5-B242-450E-95C8-3F7CC8C71C32}" srcOrd="1" destOrd="0" presId="urn:microsoft.com/office/officeart/2005/8/layout/hierarchy1"/>
    <dgm:cxn modelId="{7BDDA6A1-05CF-4403-AE60-B6C069639B29}" type="presParOf" srcId="{3C20BBB5-B242-450E-95C8-3F7CC8C71C32}" destId="{03B97C40-643D-471A-8A53-5351A7F59EAF}" srcOrd="0" destOrd="0" presId="urn:microsoft.com/office/officeart/2005/8/layout/hierarchy1"/>
    <dgm:cxn modelId="{9280632C-1E0A-49B5-ABC1-DAE56B7B3915}" type="presParOf" srcId="{03B97C40-643D-471A-8A53-5351A7F59EAF}" destId="{09214992-864E-4455-8AF6-AFD7E3804F08}" srcOrd="0" destOrd="0" presId="urn:microsoft.com/office/officeart/2005/8/layout/hierarchy1"/>
    <dgm:cxn modelId="{A3E19065-0017-4292-A1AD-A98CB5E091C1}" type="presParOf" srcId="{03B97C40-643D-471A-8A53-5351A7F59EAF}" destId="{8DA2094F-0F46-497B-9490-C0C71994760D}" srcOrd="1" destOrd="0" presId="urn:microsoft.com/office/officeart/2005/8/layout/hierarchy1"/>
    <dgm:cxn modelId="{C1ED2661-7854-493C-A83F-646FEF009BB4}" type="presParOf" srcId="{3C20BBB5-B242-450E-95C8-3F7CC8C71C32}" destId="{259CF382-69D6-447C-ADDB-057234166B65}" srcOrd="1" destOrd="0" presId="urn:microsoft.com/office/officeart/2005/8/layout/hierarchy1"/>
    <dgm:cxn modelId="{3C22CAB5-6960-405C-A3BC-31382BE0386B}" type="presParOf" srcId="{6854B831-89BB-47AF-AA28-BCA845099308}" destId="{9B74E420-AAC6-409C-A6AE-A833F3BA6844}" srcOrd="2" destOrd="0" presId="urn:microsoft.com/office/officeart/2005/8/layout/hierarchy1"/>
    <dgm:cxn modelId="{7B302525-13A1-4797-9765-2FA3D96658A5}" type="presParOf" srcId="{6854B831-89BB-47AF-AA28-BCA845099308}" destId="{DE0F5119-625F-4CE2-B488-2E2667474942}" srcOrd="3" destOrd="0" presId="urn:microsoft.com/office/officeart/2005/8/layout/hierarchy1"/>
    <dgm:cxn modelId="{FC319E62-CDC8-4E9E-87ED-C38A3EAE069D}" type="presParOf" srcId="{DE0F5119-625F-4CE2-B488-2E2667474942}" destId="{A89B5AEF-F71C-410A-A531-48C36CB65468}" srcOrd="0" destOrd="0" presId="urn:microsoft.com/office/officeart/2005/8/layout/hierarchy1"/>
    <dgm:cxn modelId="{A64D0659-9D7A-4C75-89B9-593624C59416}" type="presParOf" srcId="{A89B5AEF-F71C-410A-A531-48C36CB65468}" destId="{505E3FF3-4E1B-4678-8AED-58959847B4F6}" srcOrd="0" destOrd="0" presId="urn:microsoft.com/office/officeart/2005/8/layout/hierarchy1"/>
    <dgm:cxn modelId="{65056A8C-22B4-4F87-89ED-81F85ACAF54B}" type="presParOf" srcId="{A89B5AEF-F71C-410A-A531-48C36CB65468}" destId="{E57D4A61-71D4-4C04-A551-4B17ACF48390}" srcOrd="1" destOrd="0" presId="urn:microsoft.com/office/officeart/2005/8/layout/hierarchy1"/>
    <dgm:cxn modelId="{A27C8BB4-7396-4317-81F1-34C0B83C48B7}" type="presParOf" srcId="{DE0F5119-625F-4CE2-B488-2E2667474942}" destId="{CD214030-AC3E-42E1-BE31-65D0E517CBC3}"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CCA97D-196C-4E77-9FB8-A9E2536B4641}" type="doc">
      <dgm:prSet loTypeId="urn:microsoft.com/office/officeart/2005/8/layout/vList4" loCatId="list" qsTypeId="urn:microsoft.com/office/officeart/2005/8/quickstyle/simple1" qsCatId="simple" csTypeId="urn:microsoft.com/office/officeart/2005/8/colors/accent4_2" csCatId="accent4" phldr="1"/>
      <dgm:spPr/>
      <dgm:t>
        <a:bodyPr/>
        <a:lstStyle/>
        <a:p>
          <a:endParaRPr lang="en-US"/>
        </a:p>
      </dgm:t>
    </dgm:pt>
    <dgm:pt modelId="{A840E513-6F1C-47EB-B82C-7751E347CB19}">
      <dgm:prSet/>
      <dgm:spPr/>
      <dgm:t>
        <a:bodyPr/>
        <a:lstStyle/>
        <a:p>
          <a:pPr rtl="0"/>
          <a:r>
            <a:rPr lang="en-US" smtClean="0"/>
            <a:t>Economic variables:</a:t>
          </a:r>
          <a:endParaRPr lang="en-US"/>
        </a:p>
      </dgm:t>
    </dgm:pt>
    <dgm:pt modelId="{DCA0457D-2AA5-400A-85E8-157C43642EA6}" type="parTrans" cxnId="{FF3900BC-238B-41BB-BA6D-2443278AFCD5}">
      <dgm:prSet/>
      <dgm:spPr/>
      <dgm:t>
        <a:bodyPr/>
        <a:lstStyle/>
        <a:p>
          <a:endParaRPr lang="en-US"/>
        </a:p>
      </dgm:t>
    </dgm:pt>
    <dgm:pt modelId="{2DD8581E-8F6D-4440-A63F-7FD8AC85520F}" type="sibTrans" cxnId="{FF3900BC-238B-41BB-BA6D-2443278AFCD5}">
      <dgm:prSet/>
      <dgm:spPr/>
      <dgm:t>
        <a:bodyPr/>
        <a:lstStyle/>
        <a:p>
          <a:endParaRPr lang="en-US"/>
        </a:p>
      </dgm:t>
    </dgm:pt>
    <dgm:pt modelId="{409D7B51-0D40-4FB2-AA45-D0A1C902D85F}">
      <dgm:prSet/>
      <dgm:spPr/>
      <dgm:t>
        <a:bodyPr/>
        <a:lstStyle/>
        <a:p>
          <a:pPr rtl="0"/>
          <a:r>
            <a:rPr lang="en-US" smtClean="0"/>
            <a:t>Interest rates</a:t>
          </a:r>
          <a:endParaRPr lang="en-US"/>
        </a:p>
      </dgm:t>
    </dgm:pt>
    <dgm:pt modelId="{39F26015-D65E-4606-8841-B9877FC5CD6D}" type="parTrans" cxnId="{E1D35248-0762-4FC6-9CF4-FFD863193F99}">
      <dgm:prSet/>
      <dgm:spPr/>
      <dgm:t>
        <a:bodyPr/>
        <a:lstStyle/>
        <a:p>
          <a:endParaRPr lang="en-US"/>
        </a:p>
      </dgm:t>
    </dgm:pt>
    <dgm:pt modelId="{49A413EA-272F-4103-AAE9-2DA927B5C80F}" type="sibTrans" cxnId="{E1D35248-0762-4FC6-9CF4-FFD863193F99}">
      <dgm:prSet/>
      <dgm:spPr/>
      <dgm:t>
        <a:bodyPr/>
        <a:lstStyle/>
        <a:p>
          <a:endParaRPr lang="en-US"/>
        </a:p>
      </dgm:t>
    </dgm:pt>
    <dgm:pt modelId="{7CB1BD85-3462-4995-934E-48B027F44F21}">
      <dgm:prSet/>
      <dgm:spPr/>
      <dgm:t>
        <a:bodyPr/>
        <a:lstStyle/>
        <a:p>
          <a:pPr rtl="0"/>
          <a:r>
            <a:rPr lang="en-US" dirty="0" smtClean="0"/>
            <a:t>Credit quality</a:t>
          </a:r>
          <a:endParaRPr lang="en-US" dirty="0"/>
        </a:p>
      </dgm:t>
    </dgm:pt>
    <dgm:pt modelId="{711BC95E-34AD-4D26-B371-7A17DC19E0E0}" type="parTrans" cxnId="{E93C8BEF-0E12-4975-AD0D-4239943915F5}">
      <dgm:prSet/>
      <dgm:spPr/>
      <dgm:t>
        <a:bodyPr/>
        <a:lstStyle/>
        <a:p>
          <a:endParaRPr lang="en-US"/>
        </a:p>
      </dgm:t>
    </dgm:pt>
    <dgm:pt modelId="{23388B9D-23F2-489B-90A8-8192C08459B8}" type="sibTrans" cxnId="{E93C8BEF-0E12-4975-AD0D-4239943915F5}">
      <dgm:prSet/>
      <dgm:spPr/>
      <dgm:t>
        <a:bodyPr/>
        <a:lstStyle/>
        <a:p>
          <a:endParaRPr lang="en-US"/>
        </a:p>
      </dgm:t>
    </dgm:pt>
    <dgm:pt modelId="{F266B128-DEE6-47F3-92E6-34A814FE34FF}">
      <dgm:prSet/>
      <dgm:spPr/>
      <dgm:t>
        <a:bodyPr/>
        <a:lstStyle/>
        <a:p>
          <a:pPr rtl="0"/>
          <a:r>
            <a:rPr lang="en-US" dirty="0" smtClean="0"/>
            <a:t>Real estate market</a:t>
          </a:r>
          <a:endParaRPr lang="en-US" dirty="0"/>
        </a:p>
      </dgm:t>
    </dgm:pt>
    <dgm:pt modelId="{483798E4-2BC5-4A9E-BEFB-52145F58A2F5}" type="parTrans" cxnId="{20572D0A-9A7C-4144-8334-E930EA3861CC}">
      <dgm:prSet/>
      <dgm:spPr/>
      <dgm:t>
        <a:bodyPr/>
        <a:lstStyle/>
        <a:p>
          <a:endParaRPr lang="en-US"/>
        </a:p>
      </dgm:t>
    </dgm:pt>
    <dgm:pt modelId="{9886CDA1-85B1-49A1-8802-D18BB02A9E25}" type="sibTrans" cxnId="{20572D0A-9A7C-4144-8334-E930EA3861CC}">
      <dgm:prSet/>
      <dgm:spPr/>
      <dgm:t>
        <a:bodyPr/>
        <a:lstStyle/>
        <a:p>
          <a:endParaRPr lang="en-US"/>
        </a:p>
      </dgm:t>
    </dgm:pt>
    <dgm:pt modelId="{F4B57854-EE0D-4763-B0D0-BE1989701521}">
      <dgm:prSet/>
      <dgm:spPr/>
      <dgm:t>
        <a:bodyPr/>
        <a:lstStyle/>
        <a:p>
          <a:pPr rtl="0"/>
          <a:r>
            <a:rPr lang="en-US" smtClean="0"/>
            <a:t>Failure of financial group</a:t>
          </a:r>
          <a:endParaRPr lang="en-US"/>
        </a:p>
      </dgm:t>
    </dgm:pt>
    <dgm:pt modelId="{32260823-7D7A-4E33-A55C-9FB108EC9BDC}" type="parTrans" cxnId="{0BDA026B-9CB7-4557-A47F-D7C7D85909A1}">
      <dgm:prSet/>
      <dgm:spPr/>
      <dgm:t>
        <a:bodyPr/>
        <a:lstStyle/>
        <a:p>
          <a:endParaRPr lang="en-US"/>
        </a:p>
      </dgm:t>
    </dgm:pt>
    <dgm:pt modelId="{CC453CF5-EA55-4047-AF3E-04C3E629C324}" type="sibTrans" cxnId="{0BDA026B-9CB7-4557-A47F-D7C7D85909A1}">
      <dgm:prSet/>
      <dgm:spPr/>
      <dgm:t>
        <a:bodyPr/>
        <a:lstStyle/>
        <a:p>
          <a:endParaRPr lang="en-US"/>
        </a:p>
      </dgm:t>
    </dgm:pt>
    <dgm:pt modelId="{11B0E268-999B-45EF-8BAF-F19DBFB75E9D}">
      <dgm:prSet/>
      <dgm:spPr/>
      <dgm:t>
        <a:bodyPr/>
        <a:lstStyle/>
        <a:p>
          <a:pPr rtl="0"/>
          <a:r>
            <a:rPr lang="en-US" smtClean="0"/>
            <a:t>Failure of sponsor</a:t>
          </a:r>
          <a:endParaRPr lang="en-US"/>
        </a:p>
      </dgm:t>
    </dgm:pt>
    <dgm:pt modelId="{EF5EED64-3677-4777-BA4B-1523A8B45999}" type="parTrans" cxnId="{8F1190DF-6236-4037-9A84-E7E6C6809D99}">
      <dgm:prSet/>
      <dgm:spPr/>
      <dgm:t>
        <a:bodyPr/>
        <a:lstStyle/>
        <a:p>
          <a:endParaRPr lang="en-US"/>
        </a:p>
      </dgm:t>
    </dgm:pt>
    <dgm:pt modelId="{9BE8F1EE-CC6A-4ADB-8DFC-5B84F1AE2EA1}" type="sibTrans" cxnId="{8F1190DF-6236-4037-9A84-E7E6C6809D99}">
      <dgm:prSet/>
      <dgm:spPr/>
      <dgm:t>
        <a:bodyPr/>
        <a:lstStyle/>
        <a:p>
          <a:endParaRPr lang="en-US"/>
        </a:p>
      </dgm:t>
    </dgm:pt>
    <dgm:pt modelId="{FDE66941-49D1-4BF0-95D4-79D6E0710F23}">
      <dgm:prSet/>
      <dgm:spPr/>
      <dgm:t>
        <a:bodyPr/>
        <a:lstStyle/>
        <a:p>
          <a:pPr rtl="0"/>
          <a:r>
            <a:rPr lang="en-US" smtClean="0"/>
            <a:t>Equity </a:t>
          </a:r>
          <a:r>
            <a:rPr lang="en-US" dirty="0" smtClean="0"/>
            <a:t>market</a:t>
          </a:r>
          <a:endParaRPr lang="en-US" dirty="0"/>
        </a:p>
      </dgm:t>
    </dgm:pt>
    <dgm:pt modelId="{02721ADF-224F-468F-AF0F-0A41D1CC7A84}" type="parTrans" cxnId="{3F145C46-B62A-4AE0-BA0F-C014A51BA6B3}">
      <dgm:prSet/>
      <dgm:spPr/>
      <dgm:t>
        <a:bodyPr/>
        <a:lstStyle/>
        <a:p>
          <a:endParaRPr lang="en-US"/>
        </a:p>
      </dgm:t>
    </dgm:pt>
    <dgm:pt modelId="{235C6054-4C1D-4E5F-8D31-E03216E66B3F}" type="sibTrans" cxnId="{3F145C46-B62A-4AE0-BA0F-C014A51BA6B3}">
      <dgm:prSet/>
      <dgm:spPr/>
      <dgm:t>
        <a:bodyPr/>
        <a:lstStyle/>
        <a:p>
          <a:endParaRPr lang="en-US"/>
        </a:p>
      </dgm:t>
    </dgm:pt>
    <dgm:pt modelId="{B3CB19C0-0CFF-49D4-9CC6-E8BF5C92F825}" type="pres">
      <dgm:prSet presAssocID="{89CCA97D-196C-4E77-9FB8-A9E2536B4641}" presName="linear" presStyleCnt="0">
        <dgm:presLayoutVars>
          <dgm:dir/>
          <dgm:resizeHandles val="exact"/>
        </dgm:presLayoutVars>
      </dgm:prSet>
      <dgm:spPr/>
      <dgm:t>
        <a:bodyPr/>
        <a:lstStyle/>
        <a:p>
          <a:endParaRPr lang="en-US"/>
        </a:p>
      </dgm:t>
    </dgm:pt>
    <dgm:pt modelId="{7BD96A6E-6D22-4C71-88B9-1EB68D5D9346}" type="pres">
      <dgm:prSet presAssocID="{A840E513-6F1C-47EB-B82C-7751E347CB19}" presName="comp" presStyleCnt="0"/>
      <dgm:spPr/>
    </dgm:pt>
    <dgm:pt modelId="{A4435C0B-B7AF-405F-9D47-A75F1368AF54}" type="pres">
      <dgm:prSet presAssocID="{A840E513-6F1C-47EB-B82C-7751E347CB19}" presName="box" presStyleLbl="node1" presStyleIdx="0" presStyleCnt="1"/>
      <dgm:spPr/>
      <dgm:t>
        <a:bodyPr/>
        <a:lstStyle/>
        <a:p>
          <a:endParaRPr lang="en-US"/>
        </a:p>
      </dgm:t>
    </dgm:pt>
    <dgm:pt modelId="{237A04A0-1572-4F73-ABA6-B329BD10ACB3}" type="pres">
      <dgm:prSet presAssocID="{A840E513-6F1C-47EB-B82C-7751E347CB19}"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83000" r="-183000"/>
          </a:stretch>
        </a:blipFill>
      </dgm:spPr>
      <dgm:t>
        <a:bodyPr/>
        <a:lstStyle/>
        <a:p>
          <a:endParaRPr lang="en-US"/>
        </a:p>
      </dgm:t>
    </dgm:pt>
    <dgm:pt modelId="{C6440EB5-EF1B-47EE-A0E2-3002521AD37D}" type="pres">
      <dgm:prSet presAssocID="{A840E513-6F1C-47EB-B82C-7751E347CB19}" presName="text" presStyleLbl="node1" presStyleIdx="0" presStyleCnt="1">
        <dgm:presLayoutVars>
          <dgm:bulletEnabled val="1"/>
        </dgm:presLayoutVars>
      </dgm:prSet>
      <dgm:spPr/>
      <dgm:t>
        <a:bodyPr/>
        <a:lstStyle/>
        <a:p>
          <a:endParaRPr lang="en-US"/>
        </a:p>
      </dgm:t>
    </dgm:pt>
  </dgm:ptLst>
  <dgm:cxnLst>
    <dgm:cxn modelId="{BA5C7CA6-6E08-4BC7-B7C7-BB46CAE94652}" type="presOf" srcId="{11B0E268-999B-45EF-8BAF-F19DBFB75E9D}" destId="{C6440EB5-EF1B-47EE-A0E2-3002521AD37D}" srcOrd="1" destOrd="6" presId="urn:microsoft.com/office/officeart/2005/8/layout/vList4"/>
    <dgm:cxn modelId="{180465D3-86AF-48ED-9C50-6ED23D7813F2}" type="presOf" srcId="{FDE66941-49D1-4BF0-95D4-79D6E0710F23}" destId="{C6440EB5-EF1B-47EE-A0E2-3002521AD37D}" srcOrd="1" destOrd="3" presId="urn:microsoft.com/office/officeart/2005/8/layout/vList4"/>
    <dgm:cxn modelId="{34662B67-5803-4F51-8A5A-0C258C07A07E}" type="presOf" srcId="{A840E513-6F1C-47EB-B82C-7751E347CB19}" destId="{A4435C0B-B7AF-405F-9D47-A75F1368AF54}" srcOrd="0" destOrd="0" presId="urn:microsoft.com/office/officeart/2005/8/layout/vList4"/>
    <dgm:cxn modelId="{FF3900BC-238B-41BB-BA6D-2443278AFCD5}" srcId="{89CCA97D-196C-4E77-9FB8-A9E2536B4641}" destId="{A840E513-6F1C-47EB-B82C-7751E347CB19}" srcOrd="0" destOrd="0" parTransId="{DCA0457D-2AA5-400A-85E8-157C43642EA6}" sibTransId="{2DD8581E-8F6D-4440-A63F-7FD8AC85520F}"/>
    <dgm:cxn modelId="{DE451D6C-8E90-4E2A-B7C9-C0B2F0B5C062}" type="presOf" srcId="{F266B128-DEE6-47F3-92E6-34A814FE34FF}" destId="{C6440EB5-EF1B-47EE-A0E2-3002521AD37D}" srcOrd="1" destOrd="4" presId="urn:microsoft.com/office/officeart/2005/8/layout/vList4"/>
    <dgm:cxn modelId="{20572D0A-9A7C-4144-8334-E930EA3861CC}" srcId="{A840E513-6F1C-47EB-B82C-7751E347CB19}" destId="{F266B128-DEE6-47F3-92E6-34A814FE34FF}" srcOrd="3" destOrd="0" parTransId="{483798E4-2BC5-4A9E-BEFB-52145F58A2F5}" sibTransId="{9886CDA1-85B1-49A1-8802-D18BB02A9E25}"/>
    <dgm:cxn modelId="{A103BE79-DA82-4E29-8827-0B0E6571EE1F}" type="presOf" srcId="{409D7B51-0D40-4FB2-AA45-D0A1C902D85F}" destId="{C6440EB5-EF1B-47EE-A0E2-3002521AD37D}" srcOrd="1" destOrd="1" presId="urn:microsoft.com/office/officeart/2005/8/layout/vList4"/>
    <dgm:cxn modelId="{E93C8BEF-0E12-4975-AD0D-4239943915F5}" srcId="{A840E513-6F1C-47EB-B82C-7751E347CB19}" destId="{7CB1BD85-3462-4995-934E-48B027F44F21}" srcOrd="1" destOrd="0" parTransId="{711BC95E-34AD-4D26-B371-7A17DC19E0E0}" sibTransId="{23388B9D-23F2-489B-90A8-8192C08459B8}"/>
    <dgm:cxn modelId="{38058B4D-92F2-40AE-BF38-24ADD6CCD6AE}" type="presOf" srcId="{7CB1BD85-3462-4995-934E-48B027F44F21}" destId="{A4435C0B-B7AF-405F-9D47-A75F1368AF54}" srcOrd="0" destOrd="2" presId="urn:microsoft.com/office/officeart/2005/8/layout/vList4"/>
    <dgm:cxn modelId="{9F9E20FB-7773-4892-84A3-F1F8EE42D973}" type="presOf" srcId="{F4B57854-EE0D-4763-B0D0-BE1989701521}" destId="{C6440EB5-EF1B-47EE-A0E2-3002521AD37D}" srcOrd="1" destOrd="5" presId="urn:microsoft.com/office/officeart/2005/8/layout/vList4"/>
    <dgm:cxn modelId="{8B5513E4-BCDF-42A8-94C2-FC9FEC3C291D}" type="presOf" srcId="{409D7B51-0D40-4FB2-AA45-D0A1C902D85F}" destId="{A4435C0B-B7AF-405F-9D47-A75F1368AF54}" srcOrd="0" destOrd="1" presId="urn:microsoft.com/office/officeart/2005/8/layout/vList4"/>
    <dgm:cxn modelId="{2D0EB1A2-C583-4962-BEBF-BBC6E2533AF8}" type="presOf" srcId="{11B0E268-999B-45EF-8BAF-F19DBFB75E9D}" destId="{A4435C0B-B7AF-405F-9D47-A75F1368AF54}" srcOrd="0" destOrd="6" presId="urn:microsoft.com/office/officeart/2005/8/layout/vList4"/>
    <dgm:cxn modelId="{8F1190DF-6236-4037-9A84-E7E6C6809D99}" srcId="{A840E513-6F1C-47EB-B82C-7751E347CB19}" destId="{11B0E268-999B-45EF-8BAF-F19DBFB75E9D}" srcOrd="5" destOrd="0" parTransId="{EF5EED64-3677-4777-BA4B-1523A8B45999}" sibTransId="{9BE8F1EE-CC6A-4ADB-8DFC-5B84F1AE2EA1}"/>
    <dgm:cxn modelId="{3F145C46-B62A-4AE0-BA0F-C014A51BA6B3}" srcId="{A840E513-6F1C-47EB-B82C-7751E347CB19}" destId="{FDE66941-49D1-4BF0-95D4-79D6E0710F23}" srcOrd="2" destOrd="0" parTransId="{02721ADF-224F-468F-AF0F-0A41D1CC7A84}" sibTransId="{235C6054-4C1D-4E5F-8D31-E03216E66B3F}"/>
    <dgm:cxn modelId="{E1D35248-0762-4FC6-9CF4-FFD863193F99}" srcId="{A840E513-6F1C-47EB-B82C-7751E347CB19}" destId="{409D7B51-0D40-4FB2-AA45-D0A1C902D85F}" srcOrd="0" destOrd="0" parTransId="{39F26015-D65E-4606-8841-B9877FC5CD6D}" sibTransId="{49A413EA-272F-4103-AAE9-2DA927B5C80F}"/>
    <dgm:cxn modelId="{0BDA026B-9CB7-4557-A47F-D7C7D85909A1}" srcId="{A840E513-6F1C-47EB-B82C-7751E347CB19}" destId="{F4B57854-EE0D-4763-B0D0-BE1989701521}" srcOrd="4" destOrd="0" parTransId="{32260823-7D7A-4E33-A55C-9FB108EC9BDC}" sibTransId="{CC453CF5-EA55-4047-AF3E-04C3E629C324}"/>
    <dgm:cxn modelId="{7EAA43C3-E559-4A14-9F9A-45A2345BD50A}" type="presOf" srcId="{FDE66941-49D1-4BF0-95D4-79D6E0710F23}" destId="{A4435C0B-B7AF-405F-9D47-A75F1368AF54}" srcOrd="0" destOrd="3" presId="urn:microsoft.com/office/officeart/2005/8/layout/vList4"/>
    <dgm:cxn modelId="{0B3FAAFE-65D6-45C8-A2E3-288EE42BE35A}" type="presOf" srcId="{F4B57854-EE0D-4763-B0D0-BE1989701521}" destId="{A4435C0B-B7AF-405F-9D47-A75F1368AF54}" srcOrd="0" destOrd="5" presId="urn:microsoft.com/office/officeart/2005/8/layout/vList4"/>
    <dgm:cxn modelId="{4307E666-8281-4591-A9D5-63975F3D445D}" type="presOf" srcId="{A840E513-6F1C-47EB-B82C-7751E347CB19}" destId="{C6440EB5-EF1B-47EE-A0E2-3002521AD37D}" srcOrd="1" destOrd="0" presId="urn:microsoft.com/office/officeart/2005/8/layout/vList4"/>
    <dgm:cxn modelId="{ADB618E1-8CA6-4FDF-88FB-6F48F08BAB86}" type="presOf" srcId="{89CCA97D-196C-4E77-9FB8-A9E2536B4641}" destId="{B3CB19C0-0CFF-49D4-9CC6-E8BF5C92F825}" srcOrd="0" destOrd="0" presId="urn:microsoft.com/office/officeart/2005/8/layout/vList4"/>
    <dgm:cxn modelId="{E2040DB2-689A-427D-AE06-738184BA0C82}" type="presOf" srcId="{F266B128-DEE6-47F3-92E6-34A814FE34FF}" destId="{A4435C0B-B7AF-405F-9D47-A75F1368AF54}" srcOrd="0" destOrd="4" presId="urn:microsoft.com/office/officeart/2005/8/layout/vList4"/>
    <dgm:cxn modelId="{5A002B1E-BC22-49E7-AF2B-8D1263A24C04}" type="presOf" srcId="{7CB1BD85-3462-4995-934E-48B027F44F21}" destId="{C6440EB5-EF1B-47EE-A0E2-3002521AD37D}" srcOrd="1" destOrd="2" presId="urn:microsoft.com/office/officeart/2005/8/layout/vList4"/>
    <dgm:cxn modelId="{B9AAFA97-7D03-49DA-87CC-17CCF1A3AD61}" type="presParOf" srcId="{B3CB19C0-0CFF-49D4-9CC6-E8BF5C92F825}" destId="{7BD96A6E-6D22-4C71-88B9-1EB68D5D9346}" srcOrd="0" destOrd="0" presId="urn:microsoft.com/office/officeart/2005/8/layout/vList4"/>
    <dgm:cxn modelId="{37A1E207-281F-42D7-BE49-E7FEDED98BBB}" type="presParOf" srcId="{7BD96A6E-6D22-4C71-88B9-1EB68D5D9346}" destId="{A4435C0B-B7AF-405F-9D47-A75F1368AF54}" srcOrd="0" destOrd="0" presId="urn:microsoft.com/office/officeart/2005/8/layout/vList4"/>
    <dgm:cxn modelId="{C0395100-29BF-4DD9-A4FC-C02596CC47EA}" type="presParOf" srcId="{7BD96A6E-6D22-4C71-88B9-1EB68D5D9346}" destId="{237A04A0-1572-4F73-ABA6-B329BD10ACB3}" srcOrd="1" destOrd="0" presId="urn:microsoft.com/office/officeart/2005/8/layout/vList4"/>
    <dgm:cxn modelId="{FE7720C5-2758-4175-ACDC-E728603FB520}" type="presParOf" srcId="{7BD96A6E-6D22-4C71-88B9-1EB68D5D9346}" destId="{C6440EB5-EF1B-47EE-A0E2-3002521AD37D}"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47E09E-5ADB-41D3-85F6-B95B2CAAE4E3}" type="doc">
      <dgm:prSet loTypeId="urn:microsoft.com/office/officeart/2005/8/layout/process4" loCatId="list" qsTypeId="urn:microsoft.com/office/officeart/2005/8/quickstyle/simple1" qsCatId="simple" csTypeId="urn:microsoft.com/office/officeart/2005/8/colors/colorful3" csCatId="colorful"/>
      <dgm:spPr/>
      <dgm:t>
        <a:bodyPr/>
        <a:lstStyle/>
        <a:p>
          <a:endParaRPr lang="en-US"/>
        </a:p>
      </dgm:t>
    </dgm:pt>
    <dgm:pt modelId="{A2D39B36-EE8C-4571-8C2B-7259D9DDEECD}">
      <dgm:prSet custT="1"/>
      <dgm:spPr/>
      <dgm:t>
        <a:bodyPr/>
        <a:lstStyle/>
        <a:p>
          <a:pPr rtl="0"/>
          <a:r>
            <a:rPr lang="en-US" sz="1800" b="1" dirty="0" smtClean="0"/>
            <a:t>Meeting convened with the executives of the investment managers of the top 20 pension plans</a:t>
          </a:r>
          <a:endParaRPr lang="en-US" sz="1800" b="1" dirty="0"/>
        </a:p>
      </dgm:t>
    </dgm:pt>
    <dgm:pt modelId="{851CD8D8-8047-4A4B-9E13-9D2836DE97C4}" type="parTrans" cxnId="{F0569963-8D93-4273-A027-7910F84A2491}">
      <dgm:prSet/>
      <dgm:spPr/>
      <dgm:t>
        <a:bodyPr/>
        <a:lstStyle/>
        <a:p>
          <a:endParaRPr lang="en-US"/>
        </a:p>
      </dgm:t>
    </dgm:pt>
    <dgm:pt modelId="{2B6A808B-AC30-4171-B8B8-2C8AE3D576ED}" type="sibTrans" cxnId="{F0569963-8D93-4273-A027-7910F84A2491}">
      <dgm:prSet/>
      <dgm:spPr/>
      <dgm:t>
        <a:bodyPr/>
        <a:lstStyle/>
        <a:p>
          <a:endParaRPr lang="en-US"/>
        </a:p>
      </dgm:t>
    </dgm:pt>
    <dgm:pt modelId="{241BC9C6-1B61-4F23-ADE7-6269D5C480DD}">
      <dgm:prSet custT="1"/>
      <dgm:spPr/>
      <dgm:t>
        <a:bodyPr/>
        <a:lstStyle/>
        <a:p>
          <a:pPr rtl="0"/>
          <a:r>
            <a:rPr lang="en-US" sz="1800" b="1" dirty="0" smtClean="0"/>
            <a:t>Forms with instructions for completion disseminated</a:t>
          </a:r>
          <a:endParaRPr lang="en-US" sz="1800" b="1" dirty="0"/>
        </a:p>
      </dgm:t>
    </dgm:pt>
    <dgm:pt modelId="{6E262EC6-F69C-4F99-9950-E1AB9A9736BD}" type="parTrans" cxnId="{EFD0C302-15CA-4803-AFDC-7248DB02E528}">
      <dgm:prSet/>
      <dgm:spPr/>
      <dgm:t>
        <a:bodyPr/>
        <a:lstStyle/>
        <a:p>
          <a:endParaRPr lang="en-US"/>
        </a:p>
      </dgm:t>
    </dgm:pt>
    <dgm:pt modelId="{2F87DB08-1D4E-4921-BD5A-6AEF7F0023E8}" type="sibTrans" cxnId="{EFD0C302-15CA-4803-AFDC-7248DB02E528}">
      <dgm:prSet/>
      <dgm:spPr/>
      <dgm:t>
        <a:bodyPr/>
        <a:lstStyle/>
        <a:p>
          <a:endParaRPr lang="en-US"/>
        </a:p>
      </dgm:t>
    </dgm:pt>
    <dgm:pt modelId="{BFA8D076-DB5F-40DA-948F-4BF21D317F6C}">
      <dgm:prSet custT="1"/>
      <dgm:spPr/>
      <dgm:t>
        <a:bodyPr/>
        <a:lstStyle/>
        <a:p>
          <a:pPr rtl="0"/>
          <a:r>
            <a:rPr lang="en-US" sz="1800" b="1" dirty="0" smtClean="0"/>
            <a:t>Cross check of balance sheet data with list of investments</a:t>
          </a:r>
          <a:endParaRPr lang="en-US" sz="1800" b="1" dirty="0"/>
        </a:p>
      </dgm:t>
    </dgm:pt>
    <dgm:pt modelId="{3B161352-FFD5-456A-93B5-704E85F94E08}" type="parTrans" cxnId="{D452CAE7-8F7D-4D17-A270-EF0A205761E4}">
      <dgm:prSet/>
      <dgm:spPr/>
      <dgm:t>
        <a:bodyPr/>
        <a:lstStyle/>
        <a:p>
          <a:endParaRPr lang="en-US"/>
        </a:p>
      </dgm:t>
    </dgm:pt>
    <dgm:pt modelId="{0F83D9E8-DCD1-4685-886F-2FED7758D4FA}" type="sibTrans" cxnId="{D452CAE7-8F7D-4D17-A270-EF0A205761E4}">
      <dgm:prSet/>
      <dgm:spPr/>
      <dgm:t>
        <a:bodyPr/>
        <a:lstStyle/>
        <a:p>
          <a:endParaRPr lang="en-US"/>
        </a:p>
      </dgm:t>
    </dgm:pt>
    <dgm:pt modelId="{F0C431BA-E4B8-4B34-95A1-FFEDF6834742}">
      <dgm:prSet custT="1"/>
      <dgm:spPr/>
      <dgm:t>
        <a:bodyPr/>
        <a:lstStyle/>
        <a:p>
          <a:pPr rtl="0"/>
          <a:r>
            <a:rPr lang="en-US" sz="1800" b="1" dirty="0" smtClean="0">
              <a:solidFill>
                <a:schemeClr val="tx1"/>
              </a:solidFill>
            </a:rPr>
            <a:t>Clarifications and corrections requested</a:t>
          </a:r>
          <a:endParaRPr lang="en-US" sz="1800" b="1" dirty="0">
            <a:solidFill>
              <a:schemeClr val="tx1"/>
            </a:solidFill>
          </a:endParaRPr>
        </a:p>
      </dgm:t>
    </dgm:pt>
    <dgm:pt modelId="{4F05B3BC-9FBF-426F-A4F6-9DCD1B712F1F}" type="parTrans" cxnId="{90E4B720-8DB1-4DA8-A578-0D5D33BE88A4}">
      <dgm:prSet/>
      <dgm:spPr/>
      <dgm:t>
        <a:bodyPr/>
        <a:lstStyle/>
        <a:p>
          <a:endParaRPr lang="en-US"/>
        </a:p>
      </dgm:t>
    </dgm:pt>
    <dgm:pt modelId="{440349B6-5A8E-4C81-A2C4-ABADFEC6BC7E}" type="sibTrans" cxnId="{90E4B720-8DB1-4DA8-A578-0D5D33BE88A4}">
      <dgm:prSet/>
      <dgm:spPr/>
      <dgm:t>
        <a:bodyPr/>
        <a:lstStyle/>
        <a:p>
          <a:endParaRPr lang="en-US"/>
        </a:p>
      </dgm:t>
    </dgm:pt>
    <dgm:pt modelId="{E3572A3A-E20F-40FF-9F47-A0F943C6BC53}">
      <dgm:prSet custT="1"/>
      <dgm:spPr/>
      <dgm:t>
        <a:bodyPr/>
        <a:lstStyle/>
        <a:p>
          <a:pPr rtl="0"/>
          <a:r>
            <a:rPr lang="en-US" sz="1800" b="1" dirty="0" smtClean="0"/>
            <a:t>Additionally, assumptions were made or in-house data used to address data concerns</a:t>
          </a:r>
          <a:endParaRPr lang="en-US" sz="1800" b="1" dirty="0"/>
        </a:p>
      </dgm:t>
    </dgm:pt>
    <dgm:pt modelId="{BA87246B-A0B8-4119-9C6B-525B827227E2}" type="parTrans" cxnId="{2986DDF5-EF5B-4D27-86BA-F2C1882D301B}">
      <dgm:prSet/>
      <dgm:spPr/>
      <dgm:t>
        <a:bodyPr/>
        <a:lstStyle/>
        <a:p>
          <a:endParaRPr lang="en-US"/>
        </a:p>
      </dgm:t>
    </dgm:pt>
    <dgm:pt modelId="{E67932DF-5F04-42D5-B1E9-17D2A364DE13}" type="sibTrans" cxnId="{2986DDF5-EF5B-4D27-86BA-F2C1882D301B}">
      <dgm:prSet/>
      <dgm:spPr/>
      <dgm:t>
        <a:bodyPr/>
        <a:lstStyle/>
        <a:p>
          <a:endParaRPr lang="en-US"/>
        </a:p>
      </dgm:t>
    </dgm:pt>
    <dgm:pt modelId="{926D2441-F990-4F88-9FD2-CB19D3043AF1}" type="pres">
      <dgm:prSet presAssocID="{D947E09E-5ADB-41D3-85F6-B95B2CAAE4E3}" presName="Name0" presStyleCnt="0">
        <dgm:presLayoutVars>
          <dgm:dir/>
          <dgm:animLvl val="lvl"/>
          <dgm:resizeHandles val="exact"/>
        </dgm:presLayoutVars>
      </dgm:prSet>
      <dgm:spPr/>
      <dgm:t>
        <a:bodyPr/>
        <a:lstStyle/>
        <a:p>
          <a:endParaRPr lang="en-US"/>
        </a:p>
      </dgm:t>
    </dgm:pt>
    <dgm:pt modelId="{6A3B7B5A-E8F3-4984-82D0-A1FCAD98857D}" type="pres">
      <dgm:prSet presAssocID="{E3572A3A-E20F-40FF-9F47-A0F943C6BC53}" presName="boxAndChildren" presStyleCnt="0"/>
      <dgm:spPr/>
    </dgm:pt>
    <dgm:pt modelId="{7686C77B-E0D4-44D8-9A20-6A5F1A746CC3}" type="pres">
      <dgm:prSet presAssocID="{E3572A3A-E20F-40FF-9F47-A0F943C6BC53}" presName="parentTextBox" presStyleLbl="node1" presStyleIdx="0" presStyleCnt="5"/>
      <dgm:spPr/>
      <dgm:t>
        <a:bodyPr/>
        <a:lstStyle/>
        <a:p>
          <a:endParaRPr lang="en-US"/>
        </a:p>
      </dgm:t>
    </dgm:pt>
    <dgm:pt modelId="{C0862D9F-690B-40D3-A437-EE02C7041D13}" type="pres">
      <dgm:prSet presAssocID="{440349B6-5A8E-4C81-A2C4-ABADFEC6BC7E}" presName="sp" presStyleCnt="0"/>
      <dgm:spPr/>
    </dgm:pt>
    <dgm:pt modelId="{4EAF2503-D626-4417-B340-3A8A08CE6B32}" type="pres">
      <dgm:prSet presAssocID="{F0C431BA-E4B8-4B34-95A1-FFEDF6834742}" presName="arrowAndChildren" presStyleCnt="0"/>
      <dgm:spPr/>
    </dgm:pt>
    <dgm:pt modelId="{8D6DD53F-8BFD-411D-A6B5-FC45B1A55335}" type="pres">
      <dgm:prSet presAssocID="{F0C431BA-E4B8-4B34-95A1-FFEDF6834742}" presName="parentTextArrow" presStyleLbl="node1" presStyleIdx="1" presStyleCnt="5"/>
      <dgm:spPr/>
      <dgm:t>
        <a:bodyPr/>
        <a:lstStyle/>
        <a:p>
          <a:endParaRPr lang="en-US"/>
        </a:p>
      </dgm:t>
    </dgm:pt>
    <dgm:pt modelId="{66122B55-9FF2-4CB9-85C9-32DEC8B9F810}" type="pres">
      <dgm:prSet presAssocID="{0F83D9E8-DCD1-4685-886F-2FED7758D4FA}" presName="sp" presStyleCnt="0"/>
      <dgm:spPr/>
    </dgm:pt>
    <dgm:pt modelId="{D1C1E289-4FF1-439A-8AE3-C2F8A419A7FD}" type="pres">
      <dgm:prSet presAssocID="{BFA8D076-DB5F-40DA-948F-4BF21D317F6C}" presName="arrowAndChildren" presStyleCnt="0"/>
      <dgm:spPr/>
    </dgm:pt>
    <dgm:pt modelId="{7A43E075-8899-46FD-8A9F-A4A3A5492DF4}" type="pres">
      <dgm:prSet presAssocID="{BFA8D076-DB5F-40DA-948F-4BF21D317F6C}" presName="parentTextArrow" presStyleLbl="node1" presStyleIdx="2" presStyleCnt="5"/>
      <dgm:spPr/>
      <dgm:t>
        <a:bodyPr/>
        <a:lstStyle/>
        <a:p>
          <a:endParaRPr lang="en-US"/>
        </a:p>
      </dgm:t>
    </dgm:pt>
    <dgm:pt modelId="{6C39D70B-DF4F-4E82-A97E-71A4D48BF127}" type="pres">
      <dgm:prSet presAssocID="{2F87DB08-1D4E-4921-BD5A-6AEF7F0023E8}" presName="sp" presStyleCnt="0"/>
      <dgm:spPr/>
    </dgm:pt>
    <dgm:pt modelId="{529E7427-FB3B-49FC-8B6B-E1057AF3733A}" type="pres">
      <dgm:prSet presAssocID="{241BC9C6-1B61-4F23-ADE7-6269D5C480DD}" presName="arrowAndChildren" presStyleCnt="0"/>
      <dgm:spPr/>
    </dgm:pt>
    <dgm:pt modelId="{28F63F56-B3DF-40BB-9BF5-707EC3D8144D}" type="pres">
      <dgm:prSet presAssocID="{241BC9C6-1B61-4F23-ADE7-6269D5C480DD}" presName="parentTextArrow" presStyleLbl="node1" presStyleIdx="3" presStyleCnt="5"/>
      <dgm:spPr/>
      <dgm:t>
        <a:bodyPr/>
        <a:lstStyle/>
        <a:p>
          <a:endParaRPr lang="en-US"/>
        </a:p>
      </dgm:t>
    </dgm:pt>
    <dgm:pt modelId="{FBA7005C-C7EC-4048-B126-9A09356EFD96}" type="pres">
      <dgm:prSet presAssocID="{2B6A808B-AC30-4171-B8B8-2C8AE3D576ED}" presName="sp" presStyleCnt="0"/>
      <dgm:spPr/>
    </dgm:pt>
    <dgm:pt modelId="{63869F36-814B-4392-8482-3C96FF9739FC}" type="pres">
      <dgm:prSet presAssocID="{A2D39B36-EE8C-4571-8C2B-7259D9DDEECD}" presName="arrowAndChildren" presStyleCnt="0"/>
      <dgm:spPr/>
    </dgm:pt>
    <dgm:pt modelId="{23E5524F-7BFC-4438-B85F-40D39C1ED73B}" type="pres">
      <dgm:prSet presAssocID="{A2D39B36-EE8C-4571-8C2B-7259D9DDEECD}" presName="parentTextArrow" presStyleLbl="node1" presStyleIdx="4" presStyleCnt="5"/>
      <dgm:spPr/>
      <dgm:t>
        <a:bodyPr/>
        <a:lstStyle/>
        <a:p>
          <a:endParaRPr lang="en-US"/>
        </a:p>
      </dgm:t>
    </dgm:pt>
  </dgm:ptLst>
  <dgm:cxnLst>
    <dgm:cxn modelId="{E793E254-E758-4830-8EBD-08653B35FF6C}" type="presOf" srcId="{A2D39B36-EE8C-4571-8C2B-7259D9DDEECD}" destId="{23E5524F-7BFC-4438-B85F-40D39C1ED73B}" srcOrd="0" destOrd="0" presId="urn:microsoft.com/office/officeart/2005/8/layout/process4"/>
    <dgm:cxn modelId="{D452CAE7-8F7D-4D17-A270-EF0A205761E4}" srcId="{D947E09E-5ADB-41D3-85F6-B95B2CAAE4E3}" destId="{BFA8D076-DB5F-40DA-948F-4BF21D317F6C}" srcOrd="2" destOrd="0" parTransId="{3B161352-FFD5-456A-93B5-704E85F94E08}" sibTransId="{0F83D9E8-DCD1-4685-886F-2FED7758D4FA}"/>
    <dgm:cxn modelId="{2986DDF5-EF5B-4D27-86BA-F2C1882D301B}" srcId="{D947E09E-5ADB-41D3-85F6-B95B2CAAE4E3}" destId="{E3572A3A-E20F-40FF-9F47-A0F943C6BC53}" srcOrd="4" destOrd="0" parTransId="{BA87246B-A0B8-4119-9C6B-525B827227E2}" sibTransId="{E67932DF-5F04-42D5-B1E9-17D2A364DE13}"/>
    <dgm:cxn modelId="{4CF54AE0-97E6-4509-889C-E260F8614FAF}" type="presOf" srcId="{F0C431BA-E4B8-4B34-95A1-FFEDF6834742}" destId="{8D6DD53F-8BFD-411D-A6B5-FC45B1A55335}" srcOrd="0" destOrd="0" presId="urn:microsoft.com/office/officeart/2005/8/layout/process4"/>
    <dgm:cxn modelId="{A081466C-E957-41CA-978A-DB4F77D2CC44}" type="presOf" srcId="{BFA8D076-DB5F-40DA-948F-4BF21D317F6C}" destId="{7A43E075-8899-46FD-8A9F-A4A3A5492DF4}" srcOrd="0" destOrd="0" presId="urn:microsoft.com/office/officeart/2005/8/layout/process4"/>
    <dgm:cxn modelId="{F0569963-8D93-4273-A027-7910F84A2491}" srcId="{D947E09E-5ADB-41D3-85F6-B95B2CAAE4E3}" destId="{A2D39B36-EE8C-4571-8C2B-7259D9DDEECD}" srcOrd="0" destOrd="0" parTransId="{851CD8D8-8047-4A4B-9E13-9D2836DE97C4}" sibTransId="{2B6A808B-AC30-4171-B8B8-2C8AE3D576ED}"/>
    <dgm:cxn modelId="{90E4B720-8DB1-4DA8-A578-0D5D33BE88A4}" srcId="{D947E09E-5ADB-41D3-85F6-B95B2CAAE4E3}" destId="{F0C431BA-E4B8-4B34-95A1-FFEDF6834742}" srcOrd="3" destOrd="0" parTransId="{4F05B3BC-9FBF-426F-A4F6-9DCD1B712F1F}" sibTransId="{440349B6-5A8E-4C81-A2C4-ABADFEC6BC7E}"/>
    <dgm:cxn modelId="{6AB69036-9C2B-4FCB-90AA-8AB89FA677D1}" type="presOf" srcId="{E3572A3A-E20F-40FF-9F47-A0F943C6BC53}" destId="{7686C77B-E0D4-44D8-9A20-6A5F1A746CC3}" srcOrd="0" destOrd="0" presId="urn:microsoft.com/office/officeart/2005/8/layout/process4"/>
    <dgm:cxn modelId="{BAE9085C-5E34-45A3-9F22-0C364C4237DA}" type="presOf" srcId="{D947E09E-5ADB-41D3-85F6-B95B2CAAE4E3}" destId="{926D2441-F990-4F88-9FD2-CB19D3043AF1}" srcOrd="0" destOrd="0" presId="urn:microsoft.com/office/officeart/2005/8/layout/process4"/>
    <dgm:cxn modelId="{EFD0C302-15CA-4803-AFDC-7248DB02E528}" srcId="{D947E09E-5ADB-41D3-85F6-B95B2CAAE4E3}" destId="{241BC9C6-1B61-4F23-ADE7-6269D5C480DD}" srcOrd="1" destOrd="0" parTransId="{6E262EC6-F69C-4F99-9950-E1AB9A9736BD}" sibTransId="{2F87DB08-1D4E-4921-BD5A-6AEF7F0023E8}"/>
    <dgm:cxn modelId="{77195117-C25F-4175-AFDA-958699CA10E5}" type="presOf" srcId="{241BC9C6-1B61-4F23-ADE7-6269D5C480DD}" destId="{28F63F56-B3DF-40BB-9BF5-707EC3D8144D}" srcOrd="0" destOrd="0" presId="urn:microsoft.com/office/officeart/2005/8/layout/process4"/>
    <dgm:cxn modelId="{9960DE4F-8CD5-4152-93C7-9142EB0E7D2A}" type="presParOf" srcId="{926D2441-F990-4F88-9FD2-CB19D3043AF1}" destId="{6A3B7B5A-E8F3-4984-82D0-A1FCAD98857D}" srcOrd="0" destOrd="0" presId="urn:microsoft.com/office/officeart/2005/8/layout/process4"/>
    <dgm:cxn modelId="{74C3473D-ADE2-4B49-A29A-7AB1D40ECE7B}" type="presParOf" srcId="{6A3B7B5A-E8F3-4984-82D0-A1FCAD98857D}" destId="{7686C77B-E0D4-44D8-9A20-6A5F1A746CC3}" srcOrd="0" destOrd="0" presId="urn:microsoft.com/office/officeart/2005/8/layout/process4"/>
    <dgm:cxn modelId="{3F04047D-EEC4-435B-B73E-5275D0CD1550}" type="presParOf" srcId="{926D2441-F990-4F88-9FD2-CB19D3043AF1}" destId="{C0862D9F-690B-40D3-A437-EE02C7041D13}" srcOrd="1" destOrd="0" presId="urn:microsoft.com/office/officeart/2005/8/layout/process4"/>
    <dgm:cxn modelId="{82299C6C-E16E-4F35-BD19-2FA4F5EDC082}" type="presParOf" srcId="{926D2441-F990-4F88-9FD2-CB19D3043AF1}" destId="{4EAF2503-D626-4417-B340-3A8A08CE6B32}" srcOrd="2" destOrd="0" presId="urn:microsoft.com/office/officeart/2005/8/layout/process4"/>
    <dgm:cxn modelId="{B8F51C21-26F9-48D1-A1F3-11F4F7C631E7}" type="presParOf" srcId="{4EAF2503-D626-4417-B340-3A8A08CE6B32}" destId="{8D6DD53F-8BFD-411D-A6B5-FC45B1A55335}" srcOrd="0" destOrd="0" presId="urn:microsoft.com/office/officeart/2005/8/layout/process4"/>
    <dgm:cxn modelId="{F349B9D9-9403-4F40-8ABA-78CFF647AAFF}" type="presParOf" srcId="{926D2441-F990-4F88-9FD2-CB19D3043AF1}" destId="{66122B55-9FF2-4CB9-85C9-32DEC8B9F810}" srcOrd="3" destOrd="0" presId="urn:microsoft.com/office/officeart/2005/8/layout/process4"/>
    <dgm:cxn modelId="{AD086671-C2B1-4B9A-9095-23BCC902A2BE}" type="presParOf" srcId="{926D2441-F990-4F88-9FD2-CB19D3043AF1}" destId="{D1C1E289-4FF1-439A-8AE3-C2F8A419A7FD}" srcOrd="4" destOrd="0" presId="urn:microsoft.com/office/officeart/2005/8/layout/process4"/>
    <dgm:cxn modelId="{4293B9F5-BA25-444B-A50E-616245295639}" type="presParOf" srcId="{D1C1E289-4FF1-439A-8AE3-C2F8A419A7FD}" destId="{7A43E075-8899-46FD-8A9F-A4A3A5492DF4}" srcOrd="0" destOrd="0" presId="urn:microsoft.com/office/officeart/2005/8/layout/process4"/>
    <dgm:cxn modelId="{69279D4E-0D7F-4327-A5F3-98CE6FDCA53A}" type="presParOf" srcId="{926D2441-F990-4F88-9FD2-CB19D3043AF1}" destId="{6C39D70B-DF4F-4E82-A97E-71A4D48BF127}" srcOrd="5" destOrd="0" presId="urn:microsoft.com/office/officeart/2005/8/layout/process4"/>
    <dgm:cxn modelId="{5BE4387C-8896-43C9-939E-8C61C5AAE546}" type="presParOf" srcId="{926D2441-F990-4F88-9FD2-CB19D3043AF1}" destId="{529E7427-FB3B-49FC-8B6B-E1057AF3733A}" srcOrd="6" destOrd="0" presId="urn:microsoft.com/office/officeart/2005/8/layout/process4"/>
    <dgm:cxn modelId="{03C2809C-4917-48BF-92D6-CBBFEBEC17A9}" type="presParOf" srcId="{529E7427-FB3B-49FC-8B6B-E1057AF3733A}" destId="{28F63F56-B3DF-40BB-9BF5-707EC3D8144D}" srcOrd="0" destOrd="0" presId="urn:microsoft.com/office/officeart/2005/8/layout/process4"/>
    <dgm:cxn modelId="{3A3E32E4-F41E-4A82-B8BB-338EF277DCB6}" type="presParOf" srcId="{926D2441-F990-4F88-9FD2-CB19D3043AF1}" destId="{FBA7005C-C7EC-4048-B126-9A09356EFD96}" srcOrd="7" destOrd="0" presId="urn:microsoft.com/office/officeart/2005/8/layout/process4"/>
    <dgm:cxn modelId="{773B5568-5B31-4BDC-8BF9-85B1A3F51BAC}" type="presParOf" srcId="{926D2441-F990-4F88-9FD2-CB19D3043AF1}" destId="{63869F36-814B-4392-8482-3C96FF9739FC}" srcOrd="8" destOrd="0" presId="urn:microsoft.com/office/officeart/2005/8/layout/process4"/>
    <dgm:cxn modelId="{0564FAD5-A792-4CD0-9514-B617A5EEFE29}" type="presParOf" srcId="{63869F36-814B-4392-8482-3C96FF9739FC}" destId="{23E5524F-7BFC-4438-B85F-40D39C1ED73B}"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D4A49-B021-4020-9F45-024CE9992C8E}">
      <dsp:nvSpPr>
        <dsp:cNvPr id="0" name=""/>
        <dsp:cNvSpPr/>
      </dsp:nvSpPr>
      <dsp:spPr>
        <a:xfrm>
          <a:off x="0" y="297921"/>
          <a:ext cx="8229600" cy="4195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74904" rIns="638708" bIns="199136" numCol="1" spcCol="1270" anchor="t" anchorCtr="0">
          <a:noAutofit/>
        </a:bodyPr>
        <a:lstStyle/>
        <a:p>
          <a:pPr marL="285750" lvl="1" indent="-285750" algn="l" defTabSz="1244600" rtl="0">
            <a:lnSpc>
              <a:spcPct val="90000"/>
            </a:lnSpc>
            <a:spcBef>
              <a:spcPct val="0"/>
            </a:spcBef>
            <a:spcAft>
              <a:spcPct val="15000"/>
            </a:spcAft>
            <a:buChar char="••"/>
          </a:pPr>
          <a:r>
            <a:rPr lang="en-US" sz="2800" kern="1200" dirty="0" smtClean="0"/>
            <a:t>Unsecured corporate obligations (with a 10% limit)</a:t>
          </a:r>
          <a:endParaRPr lang="en-US" sz="2800" kern="1200" dirty="0"/>
        </a:p>
        <a:p>
          <a:pPr marL="285750" lvl="1" indent="-285750" algn="l" defTabSz="1244600" rtl="0">
            <a:lnSpc>
              <a:spcPct val="90000"/>
            </a:lnSpc>
            <a:spcBef>
              <a:spcPct val="0"/>
            </a:spcBef>
            <a:spcAft>
              <a:spcPct val="15000"/>
            </a:spcAft>
            <a:buChar char="••"/>
          </a:pPr>
          <a:r>
            <a:rPr lang="en-US" sz="2800" kern="1200" dirty="0" smtClean="0"/>
            <a:t>Annuities</a:t>
          </a:r>
          <a:endParaRPr lang="en-US" sz="2800" kern="1200" dirty="0"/>
        </a:p>
        <a:p>
          <a:pPr marL="285750" lvl="1" indent="-285750" algn="l" defTabSz="1244600" rtl="0">
            <a:lnSpc>
              <a:spcPct val="90000"/>
            </a:lnSpc>
            <a:spcBef>
              <a:spcPct val="0"/>
            </a:spcBef>
            <a:spcAft>
              <a:spcPct val="15000"/>
            </a:spcAft>
            <a:buChar char="••"/>
          </a:pPr>
          <a:r>
            <a:rPr lang="en-US" sz="2800" kern="1200" dirty="0" smtClean="0"/>
            <a:t>Private equity (with a 20% limit)</a:t>
          </a:r>
          <a:endParaRPr lang="en-US" sz="2800" kern="1200" dirty="0"/>
        </a:p>
        <a:p>
          <a:pPr marL="285750" lvl="1" indent="-285750" algn="l" defTabSz="1244600" rtl="0">
            <a:lnSpc>
              <a:spcPct val="90000"/>
            </a:lnSpc>
            <a:spcBef>
              <a:spcPct val="0"/>
            </a:spcBef>
            <a:spcAft>
              <a:spcPct val="15000"/>
            </a:spcAft>
            <a:buChar char="••"/>
          </a:pPr>
          <a:r>
            <a:rPr lang="en-US" sz="2800" kern="1200" dirty="0" smtClean="0"/>
            <a:t>Venture capital (as a subcategory of private equity, with a 5% limit)</a:t>
          </a:r>
          <a:endParaRPr lang="en-US" sz="2800" kern="1200" dirty="0"/>
        </a:p>
      </dsp:txBody>
      <dsp:txXfrm>
        <a:off x="0" y="297921"/>
        <a:ext cx="8229600" cy="4195800"/>
      </dsp:txXfrm>
    </dsp:sp>
    <dsp:sp modelId="{8960E878-4C41-4B20-9A09-15EC27E0E73E}">
      <dsp:nvSpPr>
        <dsp:cNvPr id="0" name=""/>
        <dsp:cNvSpPr/>
      </dsp:nvSpPr>
      <dsp:spPr>
        <a:xfrm>
          <a:off x="411480" y="32241"/>
          <a:ext cx="5760720" cy="5313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rtl="0">
            <a:lnSpc>
              <a:spcPct val="90000"/>
            </a:lnSpc>
            <a:spcBef>
              <a:spcPct val="0"/>
            </a:spcBef>
            <a:spcAft>
              <a:spcPct val="35000"/>
            </a:spcAft>
          </a:pPr>
          <a:r>
            <a:rPr lang="en-US" sz="2800" kern="1200" dirty="0" smtClean="0"/>
            <a:t>Asset classes explicitly included:</a:t>
          </a:r>
          <a:endParaRPr lang="en-US" sz="2800" kern="1200" dirty="0"/>
        </a:p>
      </dsp:txBody>
      <dsp:txXfrm>
        <a:off x="437419" y="58180"/>
        <a:ext cx="5708842"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D30E7-8E3C-41B8-967E-A455D6417FCE}">
      <dsp:nvSpPr>
        <dsp:cNvPr id="0" name=""/>
        <dsp:cNvSpPr/>
      </dsp:nvSpPr>
      <dsp:spPr>
        <a:xfrm>
          <a:off x="0" y="341609"/>
          <a:ext cx="8153400" cy="4365900"/>
        </a:xfrm>
        <a:prstGeom prst="rect">
          <a:avLst/>
        </a:prstGeom>
        <a:solidFill>
          <a:schemeClr val="lt1">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632794" tIns="458216" rIns="632794" bIns="199136" numCol="1" spcCol="1270" anchor="t" anchorCtr="0">
          <a:noAutofit/>
        </a:bodyPr>
        <a:lstStyle/>
        <a:p>
          <a:pPr marL="285750" lvl="1" indent="-285750" algn="l" defTabSz="1244600" rtl="0">
            <a:lnSpc>
              <a:spcPct val="90000"/>
            </a:lnSpc>
            <a:spcBef>
              <a:spcPct val="0"/>
            </a:spcBef>
            <a:spcAft>
              <a:spcPct val="15000"/>
            </a:spcAft>
            <a:buChar char="••"/>
          </a:pPr>
          <a:r>
            <a:rPr lang="en-US" sz="2800" kern="1200" dirty="0" smtClean="0"/>
            <a:t>Counterparty limit 5% to 10%</a:t>
          </a:r>
          <a:endParaRPr lang="en-US" sz="2800" kern="1200" dirty="0"/>
        </a:p>
        <a:p>
          <a:pPr marL="285750" lvl="1" indent="-285750" algn="l" defTabSz="1244600" rtl="0">
            <a:lnSpc>
              <a:spcPct val="90000"/>
            </a:lnSpc>
            <a:spcBef>
              <a:spcPct val="0"/>
            </a:spcBef>
            <a:spcAft>
              <a:spcPct val="15000"/>
            </a:spcAft>
            <a:buChar char="••"/>
          </a:pPr>
          <a:r>
            <a:rPr lang="en-US" sz="2800" kern="1200" dirty="0" smtClean="0"/>
            <a:t>Leases and Other Investments - formerly 5%</a:t>
          </a:r>
          <a:endParaRPr lang="en-US" sz="2800" kern="1200" dirty="0"/>
        </a:p>
        <a:p>
          <a:pPr marL="571500" lvl="2" indent="-285750" algn="l" defTabSz="1244600" rtl="0">
            <a:lnSpc>
              <a:spcPct val="90000"/>
            </a:lnSpc>
            <a:spcBef>
              <a:spcPct val="0"/>
            </a:spcBef>
            <a:spcAft>
              <a:spcPct val="15000"/>
            </a:spcAft>
            <a:buChar char="••"/>
          </a:pPr>
          <a:r>
            <a:rPr lang="en-US" sz="2800" kern="1200" dirty="0" smtClean="0"/>
            <a:t>Now segregated, with adjusted limits</a:t>
          </a:r>
          <a:endParaRPr lang="en-US" sz="2800" kern="1200" dirty="0"/>
        </a:p>
        <a:p>
          <a:pPr marL="571500" lvl="2" indent="-285750" algn="l" defTabSz="1244600" rtl="0">
            <a:lnSpc>
              <a:spcPct val="90000"/>
            </a:lnSpc>
            <a:spcBef>
              <a:spcPct val="0"/>
            </a:spcBef>
            <a:spcAft>
              <a:spcPct val="15000"/>
            </a:spcAft>
            <a:buChar char="••"/>
          </a:pPr>
          <a:r>
            <a:rPr lang="en-US" sz="2800" kern="1200" dirty="0" smtClean="0"/>
            <a:t>Leases up to 10%</a:t>
          </a:r>
          <a:endParaRPr lang="en-US" sz="2800" kern="1200" dirty="0"/>
        </a:p>
        <a:p>
          <a:pPr marL="571500" lvl="2" indent="-285750" algn="l" defTabSz="1244600" rtl="0">
            <a:lnSpc>
              <a:spcPct val="90000"/>
            </a:lnSpc>
            <a:spcBef>
              <a:spcPct val="0"/>
            </a:spcBef>
            <a:spcAft>
              <a:spcPct val="15000"/>
            </a:spcAft>
            <a:buChar char="••"/>
          </a:pPr>
          <a:r>
            <a:rPr lang="en-US" sz="2800" kern="1200" dirty="0" smtClean="0"/>
            <a:t>Other Investments up to 5%</a:t>
          </a:r>
          <a:endParaRPr lang="en-US" sz="2800" kern="1200" dirty="0"/>
        </a:p>
      </dsp:txBody>
      <dsp:txXfrm>
        <a:off x="0" y="341609"/>
        <a:ext cx="8153400" cy="4365900"/>
      </dsp:txXfrm>
    </dsp:sp>
    <dsp:sp modelId="{31B8DC90-B8DF-4BD9-AD4D-E67E7722D4A3}">
      <dsp:nvSpPr>
        <dsp:cNvPr id="0" name=""/>
        <dsp:cNvSpPr/>
      </dsp:nvSpPr>
      <dsp:spPr>
        <a:xfrm>
          <a:off x="407670" y="16889"/>
          <a:ext cx="5707380" cy="649440"/>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244600" rtl="0">
            <a:lnSpc>
              <a:spcPct val="90000"/>
            </a:lnSpc>
            <a:spcBef>
              <a:spcPct val="0"/>
            </a:spcBef>
            <a:spcAft>
              <a:spcPct val="35000"/>
            </a:spcAft>
          </a:pPr>
          <a:r>
            <a:rPr lang="en-US" sz="2800" kern="1200" dirty="0" smtClean="0"/>
            <a:t>Increase in investment limits:</a:t>
          </a:r>
          <a:endParaRPr lang="en-US" sz="2800" kern="1200" dirty="0"/>
        </a:p>
      </dsp:txBody>
      <dsp:txXfrm>
        <a:off x="439373" y="48592"/>
        <a:ext cx="5643974"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57C30-3157-48F8-9B94-288EBA167B0E}">
      <dsp:nvSpPr>
        <dsp:cNvPr id="0" name=""/>
        <dsp:cNvSpPr/>
      </dsp:nvSpPr>
      <dsp:spPr>
        <a:xfrm>
          <a:off x="4158" y="0"/>
          <a:ext cx="1860613" cy="54102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Ascertain the impact of proposed changes in the Investment Regulations on the pension industry</a:t>
          </a:r>
          <a:endParaRPr lang="en-US" sz="1800" b="1" kern="1200" dirty="0"/>
        </a:p>
      </dsp:txBody>
      <dsp:txXfrm>
        <a:off x="58653" y="54495"/>
        <a:ext cx="1751623" cy="5301210"/>
      </dsp:txXfrm>
    </dsp:sp>
    <dsp:sp modelId="{043091D7-D58D-48CB-8263-2B33BE4E0DA3}">
      <dsp:nvSpPr>
        <dsp:cNvPr id="0" name=""/>
        <dsp:cNvSpPr/>
      </dsp:nvSpPr>
      <dsp:spPr>
        <a:xfrm>
          <a:off x="2273862" y="2293263"/>
          <a:ext cx="620643" cy="72603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273862" y="2438470"/>
        <a:ext cx="434450" cy="435621"/>
      </dsp:txXfrm>
    </dsp:sp>
    <dsp:sp modelId="{71ED36CF-8A87-4F64-8CB8-747BEDFF91E0}">
      <dsp:nvSpPr>
        <dsp:cNvPr id="0" name=""/>
        <dsp:cNvSpPr/>
      </dsp:nvSpPr>
      <dsp:spPr>
        <a:xfrm>
          <a:off x="3035797" y="0"/>
          <a:ext cx="5342043" cy="5410200"/>
        </a:xfrm>
        <a:prstGeom prst="roundRect">
          <a:avLst>
            <a:gd name="adj" fmla="val 10000"/>
          </a:avLst>
        </a:prstGeom>
        <a:solidFill>
          <a:srgbClr val="00B050"/>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Stress testing</a:t>
          </a:r>
          <a:endParaRPr lang="en-US" sz="2000" b="1" kern="1200" dirty="0"/>
        </a:p>
        <a:p>
          <a:pPr marL="171450" lvl="1" indent="-171450" algn="l" defTabSz="755650" rtl="0">
            <a:lnSpc>
              <a:spcPct val="90000"/>
            </a:lnSpc>
            <a:spcBef>
              <a:spcPct val="0"/>
            </a:spcBef>
            <a:spcAft>
              <a:spcPct val="15000"/>
            </a:spcAft>
            <a:buChar char="••"/>
          </a:pPr>
          <a:r>
            <a:rPr lang="en-US" sz="1700" kern="1200" dirty="0" smtClean="0"/>
            <a:t>Sensitivity analysis/Single factor shock: outcome when one variable is changed</a:t>
          </a:r>
          <a:endParaRPr lang="en-US" sz="1700" kern="1200" dirty="0"/>
        </a:p>
        <a:p>
          <a:pPr marL="171450" lvl="1" indent="-171450" algn="l" defTabSz="755650" rtl="0">
            <a:lnSpc>
              <a:spcPct val="90000"/>
            </a:lnSpc>
            <a:spcBef>
              <a:spcPct val="0"/>
            </a:spcBef>
            <a:spcAft>
              <a:spcPct val="15000"/>
            </a:spcAft>
            <a:buChar char="••"/>
          </a:pPr>
          <a:endParaRPr lang="en-US" sz="1700" kern="1200" dirty="0"/>
        </a:p>
        <a:p>
          <a:pPr marL="171450" lvl="1" indent="-171450" algn="l" defTabSz="755650" rtl="0">
            <a:lnSpc>
              <a:spcPct val="90000"/>
            </a:lnSpc>
            <a:spcBef>
              <a:spcPct val="0"/>
            </a:spcBef>
            <a:spcAft>
              <a:spcPct val="15000"/>
            </a:spcAft>
            <a:buChar char="••"/>
          </a:pPr>
          <a:r>
            <a:rPr lang="en-US" sz="1700" kern="1200" dirty="0" smtClean="0"/>
            <a:t>Multi factor shock: outcome when multiple variables are changed</a:t>
          </a:r>
          <a:endParaRPr lang="en-US" sz="1700" kern="1200" dirty="0"/>
        </a:p>
        <a:p>
          <a:pPr marL="171450" lvl="1" indent="-171450" algn="l" defTabSz="755650" rtl="0">
            <a:lnSpc>
              <a:spcPct val="90000"/>
            </a:lnSpc>
            <a:spcBef>
              <a:spcPct val="0"/>
            </a:spcBef>
            <a:spcAft>
              <a:spcPct val="15000"/>
            </a:spcAft>
            <a:buChar char="••"/>
          </a:pPr>
          <a:endParaRPr lang="en-US" sz="1700" kern="1200" dirty="0"/>
        </a:p>
        <a:p>
          <a:pPr marL="171450" lvl="1" indent="-171450" algn="l" defTabSz="755650" rtl="0">
            <a:lnSpc>
              <a:spcPct val="90000"/>
            </a:lnSpc>
            <a:spcBef>
              <a:spcPct val="0"/>
            </a:spcBef>
            <a:spcAft>
              <a:spcPct val="15000"/>
            </a:spcAft>
            <a:buChar char="••"/>
          </a:pPr>
          <a:r>
            <a:rPr lang="en-US" sz="1700" kern="1200" dirty="0" smtClean="0"/>
            <a:t>Scenario analysis: defined circumstances, multiple variables changed, taking correlations into account</a:t>
          </a:r>
          <a:endParaRPr lang="en-US" sz="1700" kern="1200" dirty="0"/>
        </a:p>
        <a:p>
          <a:pPr marL="171450" lvl="1" indent="-171450" algn="l" defTabSz="755650" rtl="0">
            <a:lnSpc>
              <a:spcPct val="90000"/>
            </a:lnSpc>
            <a:spcBef>
              <a:spcPct val="0"/>
            </a:spcBef>
            <a:spcAft>
              <a:spcPct val="15000"/>
            </a:spcAft>
            <a:buChar char="••"/>
          </a:pPr>
          <a:r>
            <a:rPr lang="en-US" sz="1700" kern="1200" dirty="0" smtClean="0"/>
            <a:t>Reverse stress test: establish breaking point/failure, determine circumstances/variables that would cause the failure to occur</a:t>
          </a:r>
          <a:endParaRPr lang="en-US" sz="1700" kern="1200" dirty="0"/>
        </a:p>
      </dsp:txBody>
      <dsp:txXfrm>
        <a:off x="3192260" y="156463"/>
        <a:ext cx="5029117" cy="50972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4E420-AAC6-409C-A6AE-A833F3BA6844}">
      <dsp:nvSpPr>
        <dsp:cNvPr id="0" name=""/>
        <dsp:cNvSpPr/>
      </dsp:nvSpPr>
      <dsp:spPr>
        <a:xfrm>
          <a:off x="4633064" y="1829098"/>
          <a:ext cx="1643760" cy="782280"/>
        </a:xfrm>
        <a:custGeom>
          <a:avLst/>
          <a:gdLst/>
          <a:ahLst/>
          <a:cxnLst/>
          <a:rect l="0" t="0" r="0" b="0"/>
          <a:pathLst>
            <a:path>
              <a:moveTo>
                <a:pt x="0" y="0"/>
              </a:moveTo>
              <a:lnTo>
                <a:pt x="0" y="533101"/>
              </a:lnTo>
              <a:lnTo>
                <a:pt x="1643760" y="533101"/>
              </a:lnTo>
              <a:lnTo>
                <a:pt x="1643760" y="78228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A7C7AC-E1D5-47ED-AEF8-E4E7F94C19BA}">
      <dsp:nvSpPr>
        <dsp:cNvPr id="0" name=""/>
        <dsp:cNvSpPr/>
      </dsp:nvSpPr>
      <dsp:spPr>
        <a:xfrm>
          <a:off x="2909538" y="1829098"/>
          <a:ext cx="1723525" cy="782280"/>
        </a:xfrm>
        <a:custGeom>
          <a:avLst/>
          <a:gdLst/>
          <a:ahLst/>
          <a:cxnLst/>
          <a:rect l="0" t="0" r="0" b="0"/>
          <a:pathLst>
            <a:path>
              <a:moveTo>
                <a:pt x="1723525" y="0"/>
              </a:moveTo>
              <a:lnTo>
                <a:pt x="1723525" y="533101"/>
              </a:lnTo>
              <a:lnTo>
                <a:pt x="0" y="533101"/>
              </a:lnTo>
              <a:lnTo>
                <a:pt x="0" y="78228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0769F0-C847-45A5-AD57-D70A4D1C0741}">
      <dsp:nvSpPr>
        <dsp:cNvPr id="0" name=""/>
        <dsp:cNvSpPr/>
      </dsp:nvSpPr>
      <dsp:spPr>
        <a:xfrm>
          <a:off x="649" y="121082"/>
          <a:ext cx="2689789" cy="17080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A5CCFD-B9A0-46FE-9367-8FDF15928F31}">
      <dsp:nvSpPr>
        <dsp:cNvPr id="0" name=""/>
        <dsp:cNvSpPr/>
      </dsp:nvSpPr>
      <dsp:spPr>
        <a:xfrm>
          <a:off x="299515" y="405004"/>
          <a:ext cx="2689789" cy="17080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IMF consultant, Michael </a:t>
          </a:r>
          <a:r>
            <a:rPr lang="en-US" sz="1600" kern="1200" dirty="0" err="1" smtClean="0"/>
            <a:t>Hafeman</a:t>
          </a:r>
          <a:r>
            <a:rPr lang="en-US" sz="1600" kern="1200" dirty="0" smtClean="0"/>
            <a:t> provided training as well as the starting point for the stress testing model</a:t>
          </a:r>
          <a:endParaRPr lang="en-US" sz="1600" kern="1200" dirty="0"/>
        </a:p>
      </dsp:txBody>
      <dsp:txXfrm>
        <a:off x="349541" y="455030"/>
        <a:ext cx="2589737" cy="1607964"/>
      </dsp:txXfrm>
    </dsp:sp>
    <dsp:sp modelId="{740D1D27-1C7A-424F-A785-82132A250AD2}">
      <dsp:nvSpPr>
        <dsp:cNvPr id="0" name=""/>
        <dsp:cNvSpPr/>
      </dsp:nvSpPr>
      <dsp:spPr>
        <a:xfrm>
          <a:off x="3288169" y="121082"/>
          <a:ext cx="2689789" cy="17080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10D94B-F663-4C23-A763-B6348E250238}">
      <dsp:nvSpPr>
        <dsp:cNvPr id="0" name=""/>
        <dsp:cNvSpPr/>
      </dsp:nvSpPr>
      <dsp:spPr>
        <a:xfrm>
          <a:off x="3587035" y="405004"/>
          <a:ext cx="2689789" cy="17080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Model designed to look at:</a:t>
          </a:r>
          <a:endParaRPr lang="en-US" sz="1800" kern="1200" dirty="0"/>
        </a:p>
      </dsp:txBody>
      <dsp:txXfrm>
        <a:off x="3637061" y="455030"/>
        <a:ext cx="2589737" cy="1607964"/>
      </dsp:txXfrm>
    </dsp:sp>
    <dsp:sp modelId="{09214992-864E-4455-8AF6-AFD7E3804F08}">
      <dsp:nvSpPr>
        <dsp:cNvPr id="0" name=""/>
        <dsp:cNvSpPr/>
      </dsp:nvSpPr>
      <dsp:spPr>
        <a:xfrm>
          <a:off x="1564643" y="2611379"/>
          <a:ext cx="2689789" cy="170801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A2094F-0F46-497B-9490-C0C71994760D}">
      <dsp:nvSpPr>
        <dsp:cNvPr id="0" name=""/>
        <dsp:cNvSpPr/>
      </dsp:nvSpPr>
      <dsp:spPr>
        <a:xfrm>
          <a:off x="1863509" y="2895301"/>
          <a:ext cx="2689789" cy="170801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Pension plans’ existing balance sheets before and after economic shock(s) applied</a:t>
          </a:r>
          <a:endParaRPr lang="en-US" sz="1800" kern="1200" dirty="0"/>
        </a:p>
      </dsp:txBody>
      <dsp:txXfrm>
        <a:off x="1913535" y="2945327"/>
        <a:ext cx="2589737" cy="1607964"/>
      </dsp:txXfrm>
    </dsp:sp>
    <dsp:sp modelId="{505E3FF3-4E1B-4678-8AED-58959847B4F6}">
      <dsp:nvSpPr>
        <dsp:cNvPr id="0" name=""/>
        <dsp:cNvSpPr/>
      </dsp:nvSpPr>
      <dsp:spPr>
        <a:xfrm>
          <a:off x="4852164" y="2611379"/>
          <a:ext cx="2849320" cy="170801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7D4A61-71D4-4C04-A551-4B17ACF48390}">
      <dsp:nvSpPr>
        <dsp:cNvPr id="0" name=""/>
        <dsp:cNvSpPr/>
      </dsp:nvSpPr>
      <dsp:spPr>
        <a:xfrm>
          <a:off x="5151029" y="2895301"/>
          <a:ext cx="2849320" cy="170801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Pension plans’ revised balance sheets (reallocation to proposed asset classes) before and after economic shock(s) applied</a:t>
          </a:r>
          <a:endParaRPr lang="en-US" sz="1600" kern="1200" dirty="0"/>
        </a:p>
      </dsp:txBody>
      <dsp:txXfrm>
        <a:off x="5201055" y="2945327"/>
        <a:ext cx="2749268" cy="16079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35C0B-B7AF-405F-9D47-A75F1368AF54}">
      <dsp:nvSpPr>
        <dsp:cNvPr id="0" name=""/>
        <dsp:cNvSpPr/>
      </dsp:nvSpPr>
      <dsp:spPr>
        <a:xfrm>
          <a:off x="0" y="0"/>
          <a:ext cx="7848600" cy="45720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kern="1200" smtClean="0"/>
            <a:t>Economic variables:</a:t>
          </a:r>
          <a:endParaRPr lang="en-US" sz="3200" kern="1200"/>
        </a:p>
        <a:p>
          <a:pPr marL="228600" lvl="1" indent="-228600" algn="l" defTabSz="1111250" rtl="0">
            <a:lnSpc>
              <a:spcPct val="90000"/>
            </a:lnSpc>
            <a:spcBef>
              <a:spcPct val="0"/>
            </a:spcBef>
            <a:spcAft>
              <a:spcPct val="15000"/>
            </a:spcAft>
            <a:buChar char="••"/>
          </a:pPr>
          <a:r>
            <a:rPr lang="en-US" sz="2500" kern="1200" smtClean="0"/>
            <a:t>Interest rates</a:t>
          </a:r>
          <a:endParaRPr lang="en-US" sz="2500" kern="1200"/>
        </a:p>
        <a:p>
          <a:pPr marL="228600" lvl="1" indent="-228600" algn="l" defTabSz="1111250" rtl="0">
            <a:lnSpc>
              <a:spcPct val="90000"/>
            </a:lnSpc>
            <a:spcBef>
              <a:spcPct val="0"/>
            </a:spcBef>
            <a:spcAft>
              <a:spcPct val="15000"/>
            </a:spcAft>
            <a:buChar char="••"/>
          </a:pPr>
          <a:r>
            <a:rPr lang="en-US" sz="2500" kern="1200" dirty="0" smtClean="0"/>
            <a:t>Credit quality</a:t>
          </a:r>
          <a:endParaRPr lang="en-US" sz="2500" kern="1200" dirty="0"/>
        </a:p>
        <a:p>
          <a:pPr marL="228600" lvl="1" indent="-228600" algn="l" defTabSz="1111250" rtl="0">
            <a:lnSpc>
              <a:spcPct val="90000"/>
            </a:lnSpc>
            <a:spcBef>
              <a:spcPct val="0"/>
            </a:spcBef>
            <a:spcAft>
              <a:spcPct val="15000"/>
            </a:spcAft>
            <a:buChar char="••"/>
          </a:pPr>
          <a:r>
            <a:rPr lang="en-US" sz="2500" kern="1200" smtClean="0"/>
            <a:t>Equity </a:t>
          </a:r>
          <a:r>
            <a:rPr lang="en-US" sz="2500" kern="1200" dirty="0" smtClean="0"/>
            <a:t>market</a:t>
          </a:r>
          <a:endParaRPr lang="en-US" sz="2500" kern="1200" dirty="0"/>
        </a:p>
        <a:p>
          <a:pPr marL="228600" lvl="1" indent="-228600" algn="l" defTabSz="1111250" rtl="0">
            <a:lnSpc>
              <a:spcPct val="90000"/>
            </a:lnSpc>
            <a:spcBef>
              <a:spcPct val="0"/>
            </a:spcBef>
            <a:spcAft>
              <a:spcPct val="15000"/>
            </a:spcAft>
            <a:buChar char="••"/>
          </a:pPr>
          <a:r>
            <a:rPr lang="en-US" sz="2500" kern="1200" dirty="0" smtClean="0"/>
            <a:t>Real estate market</a:t>
          </a:r>
          <a:endParaRPr lang="en-US" sz="2500" kern="1200" dirty="0"/>
        </a:p>
        <a:p>
          <a:pPr marL="228600" lvl="1" indent="-228600" algn="l" defTabSz="1111250" rtl="0">
            <a:lnSpc>
              <a:spcPct val="90000"/>
            </a:lnSpc>
            <a:spcBef>
              <a:spcPct val="0"/>
            </a:spcBef>
            <a:spcAft>
              <a:spcPct val="15000"/>
            </a:spcAft>
            <a:buChar char="••"/>
          </a:pPr>
          <a:r>
            <a:rPr lang="en-US" sz="2500" kern="1200" smtClean="0"/>
            <a:t>Failure of financial group</a:t>
          </a:r>
          <a:endParaRPr lang="en-US" sz="2500" kern="1200"/>
        </a:p>
        <a:p>
          <a:pPr marL="228600" lvl="1" indent="-228600" algn="l" defTabSz="1111250" rtl="0">
            <a:lnSpc>
              <a:spcPct val="90000"/>
            </a:lnSpc>
            <a:spcBef>
              <a:spcPct val="0"/>
            </a:spcBef>
            <a:spcAft>
              <a:spcPct val="15000"/>
            </a:spcAft>
            <a:buChar char="••"/>
          </a:pPr>
          <a:r>
            <a:rPr lang="en-US" sz="2500" kern="1200" smtClean="0"/>
            <a:t>Failure of sponsor</a:t>
          </a:r>
          <a:endParaRPr lang="en-US" sz="2500" kern="1200"/>
        </a:p>
      </dsp:txBody>
      <dsp:txXfrm>
        <a:off x="2026920" y="0"/>
        <a:ext cx="5821680" cy="4572000"/>
      </dsp:txXfrm>
    </dsp:sp>
    <dsp:sp modelId="{237A04A0-1572-4F73-ABA6-B329BD10ACB3}">
      <dsp:nvSpPr>
        <dsp:cNvPr id="0" name=""/>
        <dsp:cNvSpPr/>
      </dsp:nvSpPr>
      <dsp:spPr>
        <a:xfrm>
          <a:off x="457200" y="457200"/>
          <a:ext cx="1569720" cy="365760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83000" r="-18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6C77B-E0D4-44D8-9A20-6A5F1A746CC3}">
      <dsp:nvSpPr>
        <dsp:cNvPr id="0" name=""/>
        <dsp:cNvSpPr/>
      </dsp:nvSpPr>
      <dsp:spPr>
        <a:xfrm>
          <a:off x="0" y="4449195"/>
          <a:ext cx="8229600" cy="72992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t>Additionally, assumptions were made or in-house data used to address data concerns</a:t>
          </a:r>
          <a:endParaRPr lang="en-US" sz="1800" b="1" kern="1200" dirty="0"/>
        </a:p>
      </dsp:txBody>
      <dsp:txXfrm>
        <a:off x="0" y="4449195"/>
        <a:ext cx="8229600" cy="729927"/>
      </dsp:txXfrm>
    </dsp:sp>
    <dsp:sp modelId="{8D6DD53F-8BFD-411D-A6B5-FC45B1A55335}">
      <dsp:nvSpPr>
        <dsp:cNvPr id="0" name=""/>
        <dsp:cNvSpPr/>
      </dsp:nvSpPr>
      <dsp:spPr>
        <a:xfrm rot="10800000">
          <a:off x="0" y="3337515"/>
          <a:ext cx="8229600" cy="1122628"/>
        </a:xfrm>
        <a:prstGeom prst="upArrowCallout">
          <a:avLst/>
        </a:prstGeom>
        <a:solidFill>
          <a:schemeClr val="accent3">
            <a:hueOff val="2906152"/>
            <a:satOff val="-928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Clarifications and corrections requested</a:t>
          </a:r>
          <a:endParaRPr lang="en-US" sz="1800" b="1" kern="1200" dirty="0">
            <a:solidFill>
              <a:schemeClr val="tx1"/>
            </a:solidFill>
          </a:endParaRPr>
        </a:p>
      </dsp:txBody>
      <dsp:txXfrm rot="10800000">
        <a:off x="0" y="3337515"/>
        <a:ext cx="8229600" cy="729450"/>
      </dsp:txXfrm>
    </dsp:sp>
    <dsp:sp modelId="{7A43E075-8899-46FD-8A9F-A4A3A5492DF4}">
      <dsp:nvSpPr>
        <dsp:cNvPr id="0" name=""/>
        <dsp:cNvSpPr/>
      </dsp:nvSpPr>
      <dsp:spPr>
        <a:xfrm rot="10800000">
          <a:off x="0" y="2225836"/>
          <a:ext cx="8229600" cy="1122628"/>
        </a:xfrm>
        <a:prstGeom prst="upArrowCallout">
          <a:avLst/>
        </a:prstGeom>
        <a:solidFill>
          <a:schemeClr val="accent3">
            <a:hueOff val="5812304"/>
            <a:satOff val="-18573"/>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t>Cross check of balance sheet data with list of investments</a:t>
          </a:r>
          <a:endParaRPr lang="en-US" sz="1800" b="1" kern="1200" dirty="0"/>
        </a:p>
      </dsp:txBody>
      <dsp:txXfrm rot="10800000">
        <a:off x="0" y="2225836"/>
        <a:ext cx="8229600" cy="729450"/>
      </dsp:txXfrm>
    </dsp:sp>
    <dsp:sp modelId="{28F63F56-B3DF-40BB-9BF5-707EC3D8144D}">
      <dsp:nvSpPr>
        <dsp:cNvPr id="0" name=""/>
        <dsp:cNvSpPr/>
      </dsp:nvSpPr>
      <dsp:spPr>
        <a:xfrm rot="10800000">
          <a:off x="0" y="1114156"/>
          <a:ext cx="8229600" cy="1122628"/>
        </a:xfrm>
        <a:prstGeom prst="upArrowCallout">
          <a:avLst/>
        </a:prstGeom>
        <a:solidFill>
          <a:schemeClr val="accent3">
            <a:hueOff val="8718455"/>
            <a:satOff val="-27859"/>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t>Forms with instructions for completion disseminated</a:t>
          </a:r>
          <a:endParaRPr lang="en-US" sz="1800" b="1" kern="1200" dirty="0"/>
        </a:p>
      </dsp:txBody>
      <dsp:txXfrm rot="10800000">
        <a:off x="0" y="1114156"/>
        <a:ext cx="8229600" cy="729450"/>
      </dsp:txXfrm>
    </dsp:sp>
    <dsp:sp modelId="{23E5524F-7BFC-4438-B85F-40D39C1ED73B}">
      <dsp:nvSpPr>
        <dsp:cNvPr id="0" name=""/>
        <dsp:cNvSpPr/>
      </dsp:nvSpPr>
      <dsp:spPr>
        <a:xfrm rot="10800000">
          <a:off x="0" y="2476"/>
          <a:ext cx="8229600" cy="1122628"/>
        </a:xfrm>
        <a:prstGeom prst="upArrowCallout">
          <a:avLst/>
        </a:prstGeom>
        <a:solidFill>
          <a:schemeClr val="accent3">
            <a:hueOff val="11624607"/>
            <a:satOff val="-37145"/>
            <a:lumOff val="-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t>Meeting convened with the executives of the investment managers of the top 20 pension plans</a:t>
          </a:r>
          <a:endParaRPr lang="en-US" sz="1800" b="1" kern="1200" dirty="0"/>
        </a:p>
      </dsp:txBody>
      <dsp:txXfrm rot="10800000">
        <a:off x="0" y="2476"/>
        <a:ext cx="8229600" cy="72945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0CCFE4-D522-498D-AA3A-B42287F5D141}" type="datetimeFigureOut">
              <a:rPr lang="en-US" smtClean="0"/>
              <a:t>6/4/2019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9B7F13-8B36-435B-8ED7-F4FE0CD0A782}" type="slidenum">
              <a:rPr lang="en-US" smtClean="0"/>
              <a:t>‹#›</a:t>
            </a:fld>
            <a:endParaRPr lang="en-US"/>
          </a:p>
        </p:txBody>
      </p:sp>
    </p:spTree>
    <p:extLst>
      <p:ext uri="{BB962C8B-B14F-4D97-AF65-F5344CB8AC3E}">
        <p14:creationId xmlns:p14="http://schemas.microsoft.com/office/powerpoint/2010/main" val="2386949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Background</a:t>
            </a:r>
            <a:r>
              <a:rPr lang="en-US" baseline="0" dirty="0" smtClean="0"/>
              <a:t> information on proposed changes</a:t>
            </a:r>
            <a:endParaRPr lang="en-US" dirty="0"/>
          </a:p>
        </p:txBody>
      </p:sp>
      <p:sp>
        <p:nvSpPr>
          <p:cNvPr id="4" name="Slide Number Placeholder 3"/>
          <p:cNvSpPr>
            <a:spLocks noGrp="1"/>
          </p:cNvSpPr>
          <p:nvPr>
            <p:ph type="sldNum" sz="quarter" idx="10"/>
          </p:nvPr>
        </p:nvSpPr>
        <p:spPr/>
        <p:txBody>
          <a:bodyPr/>
          <a:lstStyle/>
          <a:p>
            <a:fld id="{A59B7F13-8B36-435B-8ED7-F4FE0CD0A782}" type="slidenum">
              <a:rPr lang="en-US" smtClean="0"/>
              <a:t>2</a:t>
            </a:fld>
            <a:endParaRPr lang="en-US"/>
          </a:p>
        </p:txBody>
      </p:sp>
    </p:spTree>
    <p:extLst>
      <p:ext uri="{BB962C8B-B14F-4D97-AF65-F5344CB8AC3E}">
        <p14:creationId xmlns:p14="http://schemas.microsoft.com/office/powerpoint/2010/main" val="2990145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9B7F13-8B36-435B-8ED7-F4FE0CD0A782}" type="slidenum">
              <a:rPr lang="en-US" smtClean="0"/>
              <a:t>12</a:t>
            </a:fld>
            <a:endParaRPr lang="en-US"/>
          </a:p>
        </p:txBody>
      </p:sp>
    </p:spTree>
    <p:extLst>
      <p:ext uri="{BB962C8B-B14F-4D97-AF65-F5344CB8AC3E}">
        <p14:creationId xmlns:p14="http://schemas.microsoft.com/office/powerpoint/2010/main" val="401067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 of shocks</a:t>
            </a:r>
            <a:r>
              <a:rPr lang="en-US" baseline="0" dirty="0" smtClean="0"/>
              <a:t> 1-7</a:t>
            </a:r>
            <a:endParaRPr lang="en-US" dirty="0"/>
          </a:p>
        </p:txBody>
      </p:sp>
      <p:sp>
        <p:nvSpPr>
          <p:cNvPr id="4" name="Slide Number Placeholder 3"/>
          <p:cNvSpPr>
            <a:spLocks noGrp="1"/>
          </p:cNvSpPr>
          <p:nvPr>
            <p:ph type="sldNum" sz="quarter" idx="10"/>
          </p:nvPr>
        </p:nvSpPr>
        <p:spPr/>
        <p:txBody>
          <a:bodyPr/>
          <a:lstStyle/>
          <a:p>
            <a:fld id="{A59B7F13-8B36-435B-8ED7-F4FE0CD0A782}" type="slidenum">
              <a:rPr lang="en-US" smtClean="0"/>
              <a:t>14</a:t>
            </a:fld>
            <a:endParaRPr lang="en-US"/>
          </a:p>
        </p:txBody>
      </p:sp>
    </p:spTree>
    <p:extLst>
      <p:ext uri="{BB962C8B-B14F-4D97-AF65-F5344CB8AC3E}">
        <p14:creationId xmlns:p14="http://schemas.microsoft.com/office/powerpoint/2010/main" val="462200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aggregate level, plans were still solvent even when shocks</a:t>
            </a:r>
            <a:r>
              <a:rPr lang="en-US" baseline="0" dirty="0" smtClean="0"/>
              <a:t> 1-7 were applied.</a:t>
            </a:r>
          </a:p>
          <a:p>
            <a:endParaRPr lang="en-US" baseline="0" dirty="0" smtClean="0"/>
          </a:p>
          <a:p>
            <a:r>
              <a:rPr lang="en-US" baseline="0" dirty="0" smtClean="0"/>
              <a:t>Black line represents current situation (existing balance sheet, no economic shock).</a:t>
            </a:r>
          </a:p>
          <a:p>
            <a:r>
              <a:rPr lang="en-US" baseline="0" dirty="0" smtClean="0"/>
              <a:t>Blue bars represent existing balance sheet with shocks applied, red bars represent revised balance sheet with shocks applied.</a:t>
            </a:r>
          </a:p>
          <a:p>
            <a:endParaRPr lang="en-US" dirty="0"/>
          </a:p>
        </p:txBody>
      </p:sp>
      <p:sp>
        <p:nvSpPr>
          <p:cNvPr id="4" name="Slide Number Placeholder 3"/>
          <p:cNvSpPr>
            <a:spLocks noGrp="1"/>
          </p:cNvSpPr>
          <p:nvPr>
            <p:ph type="sldNum" sz="quarter" idx="10"/>
          </p:nvPr>
        </p:nvSpPr>
        <p:spPr/>
        <p:txBody>
          <a:bodyPr/>
          <a:lstStyle/>
          <a:p>
            <a:fld id="{A59B7F13-8B36-435B-8ED7-F4FE0CD0A782}" type="slidenum">
              <a:rPr lang="en-US" smtClean="0"/>
              <a:t>15</a:t>
            </a:fld>
            <a:endParaRPr lang="en-US"/>
          </a:p>
        </p:txBody>
      </p:sp>
    </p:spTree>
    <p:extLst>
      <p:ext uri="{BB962C8B-B14F-4D97-AF65-F5344CB8AC3E}">
        <p14:creationId xmlns:p14="http://schemas.microsoft.com/office/powerpoint/2010/main" val="3118936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at the aggregate level shows overall resiliency, but drilling down to the plan level can reveal interesting results.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stress tests relate to failure of key financial groups. The table shows that Plans 8 and 12 have a large risk exposure if the financial group in shock 8 collapses.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Similarly, Plan 19 has a large risk exposure if the financial group in shock 11 fails.</a:t>
            </a:r>
            <a:endParaRPr lang="en-US" dirty="0"/>
          </a:p>
        </p:txBody>
      </p:sp>
      <p:sp>
        <p:nvSpPr>
          <p:cNvPr id="4" name="Slide Number Placeholder 3"/>
          <p:cNvSpPr>
            <a:spLocks noGrp="1"/>
          </p:cNvSpPr>
          <p:nvPr>
            <p:ph type="sldNum" sz="quarter" idx="10"/>
          </p:nvPr>
        </p:nvSpPr>
        <p:spPr/>
        <p:txBody>
          <a:bodyPr/>
          <a:lstStyle/>
          <a:p>
            <a:fld id="{A59B7F13-8B36-435B-8ED7-F4FE0CD0A782}" type="slidenum">
              <a:rPr lang="en-US" smtClean="0"/>
              <a:t>16</a:t>
            </a:fld>
            <a:endParaRPr lang="en-US"/>
          </a:p>
        </p:txBody>
      </p:sp>
    </p:spTree>
    <p:extLst>
      <p:ext uri="{BB962C8B-B14F-4D97-AF65-F5344CB8AC3E}">
        <p14:creationId xmlns:p14="http://schemas.microsoft.com/office/powerpoint/2010/main" val="3363447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shock relates to failure of the sponsor.</a:t>
            </a:r>
          </a:p>
          <a:p>
            <a:endParaRPr lang="en-US" baseline="0" dirty="0" smtClean="0"/>
          </a:p>
          <a:p>
            <a:r>
              <a:rPr lang="en-US" baseline="0" dirty="0" smtClean="0"/>
              <a:t>Again, the black line represents current situation (existing balance sheet, no economic shock).</a:t>
            </a:r>
          </a:p>
          <a:p>
            <a:r>
              <a:rPr lang="en-US" baseline="0" dirty="0" smtClean="0"/>
              <a:t>Blue bars represent existing balance sheet with shocks applied, red bars represent revised balance sheet with shocks applied.</a:t>
            </a:r>
          </a:p>
          <a:p>
            <a:endParaRPr lang="en-US" baseline="0" dirty="0" smtClean="0"/>
          </a:p>
          <a:p>
            <a:r>
              <a:rPr lang="en-US" baseline="0" dirty="0" smtClean="0"/>
              <a:t>Where the three coincide, this means the plan does not have investments with the sponsor as the counterparty.</a:t>
            </a:r>
          </a:p>
          <a:p>
            <a:endParaRPr lang="en-US" dirty="0"/>
          </a:p>
        </p:txBody>
      </p:sp>
      <p:sp>
        <p:nvSpPr>
          <p:cNvPr id="4" name="Slide Number Placeholder 3"/>
          <p:cNvSpPr>
            <a:spLocks noGrp="1"/>
          </p:cNvSpPr>
          <p:nvPr>
            <p:ph type="sldNum" sz="quarter" idx="10"/>
          </p:nvPr>
        </p:nvSpPr>
        <p:spPr/>
        <p:txBody>
          <a:bodyPr/>
          <a:lstStyle/>
          <a:p>
            <a:fld id="{A59B7F13-8B36-435B-8ED7-F4FE0CD0A782}" type="slidenum">
              <a:rPr lang="en-US" smtClean="0"/>
              <a:t>17</a:t>
            </a:fld>
            <a:endParaRPr lang="en-US"/>
          </a:p>
        </p:txBody>
      </p:sp>
    </p:spTree>
    <p:extLst>
      <p:ext uri="{BB962C8B-B14F-4D97-AF65-F5344CB8AC3E}">
        <p14:creationId xmlns:p14="http://schemas.microsoft.com/office/powerpoint/2010/main" val="3285829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Stress tests showed instantaneous effects of shocks, so we see retirement schemes dipping below 100%.</a:t>
            </a:r>
          </a:p>
          <a:p>
            <a:r>
              <a:rPr lang="en-US" baseline="0" dirty="0" smtClean="0"/>
              <a:t>However, in reality, retirement schemes would pass the fall in asset value to plan members through the unit price to maintain 100% solvency ratio.</a:t>
            </a:r>
          </a:p>
          <a:p>
            <a:endParaRPr lang="en-US" baseline="0" dirty="0" smtClean="0"/>
          </a:p>
          <a:p>
            <a:r>
              <a:rPr lang="en-US" baseline="0" dirty="0" smtClean="0"/>
              <a:t>Due to the instantaneous effect, we would expect to see failure at the plan level, so emphasis was placed on looking at the aggregate level for the top 20 plans to determine whether the pension industry showed resiliency to shocks even when investments were reallocated to the riskier, illiquid asset classes.</a:t>
            </a:r>
          </a:p>
          <a:p>
            <a:endParaRPr lang="en-US" dirty="0"/>
          </a:p>
        </p:txBody>
      </p:sp>
      <p:sp>
        <p:nvSpPr>
          <p:cNvPr id="4" name="Slide Number Placeholder 3"/>
          <p:cNvSpPr>
            <a:spLocks noGrp="1"/>
          </p:cNvSpPr>
          <p:nvPr>
            <p:ph type="sldNum" sz="quarter" idx="10"/>
          </p:nvPr>
        </p:nvSpPr>
        <p:spPr/>
        <p:txBody>
          <a:bodyPr/>
          <a:lstStyle/>
          <a:p>
            <a:fld id="{A59B7F13-8B36-435B-8ED7-F4FE0CD0A782}" type="slidenum">
              <a:rPr lang="en-US" smtClean="0"/>
              <a:t>18</a:t>
            </a:fld>
            <a:endParaRPr lang="en-US"/>
          </a:p>
        </p:txBody>
      </p:sp>
    </p:spTree>
    <p:extLst>
      <p:ext uri="{BB962C8B-B14F-4D97-AF65-F5344CB8AC3E}">
        <p14:creationId xmlns:p14="http://schemas.microsoft.com/office/powerpoint/2010/main" val="1773138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written instructions</a:t>
            </a:r>
            <a:r>
              <a:rPr lang="en-US" baseline="0" dirty="0" smtClean="0"/>
              <a:t> were provided, investment managers did not complete the forms properly, resulting in persons conducting data validation requesting clarifications and corrections several times.</a:t>
            </a:r>
          </a:p>
          <a:p>
            <a:endParaRPr lang="en-US" baseline="0" dirty="0" smtClean="0"/>
          </a:p>
          <a:p>
            <a:r>
              <a:rPr lang="en-US" baseline="0" dirty="0" smtClean="0"/>
              <a:t>The FSC had FHSIs, but not necessarily the benchmarks that would allow for us to state whether the FHSI after the economic shock is acceptable or not.</a:t>
            </a:r>
          </a:p>
          <a:p>
            <a:endParaRPr lang="en-US" dirty="0"/>
          </a:p>
        </p:txBody>
      </p:sp>
      <p:sp>
        <p:nvSpPr>
          <p:cNvPr id="4" name="Slide Number Placeholder 3"/>
          <p:cNvSpPr>
            <a:spLocks noGrp="1"/>
          </p:cNvSpPr>
          <p:nvPr>
            <p:ph type="sldNum" sz="quarter" idx="10"/>
          </p:nvPr>
        </p:nvSpPr>
        <p:spPr/>
        <p:txBody>
          <a:bodyPr/>
          <a:lstStyle/>
          <a:p>
            <a:fld id="{A59B7F13-8B36-435B-8ED7-F4FE0CD0A782}" type="slidenum">
              <a:rPr lang="en-US" smtClean="0"/>
              <a:t>20</a:t>
            </a:fld>
            <a:endParaRPr lang="en-US"/>
          </a:p>
        </p:txBody>
      </p:sp>
    </p:spTree>
    <p:extLst>
      <p:ext uri="{BB962C8B-B14F-4D97-AF65-F5344CB8AC3E}">
        <p14:creationId xmlns:p14="http://schemas.microsoft.com/office/powerpoint/2010/main" val="1216604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FSC got the buy-in from the executives of the investment management companies, but an additional workshop with the persons actually completing the forms/providing the data would have been beneficial.</a:t>
            </a:r>
          </a:p>
          <a:p>
            <a:endParaRPr lang="en-US" baseline="0" dirty="0" smtClean="0"/>
          </a:p>
          <a:p>
            <a:r>
              <a:rPr lang="en-US" baseline="0" dirty="0" smtClean="0"/>
              <a:t>For use of FHSI – funding/solvency ratio was clear so a lot of reliance was placed on those results. In terms of liquidity ratios, emphasis was placed on whether there were sufficient liquid assets to cover the upcoming year’s pension payments.</a:t>
            </a:r>
          </a:p>
          <a:p>
            <a:endParaRPr lang="en-US" baseline="0" dirty="0" smtClean="0"/>
          </a:p>
          <a:p>
            <a:r>
              <a:rPr lang="en-US" baseline="0" dirty="0" smtClean="0"/>
              <a:t>As we collect data to calculate FHSIs and perform a trend analysis, the FSC will be able in the future to ascertain benchmarks appropriate for the Jamaican pension industry.</a:t>
            </a:r>
          </a:p>
          <a:p>
            <a:endParaRPr lang="en-US" dirty="0"/>
          </a:p>
        </p:txBody>
      </p:sp>
      <p:sp>
        <p:nvSpPr>
          <p:cNvPr id="4" name="Slide Number Placeholder 3"/>
          <p:cNvSpPr>
            <a:spLocks noGrp="1"/>
          </p:cNvSpPr>
          <p:nvPr>
            <p:ph type="sldNum" sz="quarter" idx="10"/>
          </p:nvPr>
        </p:nvSpPr>
        <p:spPr/>
        <p:txBody>
          <a:bodyPr/>
          <a:lstStyle/>
          <a:p>
            <a:fld id="{A59B7F13-8B36-435B-8ED7-F4FE0CD0A782}" type="slidenum">
              <a:rPr lang="en-US" smtClean="0"/>
              <a:t>21</a:t>
            </a:fld>
            <a:endParaRPr lang="en-US"/>
          </a:p>
        </p:txBody>
      </p:sp>
    </p:spTree>
    <p:extLst>
      <p:ext uri="{BB962C8B-B14F-4D97-AF65-F5344CB8AC3E}">
        <p14:creationId xmlns:p14="http://schemas.microsoft.com/office/powerpoint/2010/main" val="1679082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Background</a:t>
            </a:r>
            <a:r>
              <a:rPr lang="en-US" baseline="0" dirty="0" smtClean="0"/>
              <a:t> information on proposed changes</a:t>
            </a:r>
            <a:endParaRPr lang="en-US" dirty="0" smtClean="0"/>
          </a:p>
          <a:p>
            <a:endParaRPr lang="en-US" dirty="0"/>
          </a:p>
        </p:txBody>
      </p:sp>
      <p:sp>
        <p:nvSpPr>
          <p:cNvPr id="4" name="Slide Number Placeholder 3"/>
          <p:cNvSpPr>
            <a:spLocks noGrp="1"/>
          </p:cNvSpPr>
          <p:nvPr>
            <p:ph type="sldNum" sz="quarter" idx="10"/>
          </p:nvPr>
        </p:nvSpPr>
        <p:spPr/>
        <p:txBody>
          <a:bodyPr/>
          <a:lstStyle/>
          <a:p>
            <a:fld id="{A59B7F13-8B36-435B-8ED7-F4FE0CD0A782}" type="slidenum">
              <a:rPr lang="en-US" smtClean="0"/>
              <a:t>3</a:t>
            </a:fld>
            <a:endParaRPr lang="en-US"/>
          </a:p>
        </p:txBody>
      </p:sp>
    </p:spTree>
    <p:extLst>
      <p:ext uri="{BB962C8B-B14F-4D97-AF65-F5344CB8AC3E}">
        <p14:creationId xmlns:p14="http://schemas.microsoft.com/office/powerpoint/2010/main" val="3629527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Indicate</a:t>
            </a:r>
            <a:r>
              <a:rPr lang="en-US" baseline="0" dirty="0" smtClean="0"/>
              <a:t> that the FSC needed to determine the impact the proposed changes may have on the industry, which would be achieved by stress testing.</a:t>
            </a:r>
          </a:p>
          <a:p>
            <a:r>
              <a:rPr lang="en-US" baseline="0" dirty="0" smtClean="0"/>
              <a:t>Indicate that there are four main types of stress testing, and based on the FSC’s needs, sensitivity analysis and multi factor shock were deemed appropriate.</a:t>
            </a:r>
            <a:endParaRPr lang="en-US" dirty="0"/>
          </a:p>
        </p:txBody>
      </p:sp>
      <p:sp>
        <p:nvSpPr>
          <p:cNvPr id="4" name="Slide Number Placeholder 3"/>
          <p:cNvSpPr>
            <a:spLocks noGrp="1"/>
          </p:cNvSpPr>
          <p:nvPr>
            <p:ph type="sldNum" sz="quarter" idx="10"/>
          </p:nvPr>
        </p:nvSpPr>
        <p:spPr/>
        <p:txBody>
          <a:bodyPr/>
          <a:lstStyle/>
          <a:p>
            <a:fld id="{A59B7F13-8B36-435B-8ED7-F4FE0CD0A782}" type="slidenum">
              <a:rPr lang="en-US" smtClean="0"/>
              <a:t>4</a:t>
            </a:fld>
            <a:endParaRPr lang="en-US"/>
          </a:p>
        </p:txBody>
      </p:sp>
    </p:spTree>
    <p:extLst>
      <p:ext uri="{BB962C8B-B14F-4D97-AF65-F5344CB8AC3E}">
        <p14:creationId xmlns:p14="http://schemas.microsoft.com/office/powerpoint/2010/main" val="2489554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were the areas in the proposed</a:t>
            </a:r>
            <a:r>
              <a:rPr lang="en-US" baseline="0" dirty="0" smtClean="0"/>
              <a:t> changes to the Investment Regulations that were of greatest concern, hence, the stress test focused on these proposals.</a:t>
            </a:r>
            <a:endParaRPr lang="en-US" dirty="0"/>
          </a:p>
        </p:txBody>
      </p:sp>
      <p:sp>
        <p:nvSpPr>
          <p:cNvPr id="4" name="Slide Number Placeholder 3"/>
          <p:cNvSpPr>
            <a:spLocks noGrp="1"/>
          </p:cNvSpPr>
          <p:nvPr>
            <p:ph type="sldNum" sz="quarter" idx="10"/>
          </p:nvPr>
        </p:nvSpPr>
        <p:spPr/>
        <p:txBody>
          <a:bodyPr/>
          <a:lstStyle/>
          <a:p>
            <a:fld id="{A59B7F13-8B36-435B-8ED7-F4FE0CD0A782}" type="slidenum">
              <a:rPr lang="en-US" smtClean="0"/>
              <a:t>5</a:t>
            </a:fld>
            <a:endParaRPr lang="en-US"/>
          </a:p>
        </p:txBody>
      </p:sp>
    </p:spTree>
    <p:extLst>
      <p:ext uri="{BB962C8B-B14F-4D97-AF65-F5344CB8AC3E}">
        <p14:creationId xmlns:p14="http://schemas.microsoft.com/office/powerpoint/2010/main" val="332011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FSC benefitted from a consultancy with Mike </a:t>
            </a:r>
            <a:r>
              <a:rPr lang="en-US" baseline="0" dirty="0" err="1" smtClean="0"/>
              <a:t>Hafeman</a:t>
            </a:r>
            <a:r>
              <a:rPr lang="en-US" baseline="0" dirty="0" smtClean="0"/>
              <a:t> in November 2017 – he provided training on stress testing as well as the starting point for the stress testing model.</a:t>
            </a:r>
          </a:p>
          <a:p>
            <a:endParaRPr lang="en-US" baseline="0" dirty="0" smtClean="0"/>
          </a:p>
          <a:p>
            <a:r>
              <a:rPr lang="en-US" baseline="0" dirty="0" smtClean="0"/>
              <a:t>The model compares how plans’ existing balance sheets perform when economic shocks are applied, versus plans’ revised balance sheets (that is, investments reallocated to the newly proposed asset classes) when the same economic shocks are applied. Any differences are due to the impact of assets now being in private equity, unsecured corporate debt, etc. when formerly they were in more conservative and more liquid asset classes (government securities, repurchase agreements, etc.)</a:t>
            </a:r>
          </a:p>
          <a:p>
            <a:endParaRPr lang="en-US" dirty="0"/>
          </a:p>
        </p:txBody>
      </p:sp>
      <p:sp>
        <p:nvSpPr>
          <p:cNvPr id="4" name="Slide Number Placeholder 3"/>
          <p:cNvSpPr>
            <a:spLocks noGrp="1"/>
          </p:cNvSpPr>
          <p:nvPr>
            <p:ph type="sldNum" sz="quarter" idx="10"/>
          </p:nvPr>
        </p:nvSpPr>
        <p:spPr/>
        <p:txBody>
          <a:bodyPr/>
          <a:lstStyle/>
          <a:p>
            <a:fld id="{A59B7F13-8B36-435B-8ED7-F4FE0CD0A782}" type="slidenum">
              <a:rPr lang="en-US" smtClean="0"/>
              <a:t>6</a:t>
            </a:fld>
            <a:endParaRPr lang="en-US"/>
          </a:p>
        </p:txBody>
      </p:sp>
    </p:spTree>
    <p:extLst>
      <p:ext uri="{BB962C8B-B14F-4D97-AF65-F5344CB8AC3E}">
        <p14:creationId xmlns:p14="http://schemas.microsoft.com/office/powerpoint/2010/main" val="69114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keeping with the areas of concern, the</a:t>
            </a:r>
            <a:r>
              <a:rPr lang="en-US" baseline="0" dirty="0" smtClean="0"/>
              <a:t> economic variables that are most closely associated were used (interest rate and credit quality for unsecured corporate debt). In addition, other variables (real estate market) were incorporated in the multi factor shock.</a:t>
            </a:r>
            <a:endParaRPr lang="en-US" dirty="0"/>
          </a:p>
        </p:txBody>
      </p:sp>
      <p:sp>
        <p:nvSpPr>
          <p:cNvPr id="4" name="Slide Number Placeholder 3"/>
          <p:cNvSpPr>
            <a:spLocks noGrp="1"/>
          </p:cNvSpPr>
          <p:nvPr>
            <p:ph type="sldNum" sz="quarter" idx="10"/>
          </p:nvPr>
        </p:nvSpPr>
        <p:spPr/>
        <p:txBody>
          <a:bodyPr/>
          <a:lstStyle/>
          <a:p>
            <a:fld id="{A59B7F13-8B36-435B-8ED7-F4FE0CD0A782}" type="slidenum">
              <a:rPr lang="en-US" smtClean="0"/>
              <a:t>7</a:t>
            </a:fld>
            <a:endParaRPr lang="en-US"/>
          </a:p>
        </p:txBody>
      </p:sp>
    </p:spTree>
    <p:extLst>
      <p:ext uri="{BB962C8B-B14F-4D97-AF65-F5344CB8AC3E}">
        <p14:creationId xmlns:p14="http://schemas.microsoft.com/office/powerpoint/2010/main" val="3971230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dirty="0" smtClean="0"/>
              <a:t>FSC determined the movement in the economic</a:t>
            </a:r>
            <a:r>
              <a:rPr lang="en-US" baseline="0" dirty="0" smtClean="0"/>
              <a:t> variables that should be applied in the stress tests by perusing information from various sources.</a:t>
            </a:r>
            <a:endParaRPr lang="en-US" dirty="0"/>
          </a:p>
        </p:txBody>
      </p:sp>
      <p:sp>
        <p:nvSpPr>
          <p:cNvPr id="4" name="Slide Number Placeholder 3"/>
          <p:cNvSpPr>
            <a:spLocks noGrp="1"/>
          </p:cNvSpPr>
          <p:nvPr>
            <p:ph type="sldNum" sz="quarter" idx="10"/>
          </p:nvPr>
        </p:nvSpPr>
        <p:spPr/>
        <p:txBody>
          <a:bodyPr/>
          <a:lstStyle/>
          <a:p>
            <a:fld id="{A59B7F13-8B36-435B-8ED7-F4FE0CD0A782}" type="slidenum">
              <a:rPr lang="en-US" smtClean="0"/>
              <a:t>8</a:t>
            </a:fld>
            <a:endParaRPr lang="en-US"/>
          </a:p>
        </p:txBody>
      </p:sp>
    </p:spTree>
    <p:extLst>
      <p:ext uri="{BB962C8B-B14F-4D97-AF65-F5344CB8AC3E}">
        <p14:creationId xmlns:p14="http://schemas.microsoft.com/office/powerpoint/2010/main" val="1939770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of the stress</a:t>
            </a:r>
            <a:r>
              <a:rPr lang="en-US" baseline="0" dirty="0" smtClean="0"/>
              <a:t> tests applied</a:t>
            </a:r>
            <a:endParaRPr lang="en-US" dirty="0"/>
          </a:p>
        </p:txBody>
      </p:sp>
      <p:sp>
        <p:nvSpPr>
          <p:cNvPr id="4" name="Slide Number Placeholder 3"/>
          <p:cNvSpPr>
            <a:spLocks noGrp="1"/>
          </p:cNvSpPr>
          <p:nvPr>
            <p:ph type="sldNum" sz="quarter" idx="10"/>
          </p:nvPr>
        </p:nvSpPr>
        <p:spPr/>
        <p:txBody>
          <a:bodyPr/>
          <a:lstStyle/>
          <a:p>
            <a:fld id="{A59B7F13-8B36-435B-8ED7-F4FE0CD0A782}" type="slidenum">
              <a:rPr lang="en-US" smtClean="0"/>
              <a:t>9</a:t>
            </a:fld>
            <a:endParaRPr lang="en-US"/>
          </a:p>
        </p:txBody>
      </p:sp>
    </p:spTree>
    <p:extLst>
      <p:ext uri="{BB962C8B-B14F-4D97-AF65-F5344CB8AC3E}">
        <p14:creationId xmlns:p14="http://schemas.microsoft.com/office/powerpoint/2010/main" val="2655326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impact of</a:t>
            </a:r>
            <a:r>
              <a:rPr lang="en-US" baseline="0" dirty="0" smtClean="0"/>
              <a:t> the proposed asset classes and limits on the industry was evaluated based on the changes in these FHSIs (primarily funding/solvency ratio).</a:t>
            </a:r>
            <a:endParaRPr lang="en-US" dirty="0"/>
          </a:p>
        </p:txBody>
      </p:sp>
      <p:sp>
        <p:nvSpPr>
          <p:cNvPr id="4" name="Slide Number Placeholder 3"/>
          <p:cNvSpPr>
            <a:spLocks noGrp="1"/>
          </p:cNvSpPr>
          <p:nvPr>
            <p:ph type="sldNum" sz="quarter" idx="10"/>
          </p:nvPr>
        </p:nvSpPr>
        <p:spPr/>
        <p:txBody>
          <a:bodyPr/>
          <a:lstStyle/>
          <a:p>
            <a:fld id="{A59B7F13-8B36-435B-8ED7-F4FE0CD0A782}" type="slidenum">
              <a:rPr lang="en-US" smtClean="0"/>
              <a:t>10</a:t>
            </a:fld>
            <a:endParaRPr lang="en-US"/>
          </a:p>
        </p:txBody>
      </p:sp>
    </p:spTree>
    <p:extLst>
      <p:ext uri="{BB962C8B-B14F-4D97-AF65-F5344CB8AC3E}">
        <p14:creationId xmlns:p14="http://schemas.microsoft.com/office/powerpoint/2010/main" val="1377590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3ED991-61BE-4FF7-9AF3-3E17A867830B}"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AC844-B84F-49B9-9BC5-01F901926AE5}" type="slidenum">
              <a:rPr lang="en-US" smtClean="0"/>
              <a:t>‹#›</a:t>
            </a:fld>
            <a:endParaRPr lang="en-US"/>
          </a:p>
        </p:txBody>
      </p:sp>
    </p:spTree>
    <p:extLst>
      <p:ext uri="{BB962C8B-B14F-4D97-AF65-F5344CB8AC3E}">
        <p14:creationId xmlns:p14="http://schemas.microsoft.com/office/powerpoint/2010/main" val="3291817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ED991-61BE-4FF7-9AF3-3E17A867830B}"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AC844-B84F-49B9-9BC5-01F901926AE5}" type="slidenum">
              <a:rPr lang="en-US" smtClean="0"/>
              <a:t>‹#›</a:t>
            </a:fld>
            <a:endParaRPr lang="en-US"/>
          </a:p>
        </p:txBody>
      </p:sp>
    </p:spTree>
    <p:extLst>
      <p:ext uri="{BB962C8B-B14F-4D97-AF65-F5344CB8AC3E}">
        <p14:creationId xmlns:p14="http://schemas.microsoft.com/office/powerpoint/2010/main" val="2571890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ED991-61BE-4FF7-9AF3-3E17A867830B}"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AC844-B84F-49B9-9BC5-01F901926AE5}" type="slidenum">
              <a:rPr lang="en-US" smtClean="0"/>
              <a:t>‹#›</a:t>
            </a:fld>
            <a:endParaRPr lang="en-US"/>
          </a:p>
        </p:txBody>
      </p:sp>
    </p:spTree>
    <p:extLst>
      <p:ext uri="{BB962C8B-B14F-4D97-AF65-F5344CB8AC3E}">
        <p14:creationId xmlns:p14="http://schemas.microsoft.com/office/powerpoint/2010/main" val="1342474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3694015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2326818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83ED991-61BE-4FF7-9AF3-3E17A867830B}" type="datetimeFigureOut">
              <a:rPr lang="en-US" smtClean="0"/>
              <a:t>6/4/2019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6AC844-B84F-49B9-9BC5-01F901926AE5}" type="slidenum">
              <a:rPr lang="en-US" smtClean="0"/>
              <a:t>‹#›</a:t>
            </a:fld>
            <a:endParaRPr lang="en-US"/>
          </a:p>
        </p:txBody>
      </p:sp>
    </p:spTree>
    <p:extLst>
      <p:ext uri="{BB962C8B-B14F-4D97-AF65-F5344CB8AC3E}">
        <p14:creationId xmlns:p14="http://schemas.microsoft.com/office/powerpoint/2010/main" val="1117392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3694015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2326818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83ED991-61BE-4FF7-9AF3-3E17A867830B}" type="datetimeFigureOut">
              <a:rPr lang="en-US" smtClean="0"/>
              <a:t>6/4/2019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6AC844-B84F-49B9-9BC5-01F901926AE5}" type="slidenum">
              <a:rPr lang="en-US" smtClean="0"/>
              <a:t>‹#›</a:t>
            </a:fld>
            <a:endParaRPr lang="en-US"/>
          </a:p>
        </p:txBody>
      </p:sp>
    </p:spTree>
    <p:extLst>
      <p:ext uri="{BB962C8B-B14F-4D97-AF65-F5344CB8AC3E}">
        <p14:creationId xmlns:p14="http://schemas.microsoft.com/office/powerpoint/2010/main" val="1117392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ED991-61BE-4FF7-9AF3-3E17A867830B}"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AC844-B84F-49B9-9BC5-01F901926AE5}" type="slidenum">
              <a:rPr lang="en-US" smtClean="0"/>
              <a:t>‹#›</a:t>
            </a:fld>
            <a:endParaRPr lang="en-US"/>
          </a:p>
        </p:txBody>
      </p:sp>
    </p:spTree>
    <p:extLst>
      <p:ext uri="{BB962C8B-B14F-4D97-AF65-F5344CB8AC3E}">
        <p14:creationId xmlns:p14="http://schemas.microsoft.com/office/powerpoint/2010/main" val="11173929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3ED991-61BE-4FF7-9AF3-3E17A867830B}"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AC844-B84F-49B9-9BC5-01F901926AE5}" type="slidenum">
              <a:rPr lang="en-US" smtClean="0"/>
              <a:t>‹#›</a:t>
            </a:fld>
            <a:endParaRPr lang="en-US"/>
          </a:p>
        </p:txBody>
      </p:sp>
    </p:spTree>
    <p:extLst>
      <p:ext uri="{BB962C8B-B14F-4D97-AF65-F5344CB8AC3E}">
        <p14:creationId xmlns:p14="http://schemas.microsoft.com/office/powerpoint/2010/main" val="2522919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3ED991-61BE-4FF7-9AF3-3E17A867830B}"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6AC844-B84F-49B9-9BC5-01F901926AE5}" type="slidenum">
              <a:rPr lang="en-US" smtClean="0"/>
              <a:t>‹#›</a:t>
            </a:fld>
            <a:endParaRPr lang="en-US"/>
          </a:p>
        </p:txBody>
      </p:sp>
    </p:spTree>
    <p:extLst>
      <p:ext uri="{BB962C8B-B14F-4D97-AF65-F5344CB8AC3E}">
        <p14:creationId xmlns:p14="http://schemas.microsoft.com/office/powerpoint/2010/main" val="296619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3ED991-61BE-4FF7-9AF3-3E17A867830B}" type="datetimeFigureOut">
              <a:rPr lang="en-US" smtClean="0"/>
              <a:t>6/4/2019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6AC844-B84F-49B9-9BC5-01F901926AE5}" type="slidenum">
              <a:rPr lang="en-US" smtClean="0"/>
              <a:t>‹#›</a:t>
            </a:fld>
            <a:endParaRPr lang="en-US"/>
          </a:p>
        </p:txBody>
      </p:sp>
    </p:spTree>
    <p:extLst>
      <p:ext uri="{BB962C8B-B14F-4D97-AF65-F5344CB8AC3E}">
        <p14:creationId xmlns:p14="http://schemas.microsoft.com/office/powerpoint/2010/main" val="927976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3ED991-61BE-4FF7-9AF3-3E17A867830B}"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6AC844-B84F-49B9-9BC5-01F901926AE5}" type="slidenum">
              <a:rPr lang="en-US" smtClean="0"/>
              <a:t>‹#›</a:t>
            </a:fld>
            <a:endParaRPr lang="en-US"/>
          </a:p>
        </p:txBody>
      </p:sp>
    </p:spTree>
    <p:extLst>
      <p:ext uri="{BB962C8B-B14F-4D97-AF65-F5344CB8AC3E}">
        <p14:creationId xmlns:p14="http://schemas.microsoft.com/office/powerpoint/2010/main" val="4053209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ED991-61BE-4FF7-9AF3-3E17A867830B}" type="datetimeFigureOut">
              <a:rPr lang="en-US" smtClean="0"/>
              <a:t>6/4/2019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6AC844-B84F-49B9-9BC5-01F901926AE5}" type="slidenum">
              <a:rPr lang="en-US" smtClean="0"/>
              <a:t>‹#›</a:t>
            </a:fld>
            <a:endParaRPr lang="en-US"/>
          </a:p>
        </p:txBody>
      </p:sp>
    </p:spTree>
    <p:extLst>
      <p:ext uri="{BB962C8B-B14F-4D97-AF65-F5344CB8AC3E}">
        <p14:creationId xmlns:p14="http://schemas.microsoft.com/office/powerpoint/2010/main" val="490163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3ED991-61BE-4FF7-9AF3-3E17A867830B}"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6AC844-B84F-49B9-9BC5-01F901926AE5}" type="slidenum">
              <a:rPr lang="en-US" smtClean="0"/>
              <a:t>‹#›</a:t>
            </a:fld>
            <a:endParaRPr lang="en-US"/>
          </a:p>
        </p:txBody>
      </p:sp>
    </p:spTree>
    <p:extLst>
      <p:ext uri="{BB962C8B-B14F-4D97-AF65-F5344CB8AC3E}">
        <p14:creationId xmlns:p14="http://schemas.microsoft.com/office/powerpoint/2010/main" val="3344433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3ED991-61BE-4FF7-9AF3-3E17A867830B}"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6AC844-B84F-49B9-9BC5-01F901926AE5}" type="slidenum">
              <a:rPr lang="en-US" smtClean="0"/>
              <a:t>‹#›</a:t>
            </a:fld>
            <a:endParaRPr lang="en-US"/>
          </a:p>
        </p:txBody>
      </p:sp>
    </p:spTree>
    <p:extLst>
      <p:ext uri="{BB962C8B-B14F-4D97-AF65-F5344CB8AC3E}">
        <p14:creationId xmlns:p14="http://schemas.microsoft.com/office/powerpoint/2010/main" val="3202271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ED991-61BE-4FF7-9AF3-3E17A867830B}" type="datetimeFigureOut">
              <a:rPr lang="en-US" smtClean="0"/>
              <a:t>6/4/2019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6AC844-B84F-49B9-9BC5-01F901926AE5}" type="slidenum">
              <a:rPr lang="en-US" smtClean="0"/>
              <a:t>‹#›</a:t>
            </a:fld>
            <a:endParaRPr lang="en-US"/>
          </a:p>
        </p:txBody>
      </p:sp>
    </p:spTree>
    <p:extLst>
      <p:ext uri="{BB962C8B-B14F-4D97-AF65-F5344CB8AC3E}">
        <p14:creationId xmlns:p14="http://schemas.microsoft.com/office/powerpoint/2010/main" val="3910863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xml"/><Relationship Id="rId1" Type="http://schemas.openxmlformats.org/officeDocument/2006/relationships/themeOverride" Target="../theme/themeOverride4.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5.xml"/><Relationship Id="rId1" Type="http://schemas.openxmlformats.org/officeDocument/2006/relationships/themeOverride" Target="../theme/themeOverride5.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notesSlide" Target="../notesSlides/notesSlide10.xml"/><Relationship Id="rId7" Type="http://schemas.openxmlformats.org/officeDocument/2006/relationships/diagramQuickStyle" Target="../diagrams/quickStyle6.xml"/><Relationship Id="rId2" Type="http://schemas.openxmlformats.org/officeDocument/2006/relationships/slideLayout" Target="../slideLayouts/slideLayout15.xml"/><Relationship Id="rId1" Type="http://schemas.openxmlformats.org/officeDocument/2006/relationships/themeOverride" Target="../theme/themeOverride6.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2.jpg"/><Relationship Id="rId9" Type="http://schemas.microsoft.com/office/2007/relationships/diagramDrawing" Target="../diagrams/drawing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hemeOverride" Target="../theme/themeOverride7.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9.xml"/><Relationship Id="rId1" Type="http://schemas.openxmlformats.org/officeDocument/2006/relationships/themeOverride" Target="../theme/themeOverride8.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9.xml"/><Relationship Id="rId1" Type="http://schemas.openxmlformats.org/officeDocument/2006/relationships/themeOverride" Target="../theme/themeOverride9.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hemeOverride" Target="../theme/themeOverride10.xml"/><Relationship Id="rId5" Type="http://schemas.openxmlformats.org/officeDocument/2006/relationships/image" Target="../media/image12.png"/><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hemeOverride" Target="../theme/themeOverride11.xml"/><Relationship Id="rId5" Type="http://schemas.openxmlformats.org/officeDocument/2006/relationships/image" Target="../media/image13.pn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5.xml"/><Relationship Id="rId1" Type="http://schemas.openxmlformats.org/officeDocument/2006/relationships/themeOverride" Target="../theme/themeOverride1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notesSlide" Target="../notesSlides/notesSlide5.xml"/><Relationship Id="rId7" Type="http://schemas.openxmlformats.org/officeDocument/2006/relationships/diagramQuickStyle" Target="../diagrams/quickStyle4.xml"/><Relationship Id="rId2" Type="http://schemas.openxmlformats.org/officeDocument/2006/relationships/slideLayout" Target="../slideLayouts/slideLayout15.xml"/><Relationship Id="rId1" Type="http://schemas.openxmlformats.org/officeDocument/2006/relationships/themeOverride" Target="../theme/themeOverride1.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jpg"/><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notesSlide" Target="../notesSlides/notesSlide6.xml"/><Relationship Id="rId7" Type="http://schemas.openxmlformats.org/officeDocument/2006/relationships/diagramQuickStyle" Target="../diagrams/quickStyle5.xml"/><Relationship Id="rId2" Type="http://schemas.openxmlformats.org/officeDocument/2006/relationships/slideLayout" Target="../slideLayouts/slideLayout15.xml"/><Relationship Id="rId1" Type="http://schemas.openxmlformats.org/officeDocument/2006/relationships/themeOverride" Target="../theme/themeOverride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jpg"/><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themeOverride" Target="../theme/themeOverride3.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399" y="3467101"/>
            <a:ext cx="4725093" cy="1317625"/>
          </a:xfrm>
        </p:spPr>
        <p:txBody>
          <a:bodyPr>
            <a:normAutofit fontScale="90000"/>
          </a:bodyPr>
          <a:lstStyle/>
          <a:p>
            <a:r>
              <a:rPr lang="en-US" sz="3600" dirty="0" smtClean="0"/>
              <a:t>CAPS Conference</a:t>
            </a:r>
            <a:br>
              <a:rPr lang="en-US" sz="3600" dirty="0" smtClean="0"/>
            </a:br>
            <a:r>
              <a:rPr lang="en-US" sz="3600" dirty="0" smtClean="0"/>
              <a:t>June 18-19, 2018</a:t>
            </a:r>
            <a:br>
              <a:rPr lang="en-US" sz="3600" dirty="0" smtClean="0"/>
            </a:br>
            <a:r>
              <a:rPr lang="en-US" sz="3600" dirty="0" smtClean="0"/>
              <a:t>St. Kitts</a:t>
            </a:r>
            <a:endParaRPr lang="en-US" sz="3600" dirty="0"/>
          </a:p>
        </p:txBody>
      </p:sp>
      <p:sp>
        <p:nvSpPr>
          <p:cNvPr id="3" name="Subtitle 2"/>
          <p:cNvSpPr>
            <a:spLocks noGrp="1"/>
          </p:cNvSpPr>
          <p:nvPr>
            <p:ph type="subTitle" idx="1"/>
          </p:nvPr>
        </p:nvSpPr>
        <p:spPr>
          <a:xfrm>
            <a:off x="3657600" y="5714999"/>
            <a:ext cx="4267200" cy="1039091"/>
          </a:xfrm>
        </p:spPr>
        <p:txBody>
          <a:bodyPr>
            <a:normAutofit fontScale="85000" lnSpcReduction="10000"/>
          </a:bodyPr>
          <a:lstStyle/>
          <a:p>
            <a:pPr algn="l"/>
            <a:r>
              <a:rPr lang="en-US" sz="2400" dirty="0" smtClean="0">
                <a:solidFill>
                  <a:schemeClr val="tx2">
                    <a:lumMod val="75000"/>
                  </a:schemeClr>
                </a:solidFill>
              </a:rPr>
              <a:t>Shani Bryan</a:t>
            </a:r>
          </a:p>
          <a:p>
            <a:pPr algn="l"/>
            <a:r>
              <a:rPr lang="en-US" sz="2400" dirty="0" smtClean="0">
                <a:solidFill>
                  <a:schemeClr val="tx2">
                    <a:lumMod val="75000"/>
                  </a:schemeClr>
                </a:solidFill>
              </a:rPr>
              <a:t>Risk Officer</a:t>
            </a:r>
          </a:p>
          <a:p>
            <a:pPr algn="l"/>
            <a:r>
              <a:rPr lang="en-US" sz="2400" dirty="0" smtClean="0">
                <a:solidFill>
                  <a:schemeClr val="tx2">
                    <a:lumMod val="75000"/>
                  </a:schemeClr>
                </a:solidFill>
              </a:rPr>
              <a:t>Financial Services Commission, Jamaica</a:t>
            </a:r>
            <a:endParaRPr lang="en-US" sz="2400" dirty="0">
              <a:solidFill>
                <a:schemeClr val="tx2">
                  <a:lumMod val="75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6185" y="5761511"/>
            <a:ext cx="1217815" cy="1039091"/>
          </a:xfrm>
          <a:prstGeom prst="rect">
            <a:avLst/>
          </a:prstGeom>
        </p:spPr>
      </p:pic>
      <p:sp>
        <p:nvSpPr>
          <p:cNvPr id="6" name="Title 1"/>
          <p:cNvSpPr txBox="1">
            <a:spLocks/>
          </p:cNvSpPr>
          <p:nvPr/>
        </p:nvSpPr>
        <p:spPr>
          <a:xfrm>
            <a:off x="3962399" y="838201"/>
            <a:ext cx="4615543" cy="215877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Use and Application of Stress Test Results: The Jamaican Experience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6" y="2"/>
            <a:ext cx="3570514" cy="6857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C:\Users\PMcDowell\Desktop\CAPS June 2010\CAPS Logo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611086" cy="114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8528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a:ln w="19050">
            <a:solidFill>
              <a:schemeClr val="bg1">
                <a:lumMod val="50000"/>
              </a:schemeClr>
            </a:solidFill>
          </a:ln>
        </p:spPr>
        <p:txBody>
          <a:bodyPr>
            <a:normAutofit fontScale="90000"/>
          </a:bodyPr>
          <a:lstStyle/>
          <a:p>
            <a:r>
              <a:rPr lang="en-US" dirty="0" smtClean="0"/>
              <a:t>Impact: Financial Health and </a:t>
            </a:r>
            <a:br>
              <a:rPr lang="en-US" dirty="0" smtClean="0"/>
            </a:br>
            <a:r>
              <a:rPr lang="en-US" dirty="0" smtClean="0"/>
              <a:t>Stability Indicators</a:t>
            </a:r>
            <a:endParaRPr lang="en-US" dirty="0"/>
          </a:p>
        </p:txBody>
      </p:sp>
      <p:sp>
        <p:nvSpPr>
          <p:cNvPr id="3" name="Content Placeholder 2"/>
          <p:cNvSpPr>
            <a:spLocks noGrp="1"/>
          </p:cNvSpPr>
          <p:nvPr>
            <p:ph idx="1"/>
          </p:nvPr>
        </p:nvSpPr>
        <p:spPr>
          <a:xfrm>
            <a:off x="1600200" y="1600200"/>
            <a:ext cx="7239000" cy="4525963"/>
          </a:xfrm>
        </p:spPr>
        <p:txBody>
          <a:bodyPr/>
          <a:lstStyle/>
          <a:p>
            <a:r>
              <a:rPr lang="en-US" dirty="0" smtClean="0"/>
              <a:t>Funding/solvency ratio</a:t>
            </a:r>
          </a:p>
          <a:p>
            <a:r>
              <a:rPr lang="en-US" dirty="0" smtClean="0"/>
              <a:t>Liquid assets to total assets</a:t>
            </a:r>
          </a:p>
          <a:p>
            <a:r>
              <a:rPr lang="en-US" dirty="0" smtClean="0"/>
              <a:t>Liquid assets to estimated pension payments due within one year</a:t>
            </a:r>
          </a:p>
          <a:p>
            <a:r>
              <a:rPr lang="en-US" dirty="0" smtClean="0"/>
              <a:t>Investment in sponsor to total </a:t>
            </a:r>
          </a:p>
          <a:p>
            <a:pPr marL="0" indent="0">
              <a:buNone/>
            </a:pPr>
            <a:r>
              <a:rPr lang="en-US" dirty="0"/>
              <a:t> </a:t>
            </a:r>
            <a:r>
              <a:rPr lang="en-US" dirty="0" smtClean="0"/>
              <a:t>  assets</a:t>
            </a:r>
          </a:p>
          <a:p>
            <a:r>
              <a:rPr lang="en-US" dirty="0" smtClean="0"/>
              <a:t>Equities </a:t>
            </a:r>
            <a:r>
              <a:rPr lang="en-US" dirty="0"/>
              <a:t>to total </a:t>
            </a:r>
            <a:r>
              <a:rPr lang="en-US" dirty="0" smtClean="0"/>
              <a:t>assets</a:t>
            </a:r>
          </a:p>
          <a:p>
            <a:r>
              <a:rPr lang="en-US" dirty="0" smtClean="0"/>
              <a:t>Private bonds to total bonds</a:t>
            </a:r>
            <a:endParaRPr lang="en-US" dirty="0"/>
          </a:p>
          <a:p>
            <a:endParaRPr lang="en-US" dirty="0"/>
          </a:p>
        </p:txBody>
      </p:sp>
    </p:spTree>
    <p:extLst>
      <p:ext uri="{BB962C8B-B14F-4D97-AF65-F5344CB8AC3E}">
        <p14:creationId xmlns:p14="http://schemas.microsoft.com/office/powerpoint/2010/main" val="40795382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r>
              <a:rPr lang="en-US" dirty="0" smtClean="0"/>
              <a:t>Looked at top 20 pension plans by </a:t>
            </a:r>
          </a:p>
          <a:p>
            <a:pPr marL="0" indent="0">
              <a:buNone/>
            </a:pPr>
            <a:r>
              <a:rPr lang="en-US" dirty="0" smtClean="0"/>
              <a:t>assets – covered 58% of pension industry</a:t>
            </a:r>
          </a:p>
          <a:p>
            <a:r>
              <a:rPr lang="en-US" dirty="0" smtClean="0"/>
              <a:t>Direct investments and underlying </a:t>
            </a:r>
          </a:p>
          <a:p>
            <a:pPr marL="0" indent="0">
              <a:buNone/>
            </a:pPr>
            <a:r>
              <a:rPr lang="en-US" dirty="0" smtClean="0"/>
              <a:t>instruments in pooled arrangements</a:t>
            </a:r>
          </a:p>
          <a:p>
            <a:endParaRPr lang="en-US" dirty="0"/>
          </a:p>
        </p:txBody>
      </p:sp>
    </p:spTree>
    <p:extLst>
      <p:ext uri="{BB962C8B-B14F-4D97-AF65-F5344CB8AC3E}">
        <p14:creationId xmlns:p14="http://schemas.microsoft.com/office/powerpoint/2010/main" val="16108828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and Validation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88182799"/>
              </p:ext>
            </p:extLst>
          </p:nvPr>
        </p:nvGraphicFramePr>
        <p:xfrm>
          <a:off x="457200" y="1371600"/>
          <a:ext cx="8229600" cy="5181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784789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Results: Funding Ratio</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049400"/>
            <a:ext cx="4964400" cy="3288044"/>
          </a:xfrm>
          <a:prstGeom prst="rect">
            <a:avLst/>
          </a:prstGeom>
        </p:spPr>
      </p:pic>
    </p:spTree>
    <p:extLst>
      <p:ext uri="{BB962C8B-B14F-4D97-AF65-F5344CB8AC3E}">
        <p14:creationId xmlns:p14="http://schemas.microsoft.com/office/powerpoint/2010/main" val="873754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Shocks 1-7</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35710973"/>
              </p:ext>
            </p:extLst>
          </p:nvPr>
        </p:nvGraphicFramePr>
        <p:xfrm>
          <a:off x="304800" y="1219200"/>
          <a:ext cx="8686800" cy="5393271"/>
        </p:xfrm>
        <a:graphic>
          <a:graphicData uri="http://schemas.openxmlformats.org/drawingml/2006/table">
            <a:tbl>
              <a:tblPr firstRow="1" firstCol="1" bandRow="1">
                <a:tableStyleId>{5A111915-BE36-4E01-A7E5-04B1672EAD32}</a:tableStyleId>
              </a:tblPr>
              <a:tblGrid>
                <a:gridCol w="1189024">
                  <a:extLst>
                    <a:ext uri="{9D8B030D-6E8A-4147-A177-3AD203B41FA5}">
                      <a16:colId xmlns:a16="http://schemas.microsoft.com/office/drawing/2014/main" val="20000"/>
                    </a:ext>
                  </a:extLst>
                </a:gridCol>
                <a:gridCol w="2544776">
                  <a:extLst>
                    <a:ext uri="{9D8B030D-6E8A-4147-A177-3AD203B41FA5}">
                      <a16:colId xmlns:a16="http://schemas.microsoft.com/office/drawing/2014/main" val="20001"/>
                    </a:ext>
                  </a:extLst>
                </a:gridCol>
                <a:gridCol w="3466070">
                  <a:extLst>
                    <a:ext uri="{9D8B030D-6E8A-4147-A177-3AD203B41FA5}">
                      <a16:colId xmlns:a16="http://schemas.microsoft.com/office/drawing/2014/main" val="20002"/>
                    </a:ext>
                  </a:extLst>
                </a:gridCol>
                <a:gridCol w="1486930">
                  <a:extLst>
                    <a:ext uri="{9D8B030D-6E8A-4147-A177-3AD203B41FA5}">
                      <a16:colId xmlns:a16="http://schemas.microsoft.com/office/drawing/2014/main" val="20003"/>
                    </a:ext>
                  </a:extLst>
                </a:gridCol>
              </a:tblGrid>
              <a:tr h="401883">
                <a:tc>
                  <a:txBody>
                    <a:bodyPr/>
                    <a:lstStyle/>
                    <a:p>
                      <a:pPr marL="0" marR="0" algn="just">
                        <a:lnSpc>
                          <a:spcPct val="115000"/>
                        </a:lnSpc>
                        <a:spcBef>
                          <a:spcPts val="0"/>
                        </a:spcBef>
                        <a:spcAft>
                          <a:spcPts val="0"/>
                        </a:spcAft>
                      </a:pPr>
                      <a:r>
                        <a:rPr lang="en-GB" sz="2000" dirty="0">
                          <a:effectLst/>
                        </a:rPr>
                        <a:t>Shock #</a:t>
                      </a:r>
                      <a:endParaRPr lang="en-US" sz="20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2000" dirty="0">
                          <a:effectLst/>
                        </a:rPr>
                        <a:t>Asset Class </a:t>
                      </a:r>
                      <a:endParaRPr lang="en-GB" sz="2000" dirty="0" smtClean="0">
                        <a:effectLst/>
                      </a:endParaRPr>
                    </a:p>
                    <a:p>
                      <a:pPr marL="0" marR="0" algn="just">
                        <a:lnSpc>
                          <a:spcPct val="115000"/>
                        </a:lnSpc>
                        <a:spcBef>
                          <a:spcPts val="0"/>
                        </a:spcBef>
                        <a:spcAft>
                          <a:spcPts val="0"/>
                        </a:spcAft>
                      </a:pPr>
                      <a:r>
                        <a:rPr lang="en-GB" sz="2000" dirty="0" smtClean="0">
                          <a:effectLst/>
                        </a:rPr>
                        <a:t>Reallocation</a:t>
                      </a:r>
                      <a:endParaRPr lang="en-US" sz="20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2000">
                          <a:effectLst/>
                        </a:rPr>
                        <a:t>Type </a:t>
                      </a:r>
                      <a:endParaRPr lang="en-US" sz="20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2000">
                          <a:effectLst/>
                        </a:rPr>
                        <a:t>Magnitude</a:t>
                      </a:r>
                      <a:endParaRPr lang="en-US" sz="20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401883">
                <a:tc>
                  <a:txBody>
                    <a:bodyPr/>
                    <a:lstStyle/>
                    <a:p>
                      <a:pPr marL="0" marR="0">
                        <a:lnSpc>
                          <a:spcPct val="115000"/>
                        </a:lnSpc>
                        <a:spcBef>
                          <a:spcPts val="0"/>
                        </a:spcBef>
                        <a:spcAft>
                          <a:spcPts val="0"/>
                        </a:spcAft>
                      </a:pPr>
                      <a:r>
                        <a:rPr lang="en-GB" sz="2000" dirty="0">
                          <a:effectLst/>
                        </a:rPr>
                        <a:t>1</a:t>
                      </a:r>
                      <a:endParaRPr lang="en-US" sz="20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2000">
                          <a:effectLst/>
                        </a:rPr>
                        <a:t>5% VC</a:t>
                      </a:r>
                      <a:endParaRPr lang="en-US" sz="20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2000">
                          <a:effectLst/>
                        </a:rPr>
                        <a:t>Equity market</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2000">
                          <a:effectLst/>
                        </a:rPr>
                        <a:t>-30%</a:t>
                      </a:r>
                      <a:endParaRPr lang="en-US" sz="20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401883">
                <a:tc>
                  <a:txBody>
                    <a:bodyPr/>
                    <a:lstStyle/>
                    <a:p>
                      <a:pPr marL="0" marR="0">
                        <a:lnSpc>
                          <a:spcPct val="115000"/>
                        </a:lnSpc>
                        <a:spcBef>
                          <a:spcPts val="0"/>
                        </a:spcBef>
                        <a:spcAft>
                          <a:spcPts val="0"/>
                        </a:spcAft>
                      </a:pPr>
                      <a:r>
                        <a:rPr lang="en-GB" sz="2000">
                          <a:effectLst/>
                        </a:rPr>
                        <a:t>2</a:t>
                      </a:r>
                      <a:endParaRPr lang="en-US" sz="20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2000">
                          <a:effectLst/>
                        </a:rPr>
                        <a:t>20% PE</a:t>
                      </a:r>
                      <a:endParaRPr lang="en-US" sz="20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2000">
                          <a:effectLst/>
                        </a:rPr>
                        <a:t>Equity market</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2000">
                          <a:effectLst/>
                        </a:rPr>
                        <a:t>-30%</a:t>
                      </a:r>
                      <a:endParaRPr lang="en-US" sz="20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401883">
                <a:tc>
                  <a:txBody>
                    <a:bodyPr/>
                    <a:lstStyle/>
                    <a:p>
                      <a:pPr marL="0" marR="0">
                        <a:lnSpc>
                          <a:spcPct val="115000"/>
                        </a:lnSpc>
                        <a:spcBef>
                          <a:spcPts val="0"/>
                        </a:spcBef>
                        <a:spcAft>
                          <a:spcPts val="0"/>
                        </a:spcAft>
                      </a:pPr>
                      <a:r>
                        <a:rPr lang="en-GB" sz="2000">
                          <a:effectLst/>
                        </a:rPr>
                        <a:t>3</a:t>
                      </a:r>
                      <a:endParaRPr lang="en-US" sz="20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2000">
                          <a:effectLst/>
                        </a:rPr>
                        <a:t>10% UCD</a:t>
                      </a:r>
                      <a:endParaRPr lang="en-US" sz="20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2000">
                          <a:effectLst/>
                        </a:rPr>
                        <a:t>Decline in interest rates</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2000">
                          <a:effectLst/>
                        </a:rPr>
                        <a:t>-2%</a:t>
                      </a:r>
                      <a:endParaRPr lang="en-US" sz="20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401883">
                <a:tc>
                  <a:txBody>
                    <a:bodyPr/>
                    <a:lstStyle/>
                    <a:p>
                      <a:pPr marL="0" marR="0">
                        <a:lnSpc>
                          <a:spcPct val="115000"/>
                        </a:lnSpc>
                        <a:spcBef>
                          <a:spcPts val="0"/>
                        </a:spcBef>
                        <a:spcAft>
                          <a:spcPts val="0"/>
                        </a:spcAft>
                      </a:pPr>
                      <a:r>
                        <a:rPr lang="en-GB" sz="2000">
                          <a:effectLst/>
                        </a:rPr>
                        <a:t>4</a:t>
                      </a:r>
                      <a:endParaRPr lang="en-US" sz="20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2000">
                          <a:effectLst/>
                        </a:rPr>
                        <a:t>10% UCD</a:t>
                      </a:r>
                      <a:endParaRPr lang="en-US" sz="20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2000">
                          <a:effectLst/>
                        </a:rPr>
                        <a:t>Credit quality</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2000">
                          <a:effectLst/>
                        </a:rPr>
                        <a:t>-30%</a:t>
                      </a:r>
                      <a:endParaRPr lang="en-US" sz="20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401883">
                <a:tc>
                  <a:txBody>
                    <a:bodyPr/>
                    <a:lstStyle/>
                    <a:p>
                      <a:pPr marL="0" marR="0">
                        <a:lnSpc>
                          <a:spcPct val="115000"/>
                        </a:lnSpc>
                        <a:spcBef>
                          <a:spcPts val="0"/>
                        </a:spcBef>
                        <a:spcAft>
                          <a:spcPts val="0"/>
                        </a:spcAft>
                      </a:pPr>
                      <a:r>
                        <a:rPr lang="en-GB" sz="2000">
                          <a:effectLst/>
                        </a:rPr>
                        <a:t>5</a:t>
                      </a:r>
                      <a:endParaRPr lang="en-US" sz="20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2000" dirty="0">
                          <a:effectLst/>
                        </a:rPr>
                        <a:t>5% VC, 15% PE, </a:t>
                      </a:r>
                      <a:endParaRPr lang="en-GB" sz="2000" dirty="0" smtClean="0">
                        <a:effectLst/>
                      </a:endParaRPr>
                    </a:p>
                    <a:p>
                      <a:pPr marL="0" marR="0" algn="just">
                        <a:lnSpc>
                          <a:spcPct val="115000"/>
                        </a:lnSpc>
                        <a:spcBef>
                          <a:spcPts val="0"/>
                        </a:spcBef>
                        <a:spcAft>
                          <a:spcPts val="0"/>
                        </a:spcAft>
                      </a:pPr>
                      <a:r>
                        <a:rPr lang="en-GB" sz="2000" dirty="0" smtClean="0">
                          <a:effectLst/>
                        </a:rPr>
                        <a:t>10</a:t>
                      </a:r>
                      <a:r>
                        <a:rPr lang="en-GB" sz="2000" dirty="0">
                          <a:effectLst/>
                        </a:rPr>
                        <a:t>% </a:t>
                      </a:r>
                      <a:r>
                        <a:rPr lang="en-GB" sz="2000" dirty="0" smtClean="0">
                          <a:effectLst/>
                        </a:rPr>
                        <a:t>UCD</a:t>
                      </a:r>
                      <a:endParaRPr lang="en-US" sz="20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2000">
                          <a:effectLst/>
                        </a:rPr>
                        <a:t>Decline in interest rates</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2000">
                          <a:effectLst/>
                        </a:rPr>
                        <a:t>-2%</a:t>
                      </a:r>
                      <a:endParaRPr lang="en-US" sz="20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401883">
                <a:tc>
                  <a:txBody>
                    <a:bodyPr/>
                    <a:lstStyle/>
                    <a:p>
                      <a:pPr marL="0" marR="0">
                        <a:lnSpc>
                          <a:spcPct val="115000"/>
                        </a:lnSpc>
                        <a:spcBef>
                          <a:spcPts val="0"/>
                        </a:spcBef>
                        <a:spcAft>
                          <a:spcPts val="0"/>
                        </a:spcAft>
                      </a:pPr>
                      <a:r>
                        <a:rPr lang="en-GB" sz="2000">
                          <a:effectLst/>
                        </a:rPr>
                        <a:t>6</a:t>
                      </a:r>
                      <a:endParaRPr lang="en-US" sz="20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2000" dirty="0">
                          <a:effectLst/>
                        </a:rPr>
                        <a:t>5% VC, 15% PE, </a:t>
                      </a:r>
                      <a:endParaRPr lang="en-GB" sz="2000" dirty="0" smtClean="0">
                        <a:effectLst/>
                      </a:endParaRPr>
                    </a:p>
                    <a:p>
                      <a:pPr marL="0" marR="0" algn="just">
                        <a:lnSpc>
                          <a:spcPct val="115000"/>
                        </a:lnSpc>
                        <a:spcBef>
                          <a:spcPts val="0"/>
                        </a:spcBef>
                        <a:spcAft>
                          <a:spcPts val="0"/>
                        </a:spcAft>
                      </a:pPr>
                      <a:r>
                        <a:rPr lang="en-GB" sz="2000" dirty="0" smtClean="0">
                          <a:effectLst/>
                        </a:rPr>
                        <a:t>10</a:t>
                      </a:r>
                      <a:r>
                        <a:rPr lang="en-GB" sz="2000" dirty="0">
                          <a:effectLst/>
                        </a:rPr>
                        <a:t>% </a:t>
                      </a:r>
                      <a:r>
                        <a:rPr lang="en-GB" sz="2000" dirty="0" smtClean="0">
                          <a:effectLst/>
                        </a:rPr>
                        <a:t>UCD</a:t>
                      </a:r>
                      <a:endParaRPr lang="en-US" sz="20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2000">
                          <a:effectLst/>
                        </a:rPr>
                        <a:t>Equity market</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2000">
                          <a:effectLst/>
                        </a:rPr>
                        <a:t>-30%</a:t>
                      </a:r>
                      <a:endParaRPr lang="en-US" sz="20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1682619">
                <a:tc>
                  <a:txBody>
                    <a:bodyPr/>
                    <a:lstStyle/>
                    <a:p>
                      <a:pPr marL="0" marR="0">
                        <a:lnSpc>
                          <a:spcPct val="115000"/>
                        </a:lnSpc>
                        <a:spcBef>
                          <a:spcPts val="0"/>
                        </a:spcBef>
                        <a:spcAft>
                          <a:spcPts val="0"/>
                        </a:spcAft>
                      </a:pPr>
                      <a:r>
                        <a:rPr lang="en-GB" sz="2000">
                          <a:effectLst/>
                        </a:rPr>
                        <a:t>7</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000" dirty="0">
                          <a:effectLst/>
                        </a:rPr>
                        <a:t>5% VC, 15% PE, </a:t>
                      </a:r>
                      <a:endParaRPr lang="en-GB" sz="2000" dirty="0" smtClean="0">
                        <a:effectLst/>
                      </a:endParaRPr>
                    </a:p>
                    <a:p>
                      <a:pPr marL="0" marR="0">
                        <a:lnSpc>
                          <a:spcPct val="115000"/>
                        </a:lnSpc>
                        <a:spcBef>
                          <a:spcPts val="0"/>
                        </a:spcBef>
                        <a:spcAft>
                          <a:spcPts val="0"/>
                        </a:spcAft>
                      </a:pPr>
                      <a:r>
                        <a:rPr lang="en-GB" sz="2000" dirty="0" smtClean="0">
                          <a:effectLst/>
                        </a:rPr>
                        <a:t>10</a:t>
                      </a:r>
                      <a:r>
                        <a:rPr lang="en-GB" sz="2000" dirty="0">
                          <a:effectLst/>
                        </a:rPr>
                        <a:t>% UCD</a:t>
                      </a:r>
                      <a:endParaRPr lang="en-US" sz="20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2000" dirty="0">
                          <a:effectLst/>
                        </a:rPr>
                        <a:t>Multi-Factor  </a:t>
                      </a:r>
                      <a:endParaRPr lang="en-US" sz="2000" dirty="0">
                        <a:effectLst/>
                      </a:endParaRPr>
                    </a:p>
                    <a:p>
                      <a:pPr marL="342900" marR="0" lvl="0" indent="-342900" algn="just">
                        <a:lnSpc>
                          <a:spcPct val="115000"/>
                        </a:lnSpc>
                        <a:spcBef>
                          <a:spcPts val="0"/>
                        </a:spcBef>
                        <a:spcAft>
                          <a:spcPts val="0"/>
                        </a:spcAft>
                        <a:buFont typeface="Symbol"/>
                        <a:buChar char=""/>
                      </a:pPr>
                      <a:r>
                        <a:rPr lang="en-JM" sz="2000" dirty="0">
                          <a:effectLst/>
                        </a:rPr>
                        <a:t>Decline in interest rate</a:t>
                      </a:r>
                      <a:endParaRPr lang="en-US" sz="2000" dirty="0">
                        <a:effectLst/>
                      </a:endParaRPr>
                    </a:p>
                    <a:p>
                      <a:pPr marL="342900" marR="0" lvl="0" indent="-342900" algn="just">
                        <a:lnSpc>
                          <a:spcPct val="115000"/>
                        </a:lnSpc>
                        <a:spcBef>
                          <a:spcPts val="0"/>
                        </a:spcBef>
                        <a:spcAft>
                          <a:spcPts val="0"/>
                        </a:spcAft>
                        <a:buFont typeface="Symbol"/>
                        <a:buChar char=""/>
                      </a:pPr>
                      <a:r>
                        <a:rPr lang="en-JM" sz="2000" dirty="0">
                          <a:effectLst/>
                        </a:rPr>
                        <a:t>Equity market </a:t>
                      </a:r>
                      <a:endParaRPr lang="en-US" sz="2000" dirty="0">
                        <a:effectLst/>
                      </a:endParaRPr>
                    </a:p>
                    <a:p>
                      <a:pPr marL="342900" marR="0" lvl="0" indent="-342900" algn="just">
                        <a:lnSpc>
                          <a:spcPct val="115000"/>
                        </a:lnSpc>
                        <a:spcBef>
                          <a:spcPts val="0"/>
                        </a:spcBef>
                        <a:spcAft>
                          <a:spcPts val="0"/>
                        </a:spcAft>
                        <a:buFont typeface="Symbol"/>
                        <a:buChar char=""/>
                      </a:pPr>
                      <a:r>
                        <a:rPr lang="en-JM" sz="2000" dirty="0">
                          <a:effectLst/>
                        </a:rPr>
                        <a:t>Real estate </a:t>
                      </a:r>
                      <a:r>
                        <a:rPr lang="en-JM" sz="2000" dirty="0" smtClean="0">
                          <a:effectLst/>
                        </a:rPr>
                        <a:t>market</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2000" dirty="0">
                          <a:effectLst/>
                        </a:rPr>
                        <a:t> </a:t>
                      </a:r>
                      <a:endParaRPr lang="en-US" sz="2000" dirty="0">
                        <a:effectLst/>
                      </a:endParaRPr>
                    </a:p>
                    <a:p>
                      <a:pPr marL="0" marR="0" algn="ctr">
                        <a:lnSpc>
                          <a:spcPct val="115000"/>
                        </a:lnSpc>
                        <a:spcBef>
                          <a:spcPts val="0"/>
                        </a:spcBef>
                        <a:spcAft>
                          <a:spcPts val="0"/>
                        </a:spcAft>
                      </a:pPr>
                      <a:r>
                        <a:rPr lang="en-GB" sz="2000" dirty="0">
                          <a:effectLst/>
                        </a:rPr>
                        <a:t>-2%</a:t>
                      </a:r>
                      <a:endParaRPr lang="en-US" sz="2000" dirty="0">
                        <a:effectLst/>
                      </a:endParaRPr>
                    </a:p>
                    <a:p>
                      <a:pPr marL="0" marR="0" algn="ctr">
                        <a:lnSpc>
                          <a:spcPct val="115000"/>
                        </a:lnSpc>
                        <a:spcBef>
                          <a:spcPts val="0"/>
                        </a:spcBef>
                        <a:spcAft>
                          <a:spcPts val="0"/>
                        </a:spcAft>
                      </a:pPr>
                      <a:r>
                        <a:rPr lang="en-GB" sz="2000" dirty="0">
                          <a:effectLst/>
                        </a:rPr>
                        <a:t>-30%</a:t>
                      </a:r>
                      <a:endParaRPr lang="en-US" sz="2000" dirty="0">
                        <a:effectLst/>
                      </a:endParaRPr>
                    </a:p>
                    <a:p>
                      <a:pPr marL="0" marR="0" algn="ctr">
                        <a:lnSpc>
                          <a:spcPct val="115000"/>
                        </a:lnSpc>
                        <a:spcBef>
                          <a:spcPts val="0"/>
                        </a:spcBef>
                        <a:spcAft>
                          <a:spcPts val="0"/>
                        </a:spcAft>
                      </a:pPr>
                      <a:r>
                        <a:rPr lang="en-GB" sz="2000" dirty="0">
                          <a:effectLst/>
                        </a:rPr>
                        <a:t>-20%</a:t>
                      </a:r>
                      <a:endParaRPr lang="en-US"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402691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838200"/>
          </a:xfrm>
          <a:ln w="19050">
            <a:solidFill>
              <a:schemeClr val="bg1">
                <a:lumMod val="50000"/>
              </a:schemeClr>
            </a:solidFill>
          </a:ln>
        </p:spPr>
        <p:txBody>
          <a:bodyPr>
            <a:normAutofit/>
          </a:bodyPr>
          <a:lstStyle/>
          <a:p>
            <a:pPr algn="l"/>
            <a:r>
              <a:rPr lang="en-US" sz="3800" b="1" dirty="0">
                <a:latin typeface="Arial" pitchFamily="34" charset="0"/>
                <a:cs typeface="Arial" pitchFamily="34" charset="0"/>
              </a:rPr>
              <a:t>Results – Shocks 1 to 7 </a:t>
            </a: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295400"/>
            <a:ext cx="6857999" cy="4648200"/>
          </a:xfrm>
          <a:prstGeom prst="rect">
            <a:avLst/>
          </a:prstGeom>
          <a:noFill/>
          <a:ln>
            <a:solidFill>
              <a:schemeClr val="tx1"/>
            </a:solidFill>
          </a:ln>
        </p:spPr>
      </p:pic>
    </p:spTree>
    <p:extLst>
      <p:ext uri="{BB962C8B-B14F-4D97-AF65-F5344CB8AC3E}">
        <p14:creationId xmlns:p14="http://schemas.microsoft.com/office/powerpoint/2010/main" val="3931756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w="19050">
            <a:solidFill>
              <a:schemeClr val="bg1">
                <a:lumMod val="50000"/>
              </a:schemeClr>
            </a:solidFill>
          </a:ln>
        </p:spPr>
        <p:txBody>
          <a:bodyPr>
            <a:noAutofit/>
          </a:bodyPr>
          <a:lstStyle/>
          <a:p>
            <a:pPr algn="l"/>
            <a:r>
              <a:rPr lang="en-US" sz="3800" b="1" dirty="0">
                <a:latin typeface="Arial" pitchFamily="34" charset="0"/>
                <a:cs typeface="Arial" pitchFamily="34" charset="0"/>
              </a:rPr>
              <a:t>Failure of Financial Groups</a:t>
            </a:r>
            <a:br>
              <a:rPr lang="en-US" sz="3800" b="1" dirty="0">
                <a:latin typeface="Arial" pitchFamily="34" charset="0"/>
                <a:cs typeface="Arial" pitchFamily="34" charset="0"/>
              </a:rPr>
            </a:br>
            <a:r>
              <a:rPr lang="en-US" sz="3800" b="1" dirty="0">
                <a:latin typeface="Arial" pitchFamily="34" charset="0"/>
                <a:cs typeface="Arial" pitchFamily="34" charset="0"/>
              </a:rPr>
              <a:t>Results – Shocks 8 to 13 </a:t>
            </a:r>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646148186"/>
              </p:ext>
            </p:extLst>
          </p:nvPr>
        </p:nvGraphicFramePr>
        <p:xfrm>
          <a:off x="4876800" y="1524000"/>
          <a:ext cx="3810000" cy="3742509"/>
        </p:xfrm>
        <a:graphic>
          <a:graphicData uri="http://schemas.openxmlformats.org/drawingml/2006/table">
            <a:tbl>
              <a:tblPr firstRow="1" firstCol="1" bandRow="1">
                <a:tableStyleId>{5C22544A-7EE6-4342-B048-85BDC9FD1C3A}</a:tableStyleId>
              </a:tblPr>
              <a:tblGrid>
                <a:gridCol w="594671">
                  <a:extLst>
                    <a:ext uri="{9D8B030D-6E8A-4147-A177-3AD203B41FA5}">
                      <a16:colId xmlns:a16="http://schemas.microsoft.com/office/drawing/2014/main" val="20000"/>
                    </a:ext>
                  </a:extLst>
                </a:gridCol>
                <a:gridCol w="686778">
                  <a:extLst>
                    <a:ext uri="{9D8B030D-6E8A-4147-A177-3AD203B41FA5}">
                      <a16:colId xmlns:a16="http://schemas.microsoft.com/office/drawing/2014/main" val="20001"/>
                    </a:ext>
                  </a:extLst>
                </a:gridCol>
                <a:gridCol w="788583">
                  <a:extLst>
                    <a:ext uri="{9D8B030D-6E8A-4147-A177-3AD203B41FA5}">
                      <a16:colId xmlns:a16="http://schemas.microsoft.com/office/drawing/2014/main" val="20002"/>
                    </a:ext>
                  </a:extLst>
                </a:gridCol>
                <a:gridCol w="887156">
                  <a:extLst>
                    <a:ext uri="{9D8B030D-6E8A-4147-A177-3AD203B41FA5}">
                      <a16:colId xmlns:a16="http://schemas.microsoft.com/office/drawing/2014/main" val="20003"/>
                    </a:ext>
                  </a:extLst>
                </a:gridCol>
                <a:gridCol w="852812">
                  <a:extLst>
                    <a:ext uri="{9D8B030D-6E8A-4147-A177-3AD203B41FA5}">
                      <a16:colId xmlns:a16="http://schemas.microsoft.com/office/drawing/2014/main" val="20004"/>
                    </a:ext>
                  </a:extLst>
                </a:gridCol>
              </a:tblGrid>
              <a:tr h="587829">
                <a:tc>
                  <a:txBody>
                    <a:bodyPr/>
                    <a:lstStyle/>
                    <a:p>
                      <a:pPr marL="0" marR="0">
                        <a:lnSpc>
                          <a:spcPct val="115000"/>
                        </a:lnSpc>
                        <a:spcBef>
                          <a:spcPts val="0"/>
                        </a:spcBef>
                        <a:spcAft>
                          <a:spcPts val="0"/>
                        </a:spcAft>
                      </a:pPr>
                      <a:r>
                        <a:rPr lang="en-GB" sz="1600" dirty="0">
                          <a:effectLst/>
                        </a:rPr>
                        <a:t> </a:t>
                      </a:r>
                      <a:endParaRPr lang="en-US" sz="1600" dirty="0">
                        <a:effectLst/>
                        <a:latin typeface="Calibri"/>
                        <a:ea typeface="Calibri"/>
                        <a:cs typeface="Times New Roman"/>
                      </a:endParaRPr>
                    </a:p>
                  </a:txBody>
                  <a:tcPr marL="43516" marR="43516" marT="0" marB="0"/>
                </a:tc>
                <a:tc gridSpan="4">
                  <a:txBody>
                    <a:bodyPr/>
                    <a:lstStyle/>
                    <a:p>
                      <a:pPr marL="0" marR="0" algn="ctr">
                        <a:lnSpc>
                          <a:spcPct val="115000"/>
                        </a:lnSpc>
                        <a:spcBef>
                          <a:spcPts val="0"/>
                        </a:spcBef>
                        <a:spcAft>
                          <a:spcPts val="0"/>
                        </a:spcAft>
                      </a:pPr>
                      <a:r>
                        <a:rPr lang="en-GB" sz="1800" dirty="0">
                          <a:effectLst/>
                        </a:rPr>
                        <a:t>Funding Ratios </a:t>
                      </a:r>
                      <a:r>
                        <a:rPr lang="en-GB" sz="1800" dirty="0" smtClean="0">
                          <a:effectLst/>
                        </a:rPr>
                        <a:t> (%) After </a:t>
                      </a:r>
                      <a:r>
                        <a:rPr lang="en-GB" sz="1800" dirty="0">
                          <a:effectLst/>
                        </a:rPr>
                        <a:t>Reallocation and After Shock</a:t>
                      </a:r>
                      <a:endParaRPr lang="en-US" sz="1800" dirty="0">
                        <a:effectLst/>
                        <a:latin typeface="Calibri"/>
                        <a:ea typeface="Calibri"/>
                        <a:cs typeface="Times New Roman"/>
                      </a:endParaRPr>
                    </a:p>
                  </a:txBody>
                  <a:tcPr marL="43516" marR="43516"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87829">
                <a:tc>
                  <a:txBody>
                    <a:bodyPr/>
                    <a:lstStyle/>
                    <a:p>
                      <a:pPr marL="0" marR="0">
                        <a:lnSpc>
                          <a:spcPct val="115000"/>
                        </a:lnSpc>
                        <a:spcBef>
                          <a:spcPts val="0"/>
                        </a:spcBef>
                        <a:spcAft>
                          <a:spcPts val="0"/>
                        </a:spcAft>
                      </a:pPr>
                      <a:r>
                        <a:rPr lang="en-GB" sz="1800" dirty="0">
                          <a:effectLst/>
                        </a:rPr>
                        <a:t>Plan</a:t>
                      </a:r>
                      <a:endParaRPr lang="en-US" sz="1800" dirty="0">
                        <a:effectLst/>
                        <a:latin typeface="Calibri"/>
                        <a:ea typeface="Calibri"/>
                        <a:cs typeface="Times New Roman"/>
                      </a:endParaRPr>
                    </a:p>
                  </a:txBody>
                  <a:tcPr marL="43516" marR="43516" marT="0" marB="0"/>
                </a:tc>
                <a:tc>
                  <a:txBody>
                    <a:bodyPr/>
                    <a:lstStyle/>
                    <a:p>
                      <a:pPr marL="0" marR="0" algn="r">
                        <a:lnSpc>
                          <a:spcPct val="115000"/>
                        </a:lnSpc>
                        <a:spcBef>
                          <a:spcPts val="0"/>
                        </a:spcBef>
                        <a:spcAft>
                          <a:spcPts val="0"/>
                        </a:spcAft>
                      </a:pPr>
                      <a:r>
                        <a:rPr lang="en-GB" sz="1800" b="1" dirty="0" smtClean="0">
                          <a:effectLst/>
                        </a:rPr>
                        <a:t>S8</a:t>
                      </a:r>
                      <a:endParaRPr lang="en-US" sz="1800" b="1" dirty="0">
                        <a:effectLst/>
                        <a:latin typeface="Calibri"/>
                        <a:ea typeface="Calibri"/>
                        <a:cs typeface="Times New Roman"/>
                      </a:endParaRPr>
                    </a:p>
                  </a:txBody>
                  <a:tcPr marL="43516" marR="43516" marT="0" marB="0"/>
                </a:tc>
                <a:tc>
                  <a:txBody>
                    <a:bodyPr/>
                    <a:lstStyle/>
                    <a:p>
                      <a:pPr marL="0" marR="0" algn="r">
                        <a:lnSpc>
                          <a:spcPct val="115000"/>
                        </a:lnSpc>
                        <a:spcBef>
                          <a:spcPts val="0"/>
                        </a:spcBef>
                        <a:spcAft>
                          <a:spcPts val="0"/>
                        </a:spcAft>
                      </a:pPr>
                      <a:r>
                        <a:rPr lang="en-GB" sz="1800" b="1" dirty="0" smtClean="0">
                          <a:effectLst/>
                        </a:rPr>
                        <a:t>S9</a:t>
                      </a:r>
                      <a:endParaRPr lang="en-US" sz="1800" b="1" dirty="0">
                        <a:effectLst/>
                        <a:latin typeface="Calibri"/>
                        <a:ea typeface="Calibri"/>
                        <a:cs typeface="Times New Roman"/>
                      </a:endParaRPr>
                    </a:p>
                  </a:txBody>
                  <a:tcPr marL="43516" marR="43516" marT="0" marB="0"/>
                </a:tc>
                <a:tc>
                  <a:txBody>
                    <a:bodyPr/>
                    <a:lstStyle/>
                    <a:p>
                      <a:pPr marL="0" marR="0" algn="r">
                        <a:lnSpc>
                          <a:spcPct val="115000"/>
                        </a:lnSpc>
                        <a:spcBef>
                          <a:spcPts val="0"/>
                        </a:spcBef>
                        <a:spcAft>
                          <a:spcPts val="0"/>
                        </a:spcAft>
                      </a:pPr>
                      <a:r>
                        <a:rPr lang="en-GB" sz="1800" b="1" dirty="0" smtClean="0">
                          <a:effectLst/>
                        </a:rPr>
                        <a:t>S10</a:t>
                      </a:r>
                      <a:endParaRPr lang="en-US" sz="1800" b="1" dirty="0">
                        <a:effectLst/>
                        <a:latin typeface="Calibri"/>
                        <a:ea typeface="Calibri"/>
                        <a:cs typeface="Times New Roman"/>
                      </a:endParaRPr>
                    </a:p>
                  </a:txBody>
                  <a:tcPr marL="43516" marR="43516" marT="0" marB="0"/>
                </a:tc>
                <a:tc>
                  <a:txBody>
                    <a:bodyPr/>
                    <a:lstStyle/>
                    <a:p>
                      <a:pPr marL="0" marR="0" algn="r">
                        <a:lnSpc>
                          <a:spcPct val="115000"/>
                        </a:lnSpc>
                        <a:spcBef>
                          <a:spcPts val="0"/>
                        </a:spcBef>
                        <a:spcAft>
                          <a:spcPts val="0"/>
                        </a:spcAft>
                      </a:pPr>
                      <a:r>
                        <a:rPr lang="en-GB" sz="1800" b="1" dirty="0" smtClean="0">
                          <a:effectLst/>
                        </a:rPr>
                        <a:t>S11</a:t>
                      </a:r>
                      <a:endParaRPr lang="en-US" sz="1800" b="1" dirty="0">
                        <a:effectLst/>
                        <a:latin typeface="Calibri"/>
                        <a:ea typeface="Calibri"/>
                        <a:cs typeface="Times New Roman"/>
                      </a:endParaRPr>
                    </a:p>
                  </a:txBody>
                  <a:tcPr marL="43516" marR="43516" marT="0" marB="0"/>
                </a:tc>
                <a:extLst>
                  <a:ext uri="{0D108BD9-81ED-4DB2-BD59-A6C34878D82A}">
                    <a16:rowId xmlns:a16="http://schemas.microsoft.com/office/drawing/2014/main" val="10001"/>
                  </a:ext>
                </a:extLst>
              </a:tr>
              <a:tr h="587829">
                <a:tc>
                  <a:txBody>
                    <a:bodyPr/>
                    <a:lstStyle/>
                    <a:p>
                      <a:pPr marL="0" marR="0" algn="just">
                        <a:lnSpc>
                          <a:spcPct val="115000"/>
                        </a:lnSpc>
                        <a:spcBef>
                          <a:spcPts val="0"/>
                        </a:spcBef>
                        <a:spcAft>
                          <a:spcPts val="0"/>
                        </a:spcAft>
                      </a:pPr>
                      <a:r>
                        <a:rPr lang="en-GB" sz="1800" dirty="0">
                          <a:effectLst/>
                        </a:rPr>
                        <a:t>7 (RS)</a:t>
                      </a:r>
                      <a:endParaRPr lang="en-US" sz="1800" dirty="0">
                        <a:effectLst/>
                        <a:latin typeface="Calibri"/>
                        <a:ea typeface="Calibri"/>
                        <a:cs typeface="Times New Roman"/>
                      </a:endParaRPr>
                    </a:p>
                  </a:txBody>
                  <a:tcPr marL="43516" marR="43516" marT="0" marB="0"/>
                </a:tc>
                <a:tc>
                  <a:txBody>
                    <a:bodyPr/>
                    <a:lstStyle/>
                    <a:p>
                      <a:pPr marL="0" marR="0" algn="r">
                        <a:lnSpc>
                          <a:spcPct val="115000"/>
                        </a:lnSpc>
                        <a:spcBef>
                          <a:spcPts val="0"/>
                        </a:spcBef>
                        <a:spcAft>
                          <a:spcPts val="0"/>
                        </a:spcAft>
                      </a:pPr>
                      <a:r>
                        <a:rPr lang="en-GB" sz="1800" dirty="0">
                          <a:effectLst/>
                        </a:rPr>
                        <a:t>93.99</a:t>
                      </a:r>
                      <a:endParaRPr lang="en-US" sz="1800" dirty="0">
                        <a:effectLst/>
                        <a:latin typeface="Calibri"/>
                        <a:ea typeface="Calibri"/>
                        <a:cs typeface="Times New Roman"/>
                      </a:endParaRPr>
                    </a:p>
                  </a:txBody>
                  <a:tcPr marL="43516" marR="43516" marT="0" marB="0"/>
                </a:tc>
                <a:tc>
                  <a:txBody>
                    <a:bodyPr/>
                    <a:lstStyle/>
                    <a:p>
                      <a:pPr marL="0" marR="0" algn="r">
                        <a:lnSpc>
                          <a:spcPct val="115000"/>
                        </a:lnSpc>
                        <a:spcBef>
                          <a:spcPts val="0"/>
                        </a:spcBef>
                        <a:spcAft>
                          <a:spcPts val="0"/>
                        </a:spcAft>
                      </a:pPr>
                      <a:r>
                        <a:rPr lang="en-GB" sz="1800" dirty="0">
                          <a:effectLst/>
                        </a:rPr>
                        <a:t>98.13</a:t>
                      </a:r>
                      <a:endParaRPr lang="en-US" sz="1800" dirty="0">
                        <a:effectLst/>
                        <a:latin typeface="Calibri"/>
                        <a:ea typeface="Calibri"/>
                        <a:cs typeface="Times New Roman"/>
                      </a:endParaRPr>
                    </a:p>
                  </a:txBody>
                  <a:tcPr marL="43516" marR="43516" marT="0" marB="0"/>
                </a:tc>
                <a:tc>
                  <a:txBody>
                    <a:bodyPr/>
                    <a:lstStyle/>
                    <a:p>
                      <a:pPr marL="0" marR="0" algn="r">
                        <a:lnSpc>
                          <a:spcPct val="115000"/>
                        </a:lnSpc>
                        <a:spcBef>
                          <a:spcPts val="0"/>
                        </a:spcBef>
                        <a:spcAft>
                          <a:spcPts val="0"/>
                        </a:spcAft>
                      </a:pPr>
                      <a:r>
                        <a:rPr lang="en-GB" sz="1800" dirty="0">
                          <a:effectLst/>
                        </a:rPr>
                        <a:t>99.68</a:t>
                      </a:r>
                      <a:endParaRPr lang="en-US" sz="1800" dirty="0">
                        <a:effectLst/>
                        <a:latin typeface="Calibri"/>
                        <a:ea typeface="Calibri"/>
                        <a:cs typeface="Times New Roman"/>
                      </a:endParaRPr>
                    </a:p>
                  </a:txBody>
                  <a:tcPr marL="43516" marR="43516" marT="0" marB="0"/>
                </a:tc>
                <a:tc>
                  <a:txBody>
                    <a:bodyPr/>
                    <a:lstStyle/>
                    <a:p>
                      <a:pPr marL="0" marR="0" algn="r">
                        <a:lnSpc>
                          <a:spcPct val="115000"/>
                        </a:lnSpc>
                        <a:spcBef>
                          <a:spcPts val="0"/>
                        </a:spcBef>
                        <a:spcAft>
                          <a:spcPts val="0"/>
                        </a:spcAft>
                      </a:pPr>
                      <a:r>
                        <a:rPr lang="en-GB" sz="1800" dirty="0">
                          <a:effectLst/>
                        </a:rPr>
                        <a:t>100.00</a:t>
                      </a:r>
                      <a:endParaRPr lang="en-US" sz="1800" dirty="0">
                        <a:effectLst/>
                        <a:latin typeface="Calibri"/>
                        <a:ea typeface="Calibri"/>
                        <a:cs typeface="Times New Roman"/>
                      </a:endParaRPr>
                    </a:p>
                  </a:txBody>
                  <a:tcPr marL="43516" marR="43516" marT="0" marB="0"/>
                </a:tc>
                <a:extLst>
                  <a:ext uri="{0D108BD9-81ED-4DB2-BD59-A6C34878D82A}">
                    <a16:rowId xmlns:a16="http://schemas.microsoft.com/office/drawing/2014/main" val="10002"/>
                  </a:ext>
                </a:extLst>
              </a:tr>
              <a:tr h="587829">
                <a:tc>
                  <a:txBody>
                    <a:bodyPr/>
                    <a:lstStyle/>
                    <a:p>
                      <a:pPr marL="0" marR="0" algn="just">
                        <a:lnSpc>
                          <a:spcPct val="115000"/>
                        </a:lnSpc>
                        <a:spcBef>
                          <a:spcPts val="0"/>
                        </a:spcBef>
                        <a:spcAft>
                          <a:spcPts val="0"/>
                        </a:spcAft>
                      </a:pPr>
                      <a:r>
                        <a:rPr lang="en-GB" sz="1800">
                          <a:effectLst/>
                        </a:rPr>
                        <a:t>8 (RS)</a:t>
                      </a:r>
                      <a:endParaRPr lang="en-US" sz="1800">
                        <a:effectLst/>
                        <a:latin typeface="Calibri"/>
                        <a:ea typeface="Calibri"/>
                        <a:cs typeface="Times New Roman"/>
                      </a:endParaRPr>
                    </a:p>
                  </a:txBody>
                  <a:tcPr marL="43516" marR="43516" marT="0" marB="0"/>
                </a:tc>
                <a:tc>
                  <a:txBody>
                    <a:bodyPr/>
                    <a:lstStyle/>
                    <a:p>
                      <a:pPr marL="0" marR="0" algn="r">
                        <a:lnSpc>
                          <a:spcPct val="115000"/>
                        </a:lnSpc>
                        <a:spcBef>
                          <a:spcPts val="0"/>
                        </a:spcBef>
                        <a:spcAft>
                          <a:spcPts val="0"/>
                        </a:spcAft>
                      </a:pPr>
                      <a:r>
                        <a:rPr lang="en-GB" sz="1800" b="1" dirty="0">
                          <a:effectLst/>
                        </a:rPr>
                        <a:t>81.62</a:t>
                      </a:r>
                      <a:endParaRPr lang="en-US" sz="1800" b="1" dirty="0">
                        <a:effectLst/>
                        <a:latin typeface="Calibri"/>
                        <a:ea typeface="Calibri"/>
                        <a:cs typeface="Times New Roman"/>
                      </a:endParaRPr>
                    </a:p>
                  </a:txBody>
                  <a:tcPr marL="43516" marR="43516" marT="0" marB="0"/>
                </a:tc>
                <a:tc>
                  <a:txBody>
                    <a:bodyPr/>
                    <a:lstStyle/>
                    <a:p>
                      <a:pPr marL="0" marR="0" algn="r">
                        <a:lnSpc>
                          <a:spcPct val="115000"/>
                        </a:lnSpc>
                        <a:spcBef>
                          <a:spcPts val="0"/>
                        </a:spcBef>
                        <a:spcAft>
                          <a:spcPts val="0"/>
                        </a:spcAft>
                      </a:pPr>
                      <a:r>
                        <a:rPr lang="en-GB" sz="1800">
                          <a:effectLst/>
                        </a:rPr>
                        <a:t>95.07</a:t>
                      </a:r>
                      <a:endParaRPr lang="en-US" sz="1800">
                        <a:effectLst/>
                        <a:latin typeface="Calibri"/>
                        <a:ea typeface="Calibri"/>
                        <a:cs typeface="Times New Roman"/>
                      </a:endParaRPr>
                    </a:p>
                  </a:txBody>
                  <a:tcPr marL="43516" marR="43516" marT="0" marB="0"/>
                </a:tc>
                <a:tc>
                  <a:txBody>
                    <a:bodyPr/>
                    <a:lstStyle/>
                    <a:p>
                      <a:pPr marL="0" marR="0" algn="r">
                        <a:lnSpc>
                          <a:spcPct val="115000"/>
                        </a:lnSpc>
                        <a:spcBef>
                          <a:spcPts val="0"/>
                        </a:spcBef>
                        <a:spcAft>
                          <a:spcPts val="0"/>
                        </a:spcAft>
                      </a:pPr>
                      <a:r>
                        <a:rPr lang="en-GB" sz="1800" dirty="0">
                          <a:effectLst/>
                        </a:rPr>
                        <a:t>99.65</a:t>
                      </a:r>
                      <a:endParaRPr lang="en-US" sz="1800" dirty="0">
                        <a:effectLst/>
                        <a:latin typeface="Calibri"/>
                        <a:ea typeface="Calibri"/>
                        <a:cs typeface="Times New Roman"/>
                      </a:endParaRPr>
                    </a:p>
                  </a:txBody>
                  <a:tcPr marL="43516" marR="43516" marT="0" marB="0"/>
                </a:tc>
                <a:tc>
                  <a:txBody>
                    <a:bodyPr/>
                    <a:lstStyle/>
                    <a:p>
                      <a:pPr marL="0" marR="0" algn="r">
                        <a:lnSpc>
                          <a:spcPct val="115000"/>
                        </a:lnSpc>
                        <a:spcBef>
                          <a:spcPts val="0"/>
                        </a:spcBef>
                        <a:spcAft>
                          <a:spcPts val="0"/>
                        </a:spcAft>
                      </a:pPr>
                      <a:r>
                        <a:rPr lang="en-GB" sz="1800" dirty="0">
                          <a:effectLst/>
                        </a:rPr>
                        <a:t>99.95</a:t>
                      </a:r>
                      <a:endParaRPr lang="en-US" sz="1800" dirty="0">
                        <a:effectLst/>
                        <a:latin typeface="Calibri"/>
                        <a:ea typeface="Calibri"/>
                        <a:cs typeface="Times New Roman"/>
                      </a:endParaRPr>
                    </a:p>
                  </a:txBody>
                  <a:tcPr marL="43516" marR="43516" marT="0" marB="0"/>
                </a:tc>
                <a:extLst>
                  <a:ext uri="{0D108BD9-81ED-4DB2-BD59-A6C34878D82A}">
                    <a16:rowId xmlns:a16="http://schemas.microsoft.com/office/drawing/2014/main" val="10003"/>
                  </a:ext>
                </a:extLst>
              </a:tr>
              <a:tr h="587829">
                <a:tc>
                  <a:txBody>
                    <a:bodyPr/>
                    <a:lstStyle/>
                    <a:p>
                      <a:pPr marL="0" marR="0" algn="just">
                        <a:lnSpc>
                          <a:spcPct val="115000"/>
                        </a:lnSpc>
                        <a:spcBef>
                          <a:spcPts val="0"/>
                        </a:spcBef>
                        <a:spcAft>
                          <a:spcPts val="0"/>
                        </a:spcAft>
                      </a:pPr>
                      <a:r>
                        <a:rPr lang="en-GB" sz="1800">
                          <a:effectLst/>
                        </a:rPr>
                        <a:t>12 (DC)</a:t>
                      </a:r>
                      <a:endParaRPr lang="en-US" sz="1800">
                        <a:effectLst/>
                        <a:latin typeface="Calibri"/>
                        <a:ea typeface="Calibri"/>
                        <a:cs typeface="Times New Roman"/>
                      </a:endParaRPr>
                    </a:p>
                  </a:txBody>
                  <a:tcPr marL="43516" marR="43516" marT="0" marB="0"/>
                </a:tc>
                <a:tc>
                  <a:txBody>
                    <a:bodyPr/>
                    <a:lstStyle/>
                    <a:p>
                      <a:pPr marL="0" marR="0" algn="r">
                        <a:lnSpc>
                          <a:spcPct val="115000"/>
                        </a:lnSpc>
                        <a:spcBef>
                          <a:spcPts val="0"/>
                        </a:spcBef>
                        <a:spcAft>
                          <a:spcPts val="0"/>
                        </a:spcAft>
                      </a:pPr>
                      <a:r>
                        <a:rPr lang="en-GB" sz="1800" b="1" dirty="0">
                          <a:effectLst/>
                        </a:rPr>
                        <a:t>74.25</a:t>
                      </a:r>
                      <a:endParaRPr lang="en-US" sz="1800" b="1" dirty="0">
                        <a:effectLst/>
                        <a:latin typeface="Calibri"/>
                        <a:ea typeface="Calibri"/>
                        <a:cs typeface="Times New Roman"/>
                      </a:endParaRPr>
                    </a:p>
                  </a:txBody>
                  <a:tcPr marL="43516" marR="43516" marT="0" marB="0"/>
                </a:tc>
                <a:tc>
                  <a:txBody>
                    <a:bodyPr/>
                    <a:lstStyle/>
                    <a:p>
                      <a:pPr marL="0" marR="0" algn="r">
                        <a:lnSpc>
                          <a:spcPct val="115000"/>
                        </a:lnSpc>
                        <a:spcBef>
                          <a:spcPts val="0"/>
                        </a:spcBef>
                        <a:spcAft>
                          <a:spcPts val="0"/>
                        </a:spcAft>
                      </a:pPr>
                      <a:r>
                        <a:rPr lang="en-GB" sz="1800">
                          <a:effectLst/>
                        </a:rPr>
                        <a:t>92.72</a:t>
                      </a:r>
                      <a:endParaRPr lang="en-US" sz="1800">
                        <a:effectLst/>
                        <a:latin typeface="Calibri"/>
                        <a:ea typeface="Calibri"/>
                        <a:cs typeface="Times New Roman"/>
                      </a:endParaRPr>
                    </a:p>
                  </a:txBody>
                  <a:tcPr marL="43516" marR="43516" marT="0" marB="0"/>
                </a:tc>
                <a:tc>
                  <a:txBody>
                    <a:bodyPr/>
                    <a:lstStyle/>
                    <a:p>
                      <a:pPr marL="0" marR="0" algn="r">
                        <a:lnSpc>
                          <a:spcPct val="115000"/>
                        </a:lnSpc>
                        <a:spcBef>
                          <a:spcPts val="0"/>
                        </a:spcBef>
                        <a:spcAft>
                          <a:spcPts val="0"/>
                        </a:spcAft>
                      </a:pPr>
                      <a:r>
                        <a:rPr lang="en-GB" sz="1800" dirty="0">
                          <a:effectLst/>
                        </a:rPr>
                        <a:t>100.05</a:t>
                      </a:r>
                      <a:endParaRPr lang="en-US" sz="1800" dirty="0">
                        <a:effectLst/>
                        <a:latin typeface="Calibri"/>
                        <a:ea typeface="Calibri"/>
                        <a:cs typeface="Times New Roman"/>
                      </a:endParaRPr>
                    </a:p>
                  </a:txBody>
                  <a:tcPr marL="43516" marR="43516" marT="0" marB="0"/>
                </a:tc>
                <a:tc>
                  <a:txBody>
                    <a:bodyPr/>
                    <a:lstStyle/>
                    <a:p>
                      <a:pPr marL="0" marR="0" algn="r">
                        <a:lnSpc>
                          <a:spcPct val="115000"/>
                        </a:lnSpc>
                        <a:spcBef>
                          <a:spcPts val="0"/>
                        </a:spcBef>
                        <a:spcAft>
                          <a:spcPts val="0"/>
                        </a:spcAft>
                      </a:pPr>
                      <a:r>
                        <a:rPr lang="en-GB" sz="1800" dirty="0">
                          <a:effectLst/>
                        </a:rPr>
                        <a:t>100.30</a:t>
                      </a:r>
                      <a:endParaRPr lang="en-US" sz="1800" dirty="0">
                        <a:effectLst/>
                        <a:latin typeface="Calibri"/>
                        <a:ea typeface="Calibri"/>
                        <a:cs typeface="Times New Roman"/>
                      </a:endParaRPr>
                    </a:p>
                  </a:txBody>
                  <a:tcPr marL="43516" marR="43516" marT="0" marB="0"/>
                </a:tc>
                <a:extLst>
                  <a:ext uri="{0D108BD9-81ED-4DB2-BD59-A6C34878D82A}">
                    <a16:rowId xmlns:a16="http://schemas.microsoft.com/office/drawing/2014/main" val="10004"/>
                  </a:ext>
                </a:extLst>
              </a:tr>
              <a:tr h="587829">
                <a:tc>
                  <a:txBody>
                    <a:bodyPr/>
                    <a:lstStyle/>
                    <a:p>
                      <a:pPr marL="0" marR="0" algn="just">
                        <a:lnSpc>
                          <a:spcPct val="115000"/>
                        </a:lnSpc>
                        <a:spcBef>
                          <a:spcPts val="0"/>
                        </a:spcBef>
                        <a:spcAft>
                          <a:spcPts val="0"/>
                        </a:spcAft>
                      </a:pPr>
                      <a:r>
                        <a:rPr lang="en-GB" sz="1800">
                          <a:effectLst/>
                        </a:rPr>
                        <a:t>19 (DC)</a:t>
                      </a:r>
                      <a:endParaRPr lang="en-US" sz="1800">
                        <a:effectLst/>
                        <a:latin typeface="Calibri"/>
                        <a:ea typeface="Calibri"/>
                        <a:cs typeface="Times New Roman"/>
                      </a:endParaRPr>
                    </a:p>
                  </a:txBody>
                  <a:tcPr marL="43516" marR="43516" marT="0" marB="0"/>
                </a:tc>
                <a:tc>
                  <a:txBody>
                    <a:bodyPr/>
                    <a:lstStyle/>
                    <a:p>
                      <a:pPr marL="0" marR="0" algn="r">
                        <a:lnSpc>
                          <a:spcPct val="115000"/>
                        </a:lnSpc>
                        <a:spcBef>
                          <a:spcPts val="0"/>
                        </a:spcBef>
                        <a:spcAft>
                          <a:spcPts val="0"/>
                        </a:spcAft>
                      </a:pPr>
                      <a:r>
                        <a:rPr lang="en-GB" sz="1800">
                          <a:effectLst/>
                        </a:rPr>
                        <a:t>92.04</a:t>
                      </a:r>
                      <a:endParaRPr lang="en-US" sz="1800">
                        <a:effectLst/>
                        <a:latin typeface="Calibri"/>
                        <a:ea typeface="Calibri"/>
                        <a:cs typeface="Times New Roman"/>
                      </a:endParaRPr>
                    </a:p>
                  </a:txBody>
                  <a:tcPr marL="43516" marR="43516" marT="0" marB="0"/>
                </a:tc>
                <a:tc>
                  <a:txBody>
                    <a:bodyPr/>
                    <a:lstStyle/>
                    <a:p>
                      <a:pPr marL="0" marR="0" algn="r">
                        <a:lnSpc>
                          <a:spcPct val="115000"/>
                        </a:lnSpc>
                        <a:spcBef>
                          <a:spcPts val="0"/>
                        </a:spcBef>
                        <a:spcAft>
                          <a:spcPts val="0"/>
                        </a:spcAft>
                      </a:pPr>
                      <a:r>
                        <a:rPr lang="en-GB" sz="1800" dirty="0">
                          <a:effectLst/>
                        </a:rPr>
                        <a:t>93.47</a:t>
                      </a:r>
                      <a:endParaRPr lang="en-US" sz="1800" dirty="0">
                        <a:effectLst/>
                        <a:latin typeface="Calibri"/>
                        <a:ea typeface="Calibri"/>
                        <a:cs typeface="Times New Roman"/>
                      </a:endParaRPr>
                    </a:p>
                  </a:txBody>
                  <a:tcPr marL="43516" marR="43516" marT="0" marB="0"/>
                </a:tc>
                <a:tc>
                  <a:txBody>
                    <a:bodyPr/>
                    <a:lstStyle/>
                    <a:p>
                      <a:pPr marL="0" marR="0" algn="r">
                        <a:lnSpc>
                          <a:spcPct val="115000"/>
                        </a:lnSpc>
                        <a:spcBef>
                          <a:spcPts val="0"/>
                        </a:spcBef>
                        <a:spcAft>
                          <a:spcPts val="0"/>
                        </a:spcAft>
                      </a:pPr>
                      <a:r>
                        <a:rPr lang="en-GB" sz="1800" dirty="0">
                          <a:effectLst/>
                        </a:rPr>
                        <a:t>99.58</a:t>
                      </a:r>
                      <a:endParaRPr lang="en-US" sz="1800" dirty="0">
                        <a:effectLst/>
                        <a:latin typeface="Calibri"/>
                        <a:ea typeface="Calibri"/>
                        <a:cs typeface="Times New Roman"/>
                      </a:endParaRPr>
                    </a:p>
                  </a:txBody>
                  <a:tcPr marL="43516" marR="43516" marT="0" marB="0"/>
                </a:tc>
                <a:tc>
                  <a:txBody>
                    <a:bodyPr/>
                    <a:lstStyle/>
                    <a:p>
                      <a:pPr marL="0" marR="0" algn="r">
                        <a:lnSpc>
                          <a:spcPct val="115000"/>
                        </a:lnSpc>
                        <a:spcBef>
                          <a:spcPts val="0"/>
                        </a:spcBef>
                        <a:spcAft>
                          <a:spcPts val="0"/>
                        </a:spcAft>
                      </a:pPr>
                      <a:r>
                        <a:rPr lang="en-GB" sz="1800" b="1" dirty="0">
                          <a:effectLst/>
                        </a:rPr>
                        <a:t>82.91</a:t>
                      </a:r>
                      <a:endParaRPr lang="en-US" sz="1800" b="1" dirty="0">
                        <a:effectLst/>
                        <a:latin typeface="Calibri"/>
                        <a:ea typeface="Calibri"/>
                        <a:cs typeface="Times New Roman"/>
                      </a:endParaRPr>
                    </a:p>
                  </a:txBody>
                  <a:tcPr marL="43516" marR="43516" marT="0" marB="0"/>
                </a:tc>
                <a:extLst>
                  <a:ext uri="{0D108BD9-81ED-4DB2-BD59-A6C34878D82A}">
                    <a16:rowId xmlns:a16="http://schemas.microsoft.com/office/drawing/2014/main" val="10005"/>
                  </a:ext>
                </a:extLst>
              </a:tr>
            </a:tbl>
          </a:graphicData>
        </a:graphic>
      </p:graphicFrame>
      <p:pic>
        <p:nvPicPr>
          <p:cNvPr id="9" name="Content Placeholder 8"/>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4114800" cy="4648200"/>
          </a:xfrm>
          <a:prstGeom prst="rect">
            <a:avLst/>
          </a:prstGeom>
          <a:noFill/>
          <a:ln>
            <a:solidFill>
              <a:schemeClr val="tx1"/>
            </a:solidFill>
          </a:ln>
        </p:spPr>
      </p:pic>
      <p:sp>
        <p:nvSpPr>
          <p:cNvPr id="11" name="TextBox 10"/>
          <p:cNvSpPr txBox="1"/>
          <p:nvPr/>
        </p:nvSpPr>
        <p:spPr>
          <a:xfrm>
            <a:off x="4724400" y="5410200"/>
            <a:ext cx="4267200" cy="1200329"/>
          </a:xfrm>
          <a:prstGeom prst="rect">
            <a:avLst/>
          </a:prstGeom>
          <a:noFill/>
        </p:spPr>
        <p:txBody>
          <a:bodyPr wrap="square" rtlCol="0">
            <a:spAutoFit/>
          </a:bodyPr>
          <a:lstStyle/>
          <a:p>
            <a:pPr algn="ctr"/>
            <a:r>
              <a:rPr lang="en-US" dirty="0" smtClean="0"/>
              <a:t>RS – retirement scheme (offered to general public)</a:t>
            </a:r>
          </a:p>
          <a:p>
            <a:pPr algn="ctr"/>
            <a:r>
              <a:rPr lang="en-US" dirty="0" smtClean="0"/>
              <a:t>DC – defined contribution superannuation fund (company specific)</a:t>
            </a:r>
            <a:endParaRPr lang="en-US" dirty="0"/>
          </a:p>
        </p:txBody>
      </p:sp>
      <p:sp>
        <p:nvSpPr>
          <p:cNvPr id="2" name="Oval 1"/>
          <p:cNvSpPr/>
          <p:nvPr/>
        </p:nvSpPr>
        <p:spPr>
          <a:xfrm>
            <a:off x="5486400" y="3276600"/>
            <a:ext cx="762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508321" y="3871586"/>
            <a:ext cx="762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001000" y="4495800"/>
            <a:ext cx="762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422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9050">
            <a:solidFill>
              <a:schemeClr val="bg1">
                <a:lumMod val="50000"/>
              </a:schemeClr>
            </a:solidFill>
          </a:ln>
        </p:spPr>
        <p:txBody>
          <a:bodyPr>
            <a:normAutofit fontScale="90000"/>
          </a:bodyPr>
          <a:lstStyle/>
          <a:p>
            <a:pPr algn="l"/>
            <a:r>
              <a:rPr lang="en-US" sz="4200" b="1" dirty="0">
                <a:latin typeface="Arial" pitchFamily="34" charset="0"/>
                <a:cs typeface="Arial" pitchFamily="34" charset="0"/>
              </a:rPr>
              <a:t>Failure of Sponsor</a:t>
            </a:r>
            <a:r>
              <a:rPr lang="en-US" dirty="0" smtClean="0"/>
              <a:t/>
            </a:r>
            <a:br>
              <a:rPr lang="en-US" dirty="0" smtClean="0"/>
            </a:br>
            <a:r>
              <a:rPr lang="en-US" sz="4200" b="1" dirty="0">
                <a:latin typeface="Arial" pitchFamily="34" charset="0"/>
                <a:cs typeface="Arial" pitchFamily="34" charset="0"/>
              </a:rPr>
              <a:t>Results – Shock 14</a:t>
            </a: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7848599" cy="4724400"/>
          </a:xfrm>
          <a:prstGeom prst="rect">
            <a:avLst/>
          </a:prstGeom>
          <a:noFill/>
          <a:ln>
            <a:solidFill>
              <a:schemeClr val="tx1"/>
            </a:solidFill>
          </a:ln>
        </p:spPr>
      </p:pic>
    </p:spTree>
    <p:extLst>
      <p:ext uri="{BB962C8B-B14F-4D97-AF65-F5344CB8AC3E}">
        <p14:creationId xmlns:p14="http://schemas.microsoft.com/office/powerpoint/2010/main" val="1241820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ln w="19050">
            <a:solidFill>
              <a:schemeClr val="bg1">
                <a:lumMod val="50000"/>
              </a:schemeClr>
            </a:solidFill>
          </a:ln>
        </p:spPr>
        <p:txBody>
          <a:bodyPr/>
          <a:lstStyle/>
          <a:p>
            <a:r>
              <a:rPr lang="en-US" dirty="0" smtClean="0"/>
              <a:t>Use of Results</a:t>
            </a:r>
            <a:endParaRPr lang="en-US" dirty="0"/>
          </a:p>
        </p:txBody>
      </p:sp>
      <p:sp>
        <p:nvSpPr>
          <p:cNvPr id="3" name="Content Placeholder 2"/>
          <p:cNvSpPr>
            <a:spLocks noGrp="1"/>
          </p:cNvSpPr>
          <p:nvPr>
            <p:ph idx="1"/>
          </p:nvPr>
        </p:nvSpPr>
        <p:spPr>
          <a:xfrm>
            <a:off x="1524000" y="1371600"/>
            <a:ext cx="7239000" cy="4953000"/>
          </a:xfrm>
        </p:spPr>
        <p:txBody>
          <a:bodyPr/>
          <a:lstStyle/>
          <a:p>
            <a:r>
              <a:rPr lang="en-US" dirty="0" smtClean="0"/>
              <a:t>Stress tests looked at instantaneous</a:t>
            </a:r>
          </a:p>
          <a:p>
            <a:pPr marL="0" indent="0">
              <a:buNone/>
            </a:pPr>
            <a:r>
              <a:rPr lang="en-US" dirty="0" smtClean="0"/>
              <a:t>effect of shocks, not taking any </a:t>
            </a:r>
          </a:p>
          <a:p>
            <a:pPr marL="0" indent="0">
              <a:buNone/>
            </a:pPr>
            <a:r>
              <a:rPr lang="en-US" dirty="0" smtClean="0"/>
              <a:t>action or adjustments into account</a:t>
            </a:r>
          </a:p>
          <a:p>
            <a:pPr lvl="1"/>
            <a:r>
              <a:rPr lang="en-US" dirty="0" smtClean="0"/>
              <a:t>Credited interest/unit price for DC and RS expected to address solvency</a:t>
            </a:r>
          </a:p>
          <a:p>
            <a:pPr lvl="1"/>
            <a:endParaRPr lang="en-US" dirty="0" smtClean="0"/>
          </a:p>
          <a:p>
            <a:r>
              <a:rPr lang="en-US" dirty="0" smtClean="0"/>
              <a:t>Aggregate data used to make the </a:t>
            </a:r>
          </a:p>
          <a:p>
            <a:pPr marL="0" indent="0">
              <a:buNone/>
            </a:pPr>
            <a:r>
              <a:rPr lang="en-US" dirty="0" smtClean="0"/>
              <a:t>decision as failures at the plan level</a:t>
            </a:r>
          </a:p>
          <a:p>
            <a:pPr marL="0" indent="0">
              <a:buNone/>
            </a:pPr>
            <a:r>
              <a:rPr lang="en-US" dirty="0" smtClean="0"/>
              <a:t>are expected</a:t>
            </a:r>
            <a:endParaRPr lang="en-US" dirty="0"/>
          </a:p>
        </p:txBody>
      </p:sp>
    </p:spTree>
    <p:extLst>
      <p:ext uri="{BB962C8B-B14F-4D97-AF65-F5344CB8AC3E}">
        <p14:creationId xmlns:p14="http://schemas.microsoft.com/office/powerpoint/2010/main" val="19505743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ln w="19050">
            <a:solidFill>
              <a:schemeClr val="bg1">
                <a:lumMod val="50000"/>
              </a:schemeClr>
            </a:solidFill>
          </a:ln>
        </p:spPr>
        <p:txBody>
          <a:bodyPr/>
          <a:lstStyle/>
          <a:p>
            <a:r>
              <a:rPr lang="en-US" dirty="0" smtClean="0"/>
              <a:t>Use of Results</a:t>
            </a:r>
            <a:endParaRPr lang="en-US" dirty="0"/>
          </a:p>
        </p:txBody>
      </p:sp>
      <p:sp>
        <p:nvSpPr>
          <p:cNvPr id="3" name="Content Placeholder 2"/>
          <p:cNvSpPr>
            <a:spLocks noGrp="1"/>
          </p:cNvSpPr>
          <p:nvPr>
            <p:ph idx="1"/>
          </p:nvPr>
        </p:nvSpPr>
        <p:spPr>
          <a:xfrm>
            <a:off x="1447800" y="1371600"/>
            <a:ext cx="7239000" cy="4754563"/>
          </a:xfrm>
        </p:spPr>
        <p:txBody>
          <a:bodyPr/>
          <a:lstStyle/>
          <a:p>
            <a:r>
              <a:rPr lang="en-US" dirty="0" smtClean="0"/>
              <a:t>Recognize that stress tests are</a:t>
            </a:r>
          </a:p>
          <a:p>
            <a:pPr marL="0" indent="0">
              <a:buNone/>
            </a:pPr>
            <a:r>
              <a:rPr lang="en-US" dirty="0" smtClean="0"/>
              <a:t>meant to look at extreme situations</a:t>
            </a:r>
          </a:p>
          <a:p>
            <a:pPr marL="0" indent="0">
              <a:buNone/>
            </a:pPr>
            <a:endParaRPr lang="en-US" dirty="0" smtClean="0"/>
          </a:p>
          <a:p>
            <a:r>
              <a:rPr lang="en-US" dirty="0" smtClean="0"/>
              <a:t>Recognize that individual pension </a:t>
            </a:r>
          </a:p>
          <a:p>
            <a:pPr marL="0" indent="0">
              <a:buNone/>
            </a:pPr>
            <a:r>
              <a:rPr lang="en-US" dirty="0" smtClean="0"/>
              <a:t>plans may not have the risk appetite for the proposed investments</a:t>
            </a:r>
          </a:p>
        </p:txBody>
      </p:sp>
    </p:spTree>
    <p:extLst>
      <p:ext uri="{BB962C8B-B14F-4D97-AF65-F5344CB8AC3E}">
        <p14:creationId xmlns:p14="http://schemas.microsoft.com/office/powerpoint/2010/main" val="32064762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249362"/>
          </a:xfrm>
        </p:spPr>
        <p:txBody>
          <a:bodyPr>
            <a:normAutofit fontScale="90000"/>
          </a:bodyPr>
          <a:lstStyle/>
          <a:p>
            <a:r>
              <a:rPr lang="en-US" dirty="0" smtClean="0"/>
              <a:t>Proposed Amendments to</a:t>
            </a:r>
            <a:br>
              <a:rPr lang="en-US" dirty="0" smtClean="0"/>
            </a:br>
            <a:r>
              <a:rPr lang="en-US" dirty="0" smtClean="0"/>
              <a:t>Investment Regulations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522615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71549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dirty="0" smtClean="0"/>
              <a:t>Data Validation – written instructions vs.</a:t>
            </a:r>
          </a:p>
          <a:p>
            <a:pPr marL="0" indent="0">
              <a:buNone/>
            </a:pPr>
            <a:r>
              <a:rPr lang="en-US" dirty="0"/>
              <a:t>a</a:t>
            </a:r>
            <a:r>
              <a:rPr lang="en-US" dirty="0" smtClean="0"/>
              <a:t>dditional information session </a:t>
            </a:r>
          </a:p>
          <a:p>
            <a:r>
              <a:rPr lang="en-US" dirty="0" smtClean="0"/>
              <a:t>Decision criteria </a:t>
            </a:r>
            <a:r>
              <a:rPr lang="en-US" dirty="0"/>
              <a:t>–</a:t>
            </a:r>
            <a:r>
              <a:rPr lang="en-US" dirty="0" smtClean="0"/>
              <a:t> benchmarks for </a:t>
            </a:r>
          </a:p>
          <a:p>
            <a:pPr marL="0" indent="0">
              <a:buNone/>
            </a:pPr>
            <a:r>
              <a:rPr lang="en-US" dirty="0" smtClean="0"/>
              <a:t>Financial Health and Stability Indicators</a:t>
            </a:r>
          </a:p>
          <a:p>
            <a:endParaRPr lang="en-US" dirty="0"/>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4286" r="20000"/>
          <a:stretch/>
        </p:blipFill>
        <p:spPr>
          <a:xfrm>
            <a:off x="3450771" y="4191000"/>
            <a:ext cx="1502230" cy="2379518"/>
          </a:xfrm>
          <a:prstGeom prst="rect">
            <a:avLst/>
          </a:prstGeom>
        </p:spPr>
      </p:pic>
    </p:spTree>
    <p:extLst>
      <p:ext uri="{BB962C8B-B14F-4D97-AF65-F5344CB8AC3E}">
        <p14:creationId xmlns:p14="http://schemas.microsoft.com/office/powerpoint/2010/main" val="2041416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Additional stakeholder communication</a:t>
            </a:r>
          </a:p>
          <a:p>
            <a:r>
              <a:rPr lang="en-US" dirty="0" smtClean="0"/>
              <a:t>Data collection and trend analysis for </a:t>
            </a:r>
          </a:p>
          <a:p>
            <a:pPr marL="0" indent="0">
              <a:buNone/>
            </a:pPr>
            <a:r>
              <a:rPr lang="en-US" dirty="0" smtClean="0"/>
              <a:t>Financial Health and Stability Indicators</a:t>
            </a: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0" y="3657600"/>
            <a:ext cx="2286000" cy="2000250"/>
          </a:xfrm>
          <a:prstGeom prst="rect">
            <a:avLst/>
          </a:prstGeom>
        </p:spPr>
      </p:pic>
      <p:sp>
        <p:nvSpPr>
          <p:cNvPr id="5" name="Title 4"/>
          <p:cNvSpPr>
            <a:spLocks noGrp="1"/>
          </p:cNvSpPr>
          <p:nvPr>
            <p:ph type="title"/>
          </p:nvPr>
        </p:nvSpPr>
        <p:spPr/>
        <p:txBody>
          <a:bodyPr/>
          <a:lstStyle/>
          <a:p>
            <a:r>
              <a:rPr lang="en-US" dirty="0" smtClean="0"/>
              <a:t>Lessons Learned and Solutions</a:t>
            </a:r>
            <a:endParaRPr lang="en-US" dirty="0"/>
          </a:p>
        </p:txBody>
      </p:sp>
    </p:spTree>
    <p:extLst>
      <p:ext uri="{BB962C8B-B14F-4D97-AF65-F5344CB8AC3E}">
        <p14:creationId xmlns:p14="http://schemas.microsoft.com/office/powerpoint/2010/main" val="32351877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&amp; Answers</a:t>
            </a:r>
            <a:endParaRPr lang="en-US" dirty="0"/>
          </a:p>
        </p:txBody>
      </p:sp>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697476" y="1988657"/>
            <a:ext cx="3749048" cy="3749048"/>
          </a:xfrm>
        </p:spPr>
      </p:pic>
    </p:spTree>
    <p:extLst>
      <p:ext uri="{BB962C8B-B14F-4D97-AF65-F5344CB8AC3E}">
        <p14:creationId xmlns:p14="http://schemas.microsoft.com/office/powerpoint/2010/main" val="2428292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95400"/>
            <a:ext cx="8229600" cy="3352800"/>
          </a:xfrm>
        </p:spPr>
      </p:pic>
    </p:spTree>
    <p:extLst>
      <p:ext uri="{BB962C8B-B14F-4D97-AF65-F5344CB8AC3E}">
        <p14:creationId xmlns:p14="http://schemas.microsoft.com/office/powerpoint/2010/main" val="1340194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dirty="0" smtClean="0"/>
              <a:t>Proposed Amendments to</a:t>
            </a:r>
            <a:br>
              <a:rPr lang="en-US" dirty="0" smtClean="0"/>
            </a:br>
            <a:r>
              <a:rPr lang="en-US" dirty="0" smtClean="0"/>
              <a:t>Investment Regulations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2754770"/>
              </p:ext>
            </p:extLst>
          </p:nvPr>
        </p:nvGraphicFramePr>
        <p:xfrm>
          <a:off x="457200" y="1600200"/>
          <a:ext cx="8153400" cy="47243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189518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the Pensions Industry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3978492"/>
              </p:ext>
            </p:extLst>
          </p:nvPr>
        </p:nvGraphicFramePr>
        <p:xfrm>
          <a:off x="457200" y="1219200"/>
          <a:ext cx="8382000" cy="541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Oval 5"/>
          <p:cNvSpPr/>
          <p:nvPr/>
        </p:nvSpPr>
        <p:spPr>
          <a:xfrm>
            <a:off x="3374572" y="1828800"/>
            <a:ext cx="51054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374571" y="2971800"/>
            <a:ext cx="5105400" cy="10994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55649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ln w="19050">
            <a:solidFill>
              <a:schemeClr val="bg1">
                <a:lumMod val="50000"/>
              </a:schemeClr>
            </a:solidFill>
          </a:ln>
        </p:spPr>
        <p:txBody>
          <a:bodyPr/>
          <a:lstStyle/>
          <a:p>
            <a:r>
              <a:rPr lang="en-US" dirty="0" smtClean="0"/>
              <a:t>Asset Classes / Limits</a:t>
            </a:r>
            <a:endParaRPr lang="en-US" dirty="0"/>
          </a:p>
        </p:txBody>
      </p:sp>
      <p:sp>
        <p:nvSpPr>
          <p:cNvPr id="3" name="Content Placeholder 2"/>
          <p:cNvSpPr>
            <a:spLocks noGrp="1"/>
          </p:cNvSpPr>
          <p:nvPr>
            <p:ph idx="1"/>
          </p:nvPr>
        </p:nvSpPr>
        <p:spPr>
          <a:xfrm>
            <a:off x="1828800" y="1752600"/>
            <a:ext cx="6858000" cy="4373563"/>
          </a:xfrm>
        </p:spPr>
        <p:txBody>
          <a:bodyPr>
            <a:normAutofit/>
          </a:bodyPr>
          <a:lstStyle/>
          <a:p>
            <a:r>
              <a:rPr lang="en-US" dirty="0" smtClean="0"/>
              <a:t>Focused on:</a:t>
            </a:r>
          </a:p>
          <a:p>
            <a:pPr lvl="1"/>
            <a:r>
              <a:rPr lang="en-US" dirty="0" smtClean="0"/>
              <a:t>Unsecured corporate debt (UCD)</a:t>
            </a:r>
          </a:p>
          <a:p>
            <a:pPr lvl="1"/>
            <a:r>
              <a:rPr lang="en-US" dirty="0" smtClean="0"/>
              <a:t>Private equity (PE)</a:t>
            </a:r>
          </a:p>
          <a:p>
            <a:pPr lvl="1"/>
            <a:r>
              <a:rPr lang="en-US" dirty="0" smtClean="0"/>
              <a:t>Venture capital (VC)</a:t>
            </a:r>
          </a:p>
          <a:p>
            <a:pPr lvl="1"/>
            <a:r>
              <a:rPr lang="en-US" dirty="0" smtClean="0"/>
              <a:t>Counterparty limit</a:t>
            </a:r>
          </a:p>
        </p:txBody>
      </p:sp>
    </p:spTree>
    <p:extLst>
      <p:ext uri="{BB962C8B-B14F-4D97-AF65-F5344CB8AC3E}">
        <p14:creationId xmlns:p14="http://schemas.microsoft.com/office/powerpoint/2010/main" val="13107221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Development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33723920"/>
              </p:ext>
            </p:extLst>
          </p:nvPr>
        </p:nvGraphicFramePr>
        <p:xfrm>
          <a:off x="457200" y="1600200"/>
          <a:ext cx="8001000" cy="4724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985000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Shocks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84449554"/>
              </p:ext>
            </p:extLst>
          </p:nvPr>
        </p:nvGraphicFramePr>
        <p:xfrm>
          <a:off x="762000" y="1600200"/>
          <a:ext cx="7848600" cy="457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368157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ln w="19050">
            <a:solidFill>
              <a:schemeClr val="bg1">
                <a:lumMod val="50000"/>
              </a:schemeClr>
            </a:solidFill>
          </a:ln>
        </p:spPr>
        <p:txBody>
          <a:bodyPr/>
          <a:lstStyle/>
          <a:p>
            <a:r>
              <a:rPr lang="en-US" dirty="0" smtClean="0"/>
              <a:t>Economic Shocks</a:t>
            </a:r>
            <a:endParaRPr lang="en-US" dirty="0"/>
          </a:p>
        </p:txBody>
      </p:sp>
      <p:sp>
        <p:nvSpPr>
          <p:cNvPr id="3" name="Content Placeholder 2"/>
          <p:cNvSpPr>
            <a:spLocks noGrp="1"/>
          </p:cNvSpPr>
          <p:nvPr>
            <p:ph idx="1"/>
          </p:nvPr>
        </p:nvSpPr>
        <p:spPr>
          <a:xfrm>
            <a:off x="1066800" y="1295400"/>
            <a:ext cx="7924800" cy="4525963"/>
          </a:xfrm>
        </p:spPr>
        <p:txBody>
          <a:bodyPr/>
          <a:lstStyle/>
          <a:p>
            <a:pPr marL="0" indent="0">
              <a:buNone/>
            </a:pPr>
            <a:r>
              <a:rPr lang="en-US" dirty="0" smtClean="0"/>
              <a:t>Economic variables:</a:t>
            </a:r>
          </a:p>
          <a:p>
            <a:pPr lvl="1"/>
            <a:r>
              <a:rPr lang="en-US" dirty="0" smtClean="0"/>
              <a:t>Stress tests by other units within the FSC</a:t>
            </a:r>
          </a:p>
          <a:p>
            <a:pPr lvl="1"/>
            <a:r>
              <a:rPr lang="en-US" dirty="0" smtClean="0"/>
              <a:t>Stress tests by other financial sector </a:t>
            </a:r>
          </a:p>
          <a:p>
            <a:pPr marL="457200" lvl="1" indent="0">
              <a:buNone/>
            </a:pPr>
            <a:r>
              <a:rPr lang="en-US" dirty="0" smtClean="0"/>
              <a:t>regulator (Bank of Jamaica)</a:t>
            </a:r>
          </a:p>
          <a:p>
            <a:pPr lvl="1"/>
            <a:r>
              <a:rPr lang="en-US" dirty="0" smtClean="0"/>
              <a:t>Economic data in periods of crisis (1990’s; 2007-2010)</a:t>
            </a:r>
          </a:p>
          <a:p>
            <a:pPr lvl="1"/>
            <a:r>
              <a:rPr lang="en-US" dirty="0" smtClean="0"/>
              <a:t>Stress tests </a:t>
            </a:r>
            <a:r>
              <a:rPr lang="en-US" dirty="0"/>
              <a:t>by European Insurance and </a:t>
            </a:r>
            <a:endParaRPr lang="en-US" dirty="0" smtClean="0"/>
          </a:p>
          <a:p>
            <a:pPr marL="457200" lvl="1" indent="0">
              <a:buNone/>
            </a:pPr>
            <a:r>
              <a:rPr lang="en-US" dirty="0" smtClean="0"/>
              <a:t>Occupational </a:t>
            </a:r>
            <a:r>
              <a:rPr lang="en-US" dirty="0"/>
              <a:t>Pensions </a:t>
            </a:r>
            <a:r>
              <a:rPr lang="en-US" dirty="0" smtClean="0"/>
              <a:t>Authority (EIOPA)</a:t>
            </a:r>
          </a:p>
          <a:p>
            <a:pPr lvl="1"/>
            <a:r>
              <a:rPr lang="en-US" dirty="0" smtClean="0"/>
              <a:t>Extreme, but plausible circumstances</a:t>
            </a:r>
            <a:endParaRPr lang="en-US" dirty="0"/>
          </a:p>
          <a:p>
            <a:pPr marL="457200" lvl="1" indent="0">
              <a:buNone/>
            </a:pPr>
            <a:endParaRPr lang="en-US" dirty="0" smtClean="0"/>
          </a:p>
          <a:p>
            <a:pPr marL="457200" lvl="1" indent="0">
              <a:buNone/>
            </a:pPr>
            <a:endParaRPr lang="en-US" dirty="0"/>
          </a:p>
        </p:txBody>
      </p:sp>
    </p:spTree>
    <p:extLst>
      <p:ext uri="{BB962C8B-B14F-4D97-AF65-F5344CB8AC3E}">
        <p14:creationId xmlns:p14="http://schemas.microsoft.com/office/powerpoint/2010/main" val="27704581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ln w="19050">
            <a:solidFill>
              <a:schemeClr val="bg1">
                <a:lumMod val="50000"/>
              </a:schemeClr>
            </a:solidFill>
          </a:ln>
        </p:spPr>
        <p:txBody>
          <a:bodyPr>
            <a:noAutofit/>
          </a:bodyPr>
          <a:lstStyle/>
          <a:p>
            <a:pPr algn="l" latinLnBrk="1"/>
            <a:r>
              <a:rPr lang="en-US" sz="3800" b="1" dirty="0">
                <a:latin typeface="Arial" pitchFamily="34" charset="0"/>
                <a:cs typeface="Arial" pitchFamily="34" charset="0"/>
              </a:rPr>
              <a:t>Summary of Stress Tests Applied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6302794"/>
              </p:ext>
            </p:extLst>
          </p:nvPr>
        </p:nvGraphicFramePr>
        <p:xfrm>
          <a:off x="381000" y="1295400"/>
          <a:ext cx="8229600" cy="5511927"/>
        </p:xfrm>
        <a:graphic>
          <a:graphicData uri="http://schemas.openxmlformats.org/drawingml/2006/table">
            <a:tbl>
              <a:tblPr firstRow="1" firstCol="1" bandRow="1">
                <a:tableStyleId>{3B4B98B0-60AC-42C2-AFA5-B58CD77FA1E5}</a:tableStyleId>
              </a:tblPr>
              <a:tblGrid>
                <a:gridCol w="9144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295075">
                <a:tc>
                  <a:txBody>
                    <a:bodyPr/>
                    <a:lstStyle/>
                    <a:p>
                      <a:pPr marL="0" marR="0" algn="just">
                        <a:lnSpc>
                          <a:spcPct val="115000"/>
                        </a:lnSpc>
                        <a:spcBef>
                          <a:spcPts val="0"/>
                        </a:spcBef>
                        <a:spcAft>
                          <a:spcPts val="0"/>
                        </a:spcAft>
                      </a:pPr>
                      <a:r>
                        <a:rPr lang="en-GB" sz="1850" dirty="0">
                          <a:effectLst/>
                        </a:rPr>
                        <a:t>Shock #</a:t>
                      </a:r>
                      <a:endParaRPr lang="en-US" sz="185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850" dirty="0">
                          <a:effectLst/>
                        </a:rPr>
                        <a:t>Asset Class Reallocation</a:t>
                      </a:r>
                      <a:endParaRPr lang="en-US" sz="185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850" dirty="0">
                          <a:effectLst/>
                        </a:rPr>
                        <a:t>Type </a:t>
                      </a:r>
                      <a:endParaRPr lang="en-US" sz="185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850">
                          <a:effectLst/>
                        </a:rPr>
                        <a:t>Magnitude</a:t>
                      </a:r>
                      <a:endParaRPr lang="en-US" sz="185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95075">
                <a:tc>
                  <a:txBody>
                    <a:bodyPr/>
                    <a:lstStyle/>
                    <a:p>
                      <a:pPr marL="0" marR="0">
                        <a:lnSpc>
                          <a:spcPct val="115000"/>
                        </a:lnSpc>
                        <a:spcBef>
                          <a:spcPts val="0"/>
                        </a:spcBef>
                        <a:spcAft>
                          <a:spcPts val="0"/>
                        </a:spcAft>
                      </a:pPr>
                      <a:r>
                        <a:rPr lang="en-GB" sz="1850" dirty="0">
                          <a:effectLst/>
                        </a:rPr>
                        <a:t>1</a:t>
                      </a:r>
                      <a:endParaRPr lang="en-US" sz="185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850" dirty="0">
                          <a:effectLst/>
                        </a:rPr>
                        <a:t>5% </a:t>
                      </a:r>
                      <a:r>
                        <a:rPr lang="en-GB" sz="1850" dirty="0" smtClean="0">
                          <a:effectLst/>
                        </a:rPr>
                        <a:t>Venture</a:t>
                      </a:r>
                      <a:r>
                        <a:rPr lang="en-GB" sz="1850" baseline="0" dirty="0" smtClean="0">
                          <a:effectLst/>
                        </a:rPr>
                        <a:t> Capital (</a:t>
                      </a:r>
                      <a:r>
                        <a:rPr lang="en-GB" sz="1850" dirty="0" smtClean="0">
                          <a:effectLst/>
                        </a:rPr>
                        <a:t>VC)</a:t>
                      </a:r>
                      <a:endParaRPr lang="en-US" sz="185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850">
                          <a:effectLst/>
                        </a:rPr>
                        <a:t>Equity market</a:t>
                      </a:r>
                      <a:endParaRPr lang="en-US" sz="185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850">
                          <a:effectLst/>
                        </a:rPr>
                        <a:t>-30%</a:t>
                      </a:r>
                      <a:endParaRPr lang="en-US" sz="185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95075">
                <a:tc>
                  <a:txBody>
                    <a:bodyPr/>
                    <a:lstStyle/>
                    <a:p>
                      <a:pPr marL="0" marR="0">
                        <a:lnSpc>
                          <a:spcPct val="115000"/>
                        </a:lnSpc>
                        <a:spcBef>
                          <a:spcPts val="0"/>
                        </a:spcBef>
                        <a:spcAft>
                          <a:spcPts val="0"/>
                        </a:spcAft>
                      </a:pPr>
                      <a:r>
                        <a:rPr lang="en-GB" sz="1850" dirty="0">
                          <a:effectLst/>
                        </a:rPr>
                        <a:t>2</a:t>
                      </a:r>
                      <a:endParaRPr lang="en-US" sz="185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850" dirty="0">
                          <a:effectLst/>
                        </a:rPr>
                        <a:t>20% </a:t>
                      </a:r>
                      <a:r>
                        <a:rPr lang="en-GB" sz="1850" dirty="0" smtClean="0">
                          <a:effectLst/>
                        </a:rPr>
                        <a:t>Private Equity (PE)</a:t>
                      </a:r>
                      <a:endParaRPr lang="en-US" sz="185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850">
                          <a:effectLst/>
                        </a:rPr>
                        <a:t>Equity market</a:t>
                      </a:r>
                      <a:endParaRPr lang="en-US" sz="185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850" dirty="0">
                          <a:effectLst/>
                        </a:rPr>
                        <a:t>-30%</a:t>
                      </a:r>
                      <a:endParaRPr lang="en-US" sz="185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590149">
                <a:tc>
                  <a:txBody>
                    <a:bodyPr/>
                    <a:lstStyle/>
                    <a:p>
                      <a:pPr marL="0" marR="0">
                        <a:lnSpc>
                          <a:spcPct val="115000"/>
                        </a:lnSpc>
                        <a:spcBef>
                          <a:spcPts val="0"/>
                        </a:spcBef>
                        <a:spcAft>
                          <a:spcPts val="0"/>
                        </a:spcAft>
                      </a:pPr>
                      <a:r>
                        <a:rPr lang="en-GB" sz="1850">
                          <a:effectLst/>
                        </a:rPr>
                        <a:t>3</a:t>
                      </a:r>
                      <a:endParaRPr lang="en-US" sz="185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850" dirty="0">
                          <a:effectLst/>
                        </a:rPr>
                        <a:t>10% </a:t>
                      </a:r>
                      <a:r>
                        <a:rPr lang="en-GB" sz="1850" dirty="0" smtClean="0">
                          <a:effectLst/>
                        </a:rPr>
                        <a:t>Unsecured</a:t>
                      </a:r>
                      <a:r>
                        <a:rPr lang="en-GB" sz="1850" baseline="0" dirty="0" smtClean="0">
                          <a:effectLst/>
                        </a:rPr>
                        <a:t> Corporate Debt (</a:t>
                      </a:r>
                      <a:r>
                        <a:rPr lang="en-GB" sz="1850" dirty="0" smtClean="0">
                          <a:effectLst/>
                        </a:rPr>
                        <a:t>UCD)</a:t>
                      </a:r>
                      <a:endParaRPr lang="en-US" sz="185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850" dirty="0">
                          <a:effectLst/>
                        </a:rPr>
                        <a:t>Decline in interest rates</a:t>
                      </a:r>
                      <a:endParaRPr lang="en-US" sz="18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850">
                          <a:effectLst/>
                        </a:rPr>
                        <a:t>-2%</a:t>
                      </a:r>
                      <a:endParaRPr lang="en-US" sz="185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95075">
                <a:tc>
                  <a:txBody>
                    <a:bodyPr/>
                    <a:lstStyle/>
                    <a:p>
                      <a:pPr marL="0" marR="0">
                        <a:lnSpc>
                          <a:spcPct val="115000"/>
                        </a:lnSpc>
                        <a:spcBef>
                          <a:spcPts val="0"/>
                        </a:spcBef>
                        <a:spcAft>
                          <a:spcPts val="0"/>
                        </a:spcAft>
                      </a:pPr>
                      <a:r>
                        <a:rPr lang="en-GB" sz="1850">
                          <a:effectLst/>
                        </a:rPr>
                        <a:t>4</a:t>
                      </a:r>
                      <a:endParaRPr lang="en-US" sz="185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850" dirty="0">
                          <a:effectLst/>
                        </a:rPr>
                        <a:t>10% UCD</a:t>
                      </a:r>
                      <a:endParaRPr lang="en-US" sz="185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850" dirty="0">
                          <a:effectLst/>
                        </a:rPr>
                        <a:t>Credit quality</a:t>
                      </a:r>
                      <a:endParaRPr lang="en-US" sz="18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850">
                          <a:effectLst/>
                        </a:rPr>
                        <a:t>-30%</a:t>
                      </a:r>
                      <a:endParaRPr lang="en-US" sz="185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95075">
                <a:tc>
                  <a:txBody>
                    <a:bodyPr/>
                    <a:lstStyle/>
                    <a:p>
                      <a:pPr marL="0" marR="0">
                        <a:lnSpc>
                          <a:spcPct val="115000"/>
                        </a:lnSpc>
                        <a:spcBef>
                          <a:spcPts val="0"/>
                        </a:spcBef>
                        <a:spcAft>
                          <a:spcPts val="0"/>
                        </a:spcAft>
                      </a:pPr>
                      <a:r>
                        <a:rPr lang="en-GB" sz="1850">
                          <a:effectLst/>
                        </a:rPr>
                        <a:t>5</a:t>
                      </a:r>
                      <a:endParaRPr lang="en-US" sz="185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850" dirty="0">
                          <a:effectLst/>
                        </a:rPr>
                        <a:t>5% VC, 15% PE, 10% UCD</a:t>
                      </a:r>
                      <a:endParaRPr lang="en-US" sz="185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850" dirty="0">
                          <a:effectLst/>
                        </a:rPr>
                        <a:t>Decline in interest rates</a:t>
                      </a:r>
                      <a:endParaRPr lang="en-US" sz="18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850">
                          <a:effectLst/>
                        </a:rPr>
                        <a:t>-2%</a:t>
                      </a:r>
                      <a:endParaRPr lang="en-US" sz="185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95075">
                <a:tc>
                  <a:txBody>
                    <a:bodyPr/>
                    <a:lstStyle/>
                    <a:p>
                      <a:pPr marL="0" marR="0">
                        <a:lnSpc>
                          <a:spcPct val="115000"/>
                        </a:lnSpc>
                        <a:spcBef>
                          <a:spcPts val="0"/>
                        </a:spcBef>
                        <a:spcAft>
                          <a:spcPts val="0"/>
                        </a:spcAft>
                      </a:pPr>
                      <a:r>
                        <a:rPr lang="en-GB" sz="1850">
                          <a:effectLst/>
                        </a:rPr>
                        <a:t>6</a:t>
                      </a:r>
                      <a:endParaRPr lang="en-US" sz="185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850" dirty="0">
                          <a:effectLst/>
                        </a:rPr>
                        <a:t>5% VC, 15% PE, 10% UCD</a:t>
                      </a:r>
                      <a:endParaRPr lang="en-US" sz="185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850" dirty="0">
                          <a:effectLst/>
                        </a:rPr>
                        <a:t>Equity market</a:t>
                      </a:r>
                      <a:endParaRPr lang="en-US" sz="18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850">
                          <a:effectLst/>
                        </a:rPr>
                        <a:t>-30%</a:t>
                      </a:r>
                      <a:endParaRPr lang="en-US" sz="185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1269429">
                <a:tc>
                  <a:txBody>
                    <a:bodyPr/>
                    <a:lstStyle/>
                    <a:p>
                      <a:pPr marL="0" marR="0">
                        <a:lnSpc>
                          <a:spcPct val="115000"/>
                        </a:lnSpc>
                        <a:spcBef>
                          <a:spcPts val="0"/>
                        </a:spcBef>
                        <a:spcAft>
                          <a:spcPts val="0"/>
                        </a:spcAft>
                      </a:pPr>
                      <a:r>
                        <a:rPr lang="en-GB" sz="1850" dirty="0">
                          <a:effectLst/>
                        </a:rPr>
                        <a:t>7</a:t>
                      </a:r>
                      <a:endParaRPr lang="en-US" sz="185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850" dirty="0">
                          <a:effectLst/>
                        </a:rPr>
                        <a:t>5% VC, 15% PE, 10% UCD</a:t>
                      </a:r>
                      <a:endParaRPr lang="en-US" sz="185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850" dirty="0">
                          <a:effectLst/>
                        </a:rPr>
                        <a:t>Multi-Factor  </a:t>
                      </a:r>
                      <a:endParaRPr lang="en-US" sz="1850" dirty="0">
                        <a:effectLst/>
                      </a:endParaRPr>
                    </a:p>
                    <a:p>
                      <a:pPr marL="342900" marR="0" lvl="0" indent="-342900" algn="just">
                        <a:lnSpc>
                          <a:spcPct val="115000"/>
                        </a:lnSpc>
                        <a:spcBef>
                          <a:spcPts val="0"/>
                        </a:spcBef>
                        <a:spcAft>
                          <a:spcPts val="0"/>
                        </a:spcAft>
                        <a:buFont typeface="Symbol"/>
                        <a:buChar char=""/>
                      </a:pPr>
                      <a:r>
                        <a:rPr lang="en-JM" sz="1850" dirty="0">
                          <a:effectLst/>
                        </a:rPr>
                        <a:t>Decline in interest rate</a:t>
                      </a:r>
                      <a:endParaRPr lang="en-US" sz="1850" dirty="0">
                        <a:effectLst/>
                      </a:endParaRPr>
                    </a:p>
                    <a:p>
                      <a:pPr marL="342900" marR="0" lvl="0" indent="-342900" algn="just">
                        <a:lnSpc>
                          <a:spcPct val="115000"/>
                        </a:lnSpc>
                        <a:spcBef>
                          <a:spcPts val="0"/>
                        </a:spcBef>
                        <a:spcAft>
                          <a:spcPts val="0"/>
                        </a:spcAft>
                        <a:buFont typeface="Symbol"/>
                        <a:buChar char=""/>
                      </a:pPr>
                      <a:r>
                        <a:rPr lang="en-JM" sz="1850" dirty="0">
                          <a:effectLst/>
                        </a:rPr>
                        <a:t>Equity market </a:t>
                      </a:r>
                      <a:endParaRPr lang="en-US" sz="1850" dirty="0">
                        <a:effectLst/>
                      </a:endParaRPr>
                    </a:p>
                    <a:p>
                      <a:pPr marL="342900" marR="0" lvl="0" indent="-342900" algn="just">
                        <a:lnSpc>
                          <a:spcPct val="115000"/>
                        </a:lnSpc>
                        <a:spcBef>
                          <a:spcPts val="0"/>
                        </a:spcBef>
                        <a:spcAft>
                          <a:spcPts val="0"/>
                        </a:spcAft>
                        <a:buFont typeface="Symbol"/>
                        <a:buChar char=""/>
                      </a:pPr>
                      <a:r>
                        <a:rPr lang="en-JM" sz="1850" dirty="0">
                          <a:effectLst/>
                        </a:rPr>
                        <a:t>Real estate </a:t>
                      </a:r>
                      <a:r>
                        <a:rPr lang="en-JM" sz="1850" dirty="0" smtClean="0">
                          <a:effectLst/>
                        </a:rPr>
                        <a:t>market</a:t>
                      </a:r>
                      <a:endParaRPr lang="en-US" sz="18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850" dirty="0">
                          <a:effectLst/>
                        </a:rPr>
                        <a:t> </a:t>
                      </a:r>
                      <a:endParaRPr lang="en-US" sz="1850" dirty="0">
                        <a:effectLst/>
                      </a:endParaRPr>
                    </a:p>
                    <a:p>
                      <a:pPr marL="0" marR="0" algn="ctr">
                        <a:lnSpc>
                          <a:spcPct val="115000"/>
                        </a:lnSpc>
                        <a:spcBef>
                          <a:spcPts val="0"/>
                        </a:spcBef>
                        <a:spcAft>
                          <a:spcPts val="0"/>
                        </a:spcAft>
                      </a:pPr>
                      <a:r>
                        <a:rPr lang="en-GB" sz="1850" dirty="0">
                          <a:effectLst/>
                        </a:rPr>
                        <a:t>-2%</a:t>
                      </a:r>
                      <a:endParaRPr lang="en-US" sz="1850" dirty="0">
                        <a:effectLst/>
                      </a:endParaRPr>
                    </a:p>
                    <a:p>
                      <a:pPr marL="0" marR="0" algn="ctr">
                        <a:lnSpc>
                          <a:spcPct val="115000"/>
                        </a:lnSpc>
                        <a:spcBef>
                          <a:spcPts val="0"/>
                        </a:spcBef>
                        <a:spcAft>
                          <a:spcPts val="0"/>
                        </a:spcAft>
                      </a:pPr>
                      <a:r>
                        <a:rPr lang="en-GB" sz="1850" dirty="0">
                          <a:effectLst/>
                        </a:rPr>
                        <a:t>-30%</a:t>
                      </a:r>
                      <a:endParaRPr lang="en-US" sz="1850" dirty="0">
                        <a:effectLst/>
                      </a:endParaRPr>
                    </a:p>
                    <a:p>
                      <a:pPr marL="0" marR="0" algn="ctr">
                        <a:lnSpc>
                          <a:spcPct val="115000"/>
                        </a:lnSpc>
                        <a:spcBef>
                          <a:spcPts val="0"/>
                        </a:spcBef>
                        <a:spcAft>
                          <a:spcPts val="0"/>
                        </a:spcAft>
                      </a:pPr>
                      <a:r>
                        <a:rPr lang="en-GB" sz="1850" dirty="0">
                          <a:effectLst/>
                        </a:rPr>
                        <a:t>-20%</a:t>
                      </a:r>
                      <a:endParaRPr lang="en-US" sz="185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1180299">
                <a:tc>
                  <a:txBody>
                    <a:bodyPr/>
                    <a:lstStyle/>
                    <a:p>
                      <a:pPr marL="0" marR="0">
                        <a:lnSpc>
                          <a:spcPct val="115000"/>
                        </a:lnSpc>
                        <a:spcBef>
                          <a:spcPts val="0"/>
                        </a:spcBef>
                        <a:spcAft>
                          <a:spcPts val="0"/>
                        </a:spcAft>
                      </a:pPr>
                      <a:r>
                        <a:rPr lang="en-GB" sz="1850" dirty="0">
                          <a:effectLst/>
                        </a:rPr>
                        <a:t>8 – 13</a:t>
                      </a:r>
                      <a:endParaRPr lang="en-US" sz="185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850" dirty="0">
                          <a:effectLst/>
                        </a:rPr>
                        <a:t>5% VC, 15% PE, 10% UCD</a:t>
                      </a:r>
                      <a:endParaRPr lang="en-US" sz="185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850" dirty="0">
                          <a:effectLst/>
                        </a:rPr>
                        <a:t>Failure of financial institution/group (Six Groups - largest to smallest by asset exposure)</a:t>
                      </a:r>
                      <a:endParaRPr lang="en-US" sz="18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850" dirty="0">
                          <a:effectLst/>
                        </a:rPr>
                        <a:t>-50%</a:t>
                      </a:r>
                      <a:endParaRPr lang="en-US" sz="185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295075">
                <a:tc>
                  <a:txBody>
                    <a:bodyPr/>
                    <a:lstStyle/>
                    <a:p>
                      <a:pPr marL="0" marR="0">
                        <a:lnSpc>
                          <a:spcPct val="115000"/>
                        </a:lnSpc>
                        <a:spcBef>
                          <a:spcPts val="0"/>
                        </a:spcBef>
                        <a:spcAft>
                          <a:spcPts val="0"/>
                        </a:spcAft>
                      </a:pPr>
                      <a:r>
                        <a:rPr lang="en-GB" sz="1850">
                          <a:effectLst/>
                        </a:rPr>
                        <a:t>14</a:t>
                      </a:r>
                      <a:endParaRPr lang="en-US" sz="185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850" dirty="0">
                          <a:effectLst/>
                        </a:rPr>
                        <a:t>5% VC, 15% PE, 10% UCD</a:t>
                      </a:r>
                      <a:endParaRPr lang="en-US" sz="185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1850" dirty="0">
                          <a:effectLst/>
                        </a:rPr>
                        <a:t>Failure of sponsor </a:t>
                      </a:r>
                      <a:endParaRPr lang="en-US" sz="18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850" dirty="0">
                          <a:effectLst/>
                        </a:rPr>
                        <a:t>-50%</a:t>
                      </a:r>
                      <a:endParaRPr lang="en-US" sz="1850" dirty="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63486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0.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989</TotalTime>
  <Words>1710</Words>
  <Application>Microsoft Office PowerPoint</Application>
  <PresentationFormat>On-screen Show (4:3)</PresentationFormat>
  <Paragraphs>276</Paragraphs>
  <Slides>23</Slides>
  <Notes>17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맑은 고딕</vt:lpstr>
      <vt:lpstr>Arial</vt:lpstr>
      <vt:lpstr>Calibri</vt:lpstr>
      <vt:lpstr>Symbol</vt:lpstr>
      <vt:lpstr>Times New Roman</vt:lpstr>
      <vt:lpstr>Office Theme</vt:lpstr>
      <vt:lpstr>1_Office Theme</vt:lpstr>
      <vt:lpstr>2_Office Theme</vt:lpstr>
      <vt:lpstr>CAPS Conference June 18-19, 2018 St. Kitts</vt:lpstr>
      <vt:lpstr>Proposed Amendments to Investment Regulations</vt:lpstr>
      <vt:lpstr>Proposed Amendments to Investment Regulations</vt:lpstr>
      <vt:lpstr>Impact on the Pensions Industry</vt:lpstr>
      <vt:lpstr>Asset Classes / Limits</vt:lpstr>
      <vt:lpstr>Model Development</vt:lpstr>
      <vt:lpstr>Economic Shocks</vt:lpstr>
      <vt:lpstr>Economic Shocks</vt:lpstr>
      <vt:lpstr>Summary of Stress Tests Applied</vt:lpstr>
      <vt:lpstr>Impact: Financial Health and  Stability Indicators</vt:lpstr>
      <vt:lpstr>Methodology</vt:lpstr>
      <vt:lpstr>Data Collection and Validation</vt:lpstr>
      <vt:lpstr>Results: Funding Ratio</vt:lpstr>
      <vt:lpstr>Shocks 1-7</vt:lpstr>
      <vt:lpstr>Results – Shocks 1 to 7 </vt:lpstr>
      <vt:lpstr>Failure of Financial Groups Results – Shocks 8 to 13 </vt:lpstr>
      <vt:lpstr>Failure of Sponsor Results – Shock 14</vt:lpstr>
      <vt:lpstr>Use of Results</vt:lpstr>
      <vt:lpstr>Use of Results</vt:lpstr>
      <vt:lpstr>Challenges</vt:lpstr>
      <vt:lpstr>Lessons Learned and Solutions</vt:lpstr>
      <vt:lpstr>Questions &amp; Answers</vt:lpstr>
      <vt:lpstr>PowerPoint Presentation</vt:lpstr>
    </vt:vector>
  </TitlesOfParts>
  <Company>Financial Services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CAPS Conference June , 2018</dc:title>
  <dc:creator>Shani Bryan</dc:creator>
  <cp:lastModifiedBy>Kendell Paryag</cp:lastModifiedBy>
  <cp:revision>57</cp:revision>
  <dcterms:created xsi:type="dcterms:W3CDTF">2018-05-21T16:20:07Z</dcterms:created>
  <dcterms:modified xsi:type="dcterms:W3CDTF">2019-06-04T18:32:40Z</dcterms:modified>
</cp:coreProperties>
</file>