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1" r:id="rId1"/>
  </p:sldMasterIdLst>
  <p:notesMasterIdLst>
    <p:notesMasterId r:id="rId50"/>
  </p:notesMasterIdLst>
  <p:handoutMasterIdLst>
    <p:handoutMasterId r:id="rId51"/>
  </p:handoutMasterIdLst>
  <p:sldIdLst>
    <p:sldId id="256" r:id="rId2"/>
    <p:sldId id="663" r:id="rId3"/>
    <p:sldId id="664" r:id="rId4"/>
    <p:sldId id="419" r:id="rId5"/>
    <p:sldId id="652" r:id="rId6"/>
    <p:sldId id="543" r:id="rId7"/>
    <p:sldId id="547" r:id="rId8"/>
    <p:sldId id="332" r:id="rId9"/>
    <p:sldId id="473" r:id="rId10"/>
    <p:sldId id="653" r:id="rId11"/>
    <p:sldId id="466" r:id="rId12"/>
    <p:sldId id="386" r:id="rId13"/>
    <p:sldId id="468" r:id="rId14"/>
    <p:sldId id="459" r:id="rId15"/>
    <p:sldId id="655" r:id="rId16"/>
    <p:sldId id="665" r:id="rId17"/>
    <p:sldId id="404" r:id="rId18"/>
    <p:sldId id="405" r:id="rId19"/>
    <p:sldId id="659" r:id="rId20"/>
    <p:sldId id="657" r:id="rId21"/>
    <p:sldId id="673" r:id="rId22"/>
    <p:sldId id="511" r:id="rId23"/>
    <p:sldId id="539" r:id="rId24"/>
    <p:sldId id="461" r:id="rId25"/>
    <p:sldId id="647" r:id="rId26"/>
    <p:sldId id="648" r:id="rId27"/>
    <p:sldId id="464" r:id="rId28"/>
    <p:sldId id="385" r:id="rId29"/>
    <p:sldId id="649" r:id="rId30"/>
    <p:sldId id="384" r:id="rId31"/>
    <p:sldId id="469" r:id="rId32"/>
    <p:sldId id="472" r:id="rId33"/>
    <p:sldId id="474" r:id="rId34"/>
    <p:sldId id="666" r:id="rId35"/>
    <p:sldId id="667" r:id="rId36"/>
    <p:sldId id="475" r:id="rId37"/>
    <p:sldId id="492" r:id="rId38"/>
    <p:sldId id="493" r:id="rId39"/>
    <p:sldId id="662" r:id="rId40"/>
    <p:sldId id="676" r:id="rId41"/>
    <p:sldId id="538" r:id="rId42"/>
    <p:sldId id="542" r:id="rId43"/>
    <p:sldId id="654" r:id="rId44"/>
    <p:sldId id="668" r:id="rId45"/>
    <p:sldId id="669" r:id="rId46"/>
    <p:sldId id="670" r:id="rId47"/>
    <p:sldId id="671" r:id="rId48"/>
    <p:sldId id="672"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Bookman Old Style" panose="02050604050505020204" pitchFamily="18" charset="0"/>
      <p:regular r:id="rId56"/>
      <p:bold r:id="rId57"/>
      <p:italic r:id="rId58"/>
      <p:boldItalic r:id="rId59"/>
    </p:embeddedFont>
    <p:embeddedFont>
      <p:font typeface="Gill Sans MT" panose="020B0502020104020203" pitchFamily="34" charset="0"/>
      <p:regular r:id="rId60"/>
      <p:bold r:id="rId61"/>
      <p:italic r:id="rId62"/>
      <p:boldItalic r:id="rId63"/>
    </p:embeddedFont>
    <p:embeddedFont>
      <p:font typeface="Wingdings 3" panose="05040102010807070707" pitchFamily="18" charset="2"/>
      <p:regular r:id="rId64"/>
    </p:embeddedFont>
    <p:embeddedFont>
      <p:font typeface="SimSun" panose="02010600030101010101" pitchFamily="2" charset="-122"/>
      <p:regular r:id="rId65"/>
    </p:embeddedFont>
    <p:embeddedFont>
      <p:font typeface="MS Mincho" panose="020B0604020202020204" charset="-128"/>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71" autoAdjust="0"/>
  </p:normalViewPr>
  <p:slideViewPr>
    <p:cSldViewPr>
      <p:cViewPr varScale="1">
        <p:scale>
          <a:sx n="87" d="100"/>
          <a:sy n="87" d="100"/>
        </p:scale>
        <p:origin x="2304"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3134"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FC4A9-8F6E-46F6-84F4-DBECB5361AE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2CBCB291-6553-4F2D-BF85-64CB736B6359}">
      <dgm:prSet phldrT="[Text]" custT="1"/>
      <dgm:spPr/>
      <dgm:t>
        <a:bodyPr/>
        <a:lstStyle/>
        <a:p>
          <a:r>
            <a:rPr lang="en-CA" sz="1200" dirty="0"/>
            <a:t>Object of Analysis</a:t>
          </a:r>
        </a:p>
      </dgm:t>
    </dgm:pt>
    <dgm:pt modelId="{ED3F340B-76E6-456E-9BC8-84CCF1193246}" type="parTrans" cxnId="{458E36F2-1628-4CF9-8DA8-773CA779F616}">
      <dgm:prSet/>
      <dgm:spPr/>
      <dgm:t>
        <a:bodyPr/>
        <a:lstStyle/>
        <a:p>
          <a:endParaRPr lang="en-CA"/>
        </a:p>
      </dgm:t>
    </dgm:pt>
    <dgm:pt modelId="{21FB5CDA-82EE-42EF-B5D6-AD5268C58407}" type="sibTrans" cxnId="{458E36F2-1628-4CF9-8DA8-773CA779F616}">
      <dgm:prSet custT="1"/>
      <dgm:spPr/>
      <dgm:t>
        <a:bodyPr/>
        <a:lstStyle/>
        <a:p>
          <a:endParaRPr lang="en-CA" sz="1200" dirty="0"/>
        </a:p>
      </dgm:t>
    </dgm:pt>
    <dgm:pt modelId="{6EC4B83D-77A7-4979-8775-A4EA8E28D3B1}">
      <dgm:prSet phldrT="[Text]" custT="1"/>
      <dgm:spPr/>
      <dgm:t>
        <a:bodyPr/>
        <a:lstStyle/>
        <a:p>
          <a:r>
            <a:rPr lang="en-CA" sz="1200" dirty="0"/>
            <a:t>Scope</a:t>
          </a:r>
        </a:p>
      </dgm:t>
    </dgm:pt>
    <dgm:pt modelId="{7AA65265-3330-41DB-9B70-DA3776FDF6BA}" type="parTrans" cxnId="{C919569E-4D23-4530-8A22-BDFADCE568CB}">
      <dgm:prSet/>
      <dgm:spPr/>
      <dgm:t>
        <a:bodyPr/>
        <a:lstStyle/>
        <a:p>
          <a:endParaRPr lang="en-CA"/>
        </a:p>
      </dgm:t>
    </dgm:pt>
    <dgm:pt modelId="{91530AAB-D816-4AE3-862E-1C965F739578}" type="sibTrans" cxnId="{C919569E-4D23-4530-8A22-BDFADCE568CB}">
      <dgm:prSet custT="1"/>
      <dgm:spPr/>
      <dgm:t>
        <a:bodyPr/>
        <a:lstStyle/>
        <a:p>
          <a:endParaRPr lang="en-CA" sz="1200" dirty="0"/>
        </a:p>
      </dgm:t>
    </dgm:pt>
    <dgm:pt modelId="{B5BB3466-B19A-494F-9D8F-A2EFC48D6A6C}">
      <dgm:prSet phldrT="[Text]" custT="1"/>
      <dgm:spPr/>
      <dgm:t>
        <a:bodyPr/>
        <a:lstStyle/>
        <a:p>
          <a:r>
            <a:rPr lang="en-CA" sz="1200" dirty="0"/>
            <a:t>Methodology</a:t>
          </a:r>
        </a:p>
      </dgm:t>
    </dgm:pt>
    <dgm:pt modelId="{9B61053D-A966-465B-900E-7CAB0801A44B}" type="parTrans" cxnId="{51206A62-3BE7-4873-B3B5-FA81CA102185}">
      <dgm:prSet/>
      <dgm:spPr/>
      <dgm:t>
        <a:bodyPr/>
        <a:lstStyle/>
        <a:p>
          <a:endParaRPr lang="en-CA"/>
        </a:p>
      </dgm:t>
    </dgm:pt>
    <dgm:pt modelId="{02E983E1-0931-472F-A3C6-1AEFBAD3315F}" type="sibTrans" cxnId="{51206A62-3BE7-4873-B3B5-FA81CA102185}">
      <dgm:prSet custT="1"/>
      <dgm:spPr/>
      <dgm:t>
        <a:bodyPr/>
        <a:lstStyle/>
        <a:p>
          <a:endParaRPr lang="en-CA" sz="1200" dirty="0"/>
        </a:p>
      </dgm:t>
    </dgm:pt>
    <dgm:pt modelId="{A1E24A47-D5BA-4806-B000-0AEADADAD5D1}">
      <dgm:prSet phldrT="[Text]" custT="1"/>
      <dgm:spPr/>
      <dgm:t>
        <a:bodyPr/>
        <a:lstStyle/>
        <a:p>
          <a:r>
            <a:rPr lang="en-CA" sz="1200" dirty="0"/>
            <a:t>Valuation &amp; Capital</a:t>
          </a:r>
        </a:p>
      </dgm:t>
    </dgm:pt>
    <dgm:pt modelId="{A7B2D87C-17D1-4CA8-BDFA-7629280206EF}" type="parTrans" cxnId="{95E03D37-C74B-43A1-8EC1-0004F8CE0DC9}">
      <dgm:prSet/>
      <dgm:spPr/>
      <dgm:t>
        <a:bodyPr/>
        <a:lstStyle/>
        <a:p>
          <a:endParaRPr lang="en-CA"/>
        </a:p>
      </dgm:t>
    </dgm:pt>
    <dgm:pt modelId="{86E13040-D7E2-4566-BEC6-8BC122B163EC}" type="sibTrans" cxnId="{95E03D37-C74B-43A1-8EC1-0004F8CE0DC9}">
      <dgm:prSet custT="1"/>
      <dgm:spPr/>
      <dgm:t>
        <a:bodyPr/>
        <a:lstStyle/>
        <a:p>
          <a:endParaRPr lang="en-CA" sz="1200" dirty="0"/>
        </a:p>
      </dgm:t>
    </dgm:pt>
    <dgm:pt modelId="{7957481E-5A3D-48A4-988F-3E1B175764EE}">
      <dgm:prSet phldrT="[Text]" custT="1"/>
      <dgm:spPr/>
      <dgm:t>
        <a:bodyPr/>
        <a:lstStyle/>
        <a:p>
          <a:r>
            <a:rPr lang="en-CA" sz="1200" dirty="0"/>
            <a:t>Scenario Design</a:t>
          </a:r>
        </a:p>
      </dgm:t>
    </dgm:pt>
    <dgm:pt modelId="{F863DE3E-55CB-44FE-A3C8-9D6B487C6CF3}" type="parTrans" cxnId="{DACED88D-2B54-4CF4-B650-5CAB226414A8}">
      <dgm:prSet/>
      <dgm:spPr/>
      <dgm:t>
        <a:bodyPr/>
        <a:lstStyle/>
        <a:p>
          <a:endParaRPr lang="en-CA"/>
        </a:p>
      </dgm:t>
    </dgm:pt>
    <dgm:pt modelId="{9F295DBD-0860-4C63-8664-B3D125087049}" type="sibTrans" cxnId="{DACED88D-2B54-4CF4-B650-5CAB226414A8}">
      <dgm:prSet custT="1"/>
      <dgm:spPr/>
      <dgm:t>
        <a:bodyPr/>
        <a:lstStyle/>
        <a:p>
          <a:endParaRPr lang="en-CA" sz="1200" dirty="0"/>
        </a:p>
      </dgm:t>
    </dgm:pt>
    <dgm:pt modelId="{0309EAAB-F5E8-4B24-BF84-D9EE7680F7D6}">
      <dgm:prSet custT="1"/>
      <dgm:spPr/>
      <dgm:t>
        <a:bodyPr/>
        <a:lstStyle/>
        <a:p>
          <a:r>
            <a:rPr lang="en-CA" sz="1200" dirty="0"/>
            <a:t>Risk Factors &amp; Aggregation</a:t>
          </a:r>
        </a:p>
      </dgm:t>
    </dgm:pt>
    <dgm:pt modelId="{761FD08B-EEDE-4E3F-874C-A43405E51E94}" type="parTrans" cxnId="{EEC51B3E-BA43-4750-9C47-23CF9573AFD9}">
      <dgm:prSet/>
      <dgm:spPr/>
      <dgm:t>
        <a:bodyPr/>
        <a:lstStyle/>
        <a:p>
          <a:endParaRPr lang="en-CA"/>
        </a:p>
      </dgm:t>
    </dgm:pt>
    <dgm:pt modelId="{34500596-0F50-45D7-9A7F-8ED16291DEBB}" type="sibTrans" cxnId="{EEC51B3E-BA43-4750-9C47-23CF9573AFD9}">
      <dgm:prSet custT="1"/>
      <dgm:spPr/>
      <dgm:t>
        <a:bodyPr/>
        <a:lstStyle/>
        <a:p>
          <a:endParaRPr lang="en-CA" sz="1200" dirty="0"/>
        </a:p>
      </dgm:t>
    </dgm:pt>
    <dgm:pt modelId="{5F5758CB-AD00-4EB2-9841-08452E60B85E}">
      <dgm:prSet custT="1"/>
      <dgm:spPr/>
      <dgm:t>
        <a:bodyPr/>
        <a:lstStyle/>
        <a:p>
          <a:r>
            <a:rPr lang="en-CA" sz="1200" dirty="0"/>
            <a:t>Output Measures</a:t>
          </a:r>
        </a:p>
      </dgm:t>
    </dgm:pt>
    <dgm:pt modelId="{4D62CCCC-3DA3-4C6E-B2CB-EAEBE949D450}" type="parTrans" cxnId="{E669B8DC-356F-4BE0-8164-578DEE9FF30E}">
      <dgm:prSet/>
      <dgm:spPr/>
      <dgm:t>
        <a:bodyPr/>
        <a:lstStyle/>
        <a:p>
          <a:endParaRPr lang="en-CA"/>
        </a:p>
      </dgm:t>
    </dgm:pt>
    <dgm:pt modelId="{B45F1D9C-AD53-4BAB-8760-4F158D4ABDEF}" type="sibTrans" cxnId="{E669B8DC-356F-4BE0-8164-578DEE9FF30E}">
      <dgm:prSet custT="1"/>
      <dgm:spPr/>
      <dgm:t>
        <a:bodyPr/>
        <a:lstStyle/>
        <a:p>
          <a:endParaRPr lang="en-CA" sz="1200" dirty="0"/>
        </a:p>
      </dgm:t>
    </dgm:pt>
    <dgm:pt modelId="{BD2C873B-1CDC-4274-8F9C-60F810FB0241}">
      <dgm:prSet custT="1"/>
      <dgm:spPr/>
      <dgm:t>
        <a:bodyPr/>
        <a:lstStyle/>
        <a:p>
          <a:r>
            <a:rPr lang="en-CA" sz="1200" dirty="0"/>
            <a:t>Validation</a:t>
          </a:r>
        </a:p>
      </dgm:t>
    </dgm:pt>
    <dgm:pt modelId="{C4FC270C-10B0-4BE4-8188-0DA0F25CA80F}" type="parTrans" cxnId="{06C1E5B8-5C3F-4141-A933-3139E4DF9E29}">
      <dgm:prSet/>
      <dgm:spPr/>
      <dgm:t>
        <a:bodyPr/>
        <a:lstStyle/>
        <a:p>
          <a:endParaRPr lang="en-CA"/>
        </a:p>
      </dgm:t>
    </dgm:pt>
    <dgm:pt modelId="{30658E26-59E8-44DA-A776-381B08A66F39}" type="sibTrans" cxnId="{06C1E5B8-5C3F-4141-A933-3139E4DF9E29}">
      <dgm:prSet custT="1"/>
      <dgm:spPr/>
      <dgm:t>
        <a:bodyPr/>
        <a:lstStyle/>
        <a:p>
          <a:endParaRPr lang="en-CA" sz="1200" dirty="0"/>
        </a:p>
      </dgm:t>
    </dgm:pt>
    <dgm:pt modelId="{39BDF264-159D-4731-9131-80B23A995047}">
      <dgm:prSet custT="1"/>
      <dgm:spPr/>
      <dgm:t>
        <a:bodyPr/>
        <a:lstStyle/>
        <a:p>
          <a:r>
            <a:rPr lang="en-CA" sz="1200" dirty="0"/>
            <a:t>Dealing with the Outcome</a:t>
          </a:r>
        </a:p>
      </dgm:t>
    </dgm:pt>
    <dgm:pt modelId="{C481A625-E37C-41CC-BB9E-833FCAE53C16}" type="parTrans" cxnId="{B3691024-FD13-4213-BA6D-8B8E9368E7F0}">
      <dgm:prSet/>
      <dgm:spPr/>
      <dgm:t>
        <a:bodyPr/>
        <a:lstStyle/>
        <a:p>
          <a:endParaRPr lang="en-CA"/>
        </a:p>
      </dgm:t>
    </dgm:pt>
    <dgm:pt modelId="{C7BE9C16-FC73-4CCC-8554-06E5C97823CA}" type="sibTrans" cxnId="{B3691024-FD13-4213-BA6D-8B8E9368E7F0}">
      <dgm:prSet custT="1"/>
      <dgm:spPr/>
      <dgm:t>
        <a:bodyPr/>
        <a:lstStyle/>
        <a:p>
          <a:endParaRPr lang="en-CA" sz="1200" dirty="0"/>
        </a:p>
      </dgm:t>
    </dgm:pt>
    <dgm:pt modelId="{9306276E-35D6-4BDF-8CE9-C1DEAE54E8AA}" type="pres">
      <dgm:prSet presAssocID="{7D2FC4A9-8F6E-46F6-84F4-DBECB5361AEE}" presName="cycle" presStyleCnt="0">
        <dgm:presLayoutVars>
          <dgm:dir/>
          <dgm:resizeHandles val="exact"/>
        </dgm:presLayoutVars>
      </dgm:prSet>
      <dgm:spPr/>
      <dgm:t>
        <a:bodyPr/>
        <a:lstStyle/>
        <a:p>
          <a:endParaRPr lang="en-JM"/>
        </a:p>
      </dgm:t>
    </dgm:pt>
    <dgm:pt modelId="{1E8A392D-E9C3-4E83-AE10-D5D9892105CD}" type="pres">
      <dgm:prSet presAssocID="{2CBCB291-6553-4F2D-BF85-64CB736B6359}" presName="node" presStyleLbl="node1" presStyleIdx="0" presStyleCnt="9">
        <dgm:presLayoutVars>
          <dgm:bulletEnabled val="1"/>
        </dgm:presLayoutVars>
      </dgm:prSet>
      <dgm:spPr/>
      <dgm:t>
        <a:bodyPr/>
        <a:lstStyle/>
        <a:p>
          <a:endParaRPr lang="en-JM"/>
        </a:p>
      </dgm:t>
    </dgm:pt>
    <dgm:pt modelId="{20ED228F-8657-400A-8AF1-79DDABB84429}" type="pres">
      <dgm:prSet presAssocID="{21FB5CDA-82EE-42EF-B5D6-AD5268C58407}" presName="sibTrans" presStyleLbl="sibTrans2D1" presStyleIdx="0" presStyleCnt="9"/>
      <dgm:spPr/>
      <dgm:t>
        <a:bodyPr/>
        <a:lstStyle/>
        <a:p>
          <a:endParaRPr lang="en-JM"/>
        </a:p>
      </dgm:t>
    </dgm:pt>
    <dgm:pt modelId="{BB939395-CDA0-4FF7-9ECA-F18DA8991B5E}" type="pres">
      <dgm:prSet presAssocID="{21FB5CDA-82EE-42EF-B5D6-AD5268C58407}" presName="connectorText" presStyleLbl="sibTrans2D1" presStyleIdx="0" presStyleCnt="9"/>
      <dgm:spPr/>
      <dgm:t>
        <a:bodyPr/>
        <a:lstStyle/>
        <a:p>
          <a:endParaRPr lang="en-JM"/>
        </a:p>
      </dgm:t>
    </dgm:pt>
    <dgm:pt modelId="{000ADCF3-F3E2-474E-8CA4-8790F18D8859}" type="pres">
      <dgm:prSet presAssocID="{6EC4B83D-77A7-4979-8775-A4EA8E28D3B1}" presName="node" presStyleLbl="node1" presStyleIdx="1" presStyleCnt="9">
        <dgm:presLayoutVars>
          <dgm:bulletEnabled val="1"/>
        </dgm:presLayoutVars>
      </dgm:prSet>
      <dgm:spPr/>
      <dgm:t>
        <a:bodyPr/>
        <a:lstStyle/>
        <a:p>
          <a:endParaRPr lang="en-JM"/>
        </a:p>
      </dgm:t>
    </dgm:pt>
    <dgm:pt modelId="{05D285D7-B7CD-4B25-AFD2-126EBC81E5B2}" type="pres">
      <dgm:prSet presAssocID="{91530AAB-D816-4AE3-862E-1C965F739578}" presName="sibTrans" presStyleLbl="sibTrans2D1" presStyleIdx="1" presStyleCnt="9"/>
      <dgm:spPr/>
      <dgm:t>
        <a:bodyPr/>
        <a:lstStyle/>
        <a:p>
          <a:endParaRPr lang="en-JM"/>
        </a:p>
      </dgm:t>
    </dgm:pt>
    <dgm:pt modelId="{DDB52BEC-9FA0-4171-B1F2-198CC2163856}" type="pres">
      <dgm:prSet presAssocID="{91530AAB-D816-4AE3-862E-1C965F739578}" presName="connectorText" presStyleLbl="sibTrans2D1" presStyleIdx="1" presStyleCnt="9"/>
      <dgm:spPr/>
      <dgm:t>
        <a:bodyPr/>
        <a:lstStyle/>
        <a:p>
          <a:endParaRPr lang="en-JM"/>
        </a:p>
      </dgm:t>
    </dgm:pt>
    <dgm:pt modelId="{02C74276-4D5B-4EA8-9755-FA18A0E94EFE}" type="pres">
      <dgm:prSet presAssocID="{B5BB3466-B19A-494F-9D8F-A2EFC48D6A6C}" presName="node" presStyleLbl="node1" presStyleIdx="2" presStyleCnt="9" custScaleX="126836">
        <dgm:presLayoutVars>
          <dgm:bulletEnabled val="1"/>
        </dgm:presLayoutVars>
      </dgm:prSet>
      <dgm:spPr/>
      <dgm:t>
        <a:bodyPr/>
        <a:lstStyle/>
        <a:p>
          <a:endParaRPr lang="en-JM"/>
        </a:p>
      </dgm:t>
    </dgm:pt>
    <dgm:pt modelId="{446290AB-731D-4BA4-B542-26566C46F447}" type="pres">
      <dgm:prSet presAssocID="{02E983E1-0931-472F-A3C6-1AEFBAD3315F}" presName="sibTrans" presStyleLbl="sibTrans2D1" presStyleIdx="2" presStyleCnt="9"/>
      <dgm:spPr/>
      <dgm:t>
        <a:bodyPr/>
        <a:lstStyle/>
        <a:p>
          <a:endParaRPr lang="en-JM"/>
        </a:p>
      </dgm:t>
    </dgm:pt>
    <dgm:pt modelId="{77A20703-35B9-4A70-9161-C3FD6F6C0BBB}" type="pres">
      <dgm:prSet presAssocID="{02E983E1-0931-472F-A3C6-1AEFBAD3315F}" presName="connectorText" presStyleLbl="sibTrans2D1" presStyleIdx="2" presStyleCnt="9"/>
      <dgm:spPr/>
      <dgm:t>
        <a:bodyPr/>
        <a:lstStyle/>
        <a:p>
          <a:endParaRPr lang="en-JM"/>
        </a:p>
      </dgm:t>
    </dgm:pt>
    <dgm:pt modelId="{7366390A-9A40-4F4D-ABDD-E497B916B272}" type="pres">
      <dgm:prSet presAssocID="{A1E24A47-D5BA-4806-B000-0AEADADAD5D1}" presName="node" presStyleLbl="node1" presStyleIdx="3" presStyleCnt="9">
        <dgm:presLayoutVars>
          <dgm:bulletEnabled val="1"/>
        </dgm:presLayoutVars>
      </dgm:prSet>
      <dgm:spPr/>
      <dgm:t>
        <a:bodyPr/>
        <a:lstStyle/>
        <a:p>
          <a:endParaRPr lang="en-JM"/>
        </a:p>
      </dgm:t>
    </dgm:pt>
    <dgm:pt modelId="{C81D9D90-9A1F-4884-B11D-E18C8F3C4AF9}" type="pres">
      <dgm:prSet presAssocID="{86E13040-D7E2-4566-BEC6-8BC122B163EC}" presName="sibTrans" presStyleLbl="sibTrans2D1" presStyleIdx="3" presStyleCnt="9"/>
      <dgm:spPr/>
      <dgm:t>
        <a:bodyPr/>
        <a:lstStyle/>
        <a:p>
          <a:endParaRPr lang="en-JM"/>
        </a:p>
      </dgm:t>
    </dgm:pt>
    <dgm:pt modelId="{7D2DB82E-7CA8-44B0-908F-06C0CB1A0C79}" type="pres">
      <dgm:prSet presAssocID="{86E13040-D7E2-4566-BEC6-8BC122B163EC}" presName="connectorText" presStyleLbl="sibTrans2D1" presStyleIdx="3" presStyleCnt="9"/>
      <dgm:spPr/>
      <dgm:t>
        <a:bodyPr/>
        <a:lstStyle/>
        <a:p>
          <a:endParaRPr lang="en-JM"/>
        </a:p>
      </dgm:t>
    </dgm:pt>
    <dgm:pt modelId="{7939E418-C4D6-48F1-80A4-552DEF746035}" type="pres">
      <dgm:prSet presAssocID="{7957481E-5A3D-48A4-988F-3E1B175764EE}" presName="node" presStyleLbl="node1" presStyleIdx="4" presStyleCnt="9">
        <dgm:presLayoutVars>
          <dgm:bulletEnabled val="1"/>
        </dgm:presLayoutVars>
      </dgm:prSet>
      <dgm:spPr/>
      <dgm:t>
        <a:bodyPr/>
        <a:lstStyle/>
        <a:p>
          <a:endParaRPr lang="en-JM"/>
        </a:p>
      </dgm:t>
    </dgm:pt>
    <dgm:pt modelId="{6DB5957B-4200-41D5-B0A5-076824D5FECB}" type="pres">
      <dgm:prSet presAssocID="{9F295DBD-0860-4C63-8664-B3D125087049}" presName="sibTrans" presStyleLbl="sibTrans2D1" presStyleIdx="4" presStyleCnt="9"/>
      <dgm:spPr/>
      <dgm:t>
        <a:bodyPr/>
        <a:lstStyle/>
        <a:p>
          <a:endParaRPr lang="en-JM"/>
        </a:p>
      </dgm:t>
    </dgm:pt>
    <dgm:pt modelId="{92543760-64E5-4380-9CF2-114EB6AED179}" type="pres">
      <dgm:prSet presAssocID="{9F295DBD-0860-4C63-8664-B3D125087049}" presName="connectorText" presStyleLbl="sibTrans2D1" presStyleIdx="4" presStyleCnt="9"/>
      <dgm:spPr/>
      <dgm:t>
        <a:bodyPr/>
        <a:lstStyle/>
        <a:p>
          <a:endParaRPr lang="en-JM"/>
        </a:p>
      </dgm:t>
    </dgm:pt>
    <dgm:pt modelId="{AA121CC5-7FAC-4504-B53E-8E5F73C8C71A}" type="pres">
      <dgm:prSet presAssocID="{0309EAAB-F5E8-4B24-BF84-D9EE7680F7D6}" presName="node" presStyleLbl="node1" presStyleIdx="5" presStyleCnt="9" custScaleX="117470">
        <dgm:presLayoutVars>
          <dgm:bulletEnabled val="1"/>
        </dgm:presLayoutVars>
      </dgm:prSet>
      <dgm:spPr/>
      <dgm:t>
        <a:bodyPr/>
        <a:lstStyle/>
        <a:p>
          <a:endParaRPr lang="en-JM"/>
        </a:p>
      </dgm:t>
    </dgm:pt>
    <dgm:pt modelId="{B90E41E8-F74D-4128-9AB6-9F028948ACEA}" type="pres">
      <dgm:prSet presAssocID="{34500596-0F50-45D7-9A7F-8ED16291DEBB}" presName="sibTrans" presStyleLbl="sibTrans2D1" presStyleIdx="5" presStyleCnt="9"/>
      <dgm:spPr/>
      <dgm:t>
        <a:bodyPr/>
        <a:lstStyle/>
        <a:p>
          <a:endParaRPr lang="en-JM"/>
        </a:p>
      </dgm:t>
    </dgm:pt>
    <dgm:pt modelId="{BE92E06D-9A37-4369-BE94-3D6B0A956DEE}" type="pres">
      <dgm:prSet presAssocID="{34500596-0F50-45D7-9A7F-8ED16291DEBB}" presName="connectorText" presStyleLbl="sibTrans2D1" presStyleIdx="5" presStyleCnt="9"/>
      <dgm:spPr/>
      <dgm:t>
        <a:bodyPr/>
        <a:lstStyle/>
        <a:p>
          <a:endParaRPr lang="en-JM"/>
        </a:p>
      </dgm:t>
    </dgm:pt>
    <dgm:pt modelId="{48DA81BF-6764-4BB1-AE98-A1F4D94F8055}" type="pres">
      <dgm:prSet presAssocID="{5F5758CB-AD00-4EB2-9841-08452E60B85E}" presName="node" presStyleLbl="node1" presStyleIdx="6" presStyleCnt="9">
        <dgm:presLayoutVars>
          <dgm:bulletEnabled val="1"/>
        </dgm:presLayoutVars>
      </dgm:prSet>
      <dgm:spPr/>
      <dgm:t>
        <a:bodyPr/>
        <a:lstStyle/>
        <a:p>
          <a:endParaRPr lang="en-JM"/>
        </a:p>
      </dgm:t>
    </dgm:pt>
    <dgm:pt modelId="{8CE154A5-D229-4389-98C7-D338C88FAB17}" type="pres">
      <dgm:prSet presAssocID="{B45F1D9C-AD53-4BAB-8760-4F158D4ABDEF}" presName="sibTrans" presStyleLbl="sibTrans2D1" presStyleIdx="6" presStyleCnt="9"/>
      <dgm:spPr/>
      <dgm:t>
        <a:bodyPr/>
        <a:lstStyle/>
        <a:p>
          <a:endParaRPr lang="en-JM"/>
        </a:p>
      </dgm:t>
    </dgm:pt>
    <dgm:pt modelId="{85038BFC-26E7-44BB-A69C-81DF3CBA3819}" type="pres">
      <dgm:prSet presAssocID="{B45F1D9C-AD53-4BAB-8760-4F158D4ABDEF}" presName="connectorText" presStyleLbl="sibTrans2D1" presStyleIdx="6" presStyleCnt="9"/>
      <dgm:spPr/>
      <dgm:t>
        <a:bodyPr/>
        <a:lstStyle/>
        <a:p>
          <a:endParaRPr lang="en-JM"/>
        </a:p>
      </dgm:t>
    </dgm:pt>
    <dgm:pt modelId="{11FD45D8-580F-4D37-831B-1548001E8EF9}" type="pres">
      <dgm:prSet presAssocID="{BD2C873B-1CDC-4274-8F9C-60F810FB0241}" presName="node" presStyleLbl="node1" presStyleIdx="7" presStyleCnt="9">
        <dgm:presLayoutVars>
          <dgm:bulletEnabled val="1"/>
        </dgm:presLayoutVars>
      </dgm:prSet>
      <dgm:spPr/>
      <dgm:t>
        <a:bodyPr/>
        <a:lstStyle/>
        <a:p>
          <a:endParaRPr lang="en-JM"/>
        </a:p>
      </dgm:t>
    </dgm:pt>
    <dgm:pt modelId="{0463D952-6D9E-4867-A7D7-B6D356802646}" type="pres">
      <dgm:prSet presAssocID="{30658E26-59E8-44DA-A776-381B08A66F39}" presName="sibTrans" presStyleLbl="sibTrans2D1" presStyleIdx="7" presStyleCnt="9"/>
      <dgm:spPr/>
      <dgm:t>
        <a:bodyPr/>
        <a:lstStyle/>
        <a:p>
          <a:endParaRPr lang="en-JM"/>
        </a:p>
      </dgm:t>
    </dgm:pt>
    <dgm:pt modelId="{03931282-279E-4BBE-97FF-C70D7451765F}" type="pres">
      <dgm:prSet presAssocID="{30658E26-59E8-44DA-A776-381B08A66F39}" presName="connectorText" presStyleLbl="sibTrans2D1" presStyleIdx="7" presStyleCnt="9"/>
      <dgm:spPr/>
      <dgm:t>
        <a:bodyPr/>
        <a:lstStyle/>
        <a:p>
          <a:endParaRPr lang="en-JM"/>
        </a:p>
      </dgm:t>
    </dgm:pt>
    <dgm:pt modelId="{85897462-E709-4DDB-B3AD-3F520C70C700}" type="pres">
      <dgm:prSet presAssocID="{39BDF264-159D-4731-9131-80B23A995047}" presName="node" presStyleLbl="node1" presStyleIdx="8" presStyleCnt="9">
        <dgm:presLayoutVars>
          <dgm:bulletEnabled val="1"/>
        </dgm:presLayoutVars>
      </dgm:prSet>
      <dgm:spPr/>
      <dgm:t>
        <a:bodyPr/>
        <a:lstStyle/>
        <a:p>
          <a:endParaRPr lang="en-JM"/>
        </a:p>
      </dgm:t>
    </dgm:pt>
    <dgm:pt modelId="{BFA2A35E-DFFE-421F-85EB-2FF8F9B29B13}" type="pres">
      <dgm:prSet presAssocID="{C7BE9C16-FC73-4CCC-8554-06E5C97823CA}" presName="sibTrans" presStyleLbl="sibTrans2D1" presStyleIdx="8" presStyleCnt="9"/>
      <dgm:spPr/>
      <dgm:t>
        <a:bodyPr/>
        <a:lstStyle/>
        <a:p>
          <a:endParaRPr lang="en-JM"/>
        </a:p>
      </dgm:t>
    </dgm:pt>
    <dgm:pt modelId="{7AE76B87-FBA7-46E4-81C7-1442F61A928B}" type="pres">
      <dgm:prSet presAssocID="{C7BE9C16-FC73-4CCC-8554-06E5C97823CA}" presName="connectorText" presStyleLbl="sibTrans2D1" presStyleIdx="8" presStyleCnt="9"/>
      <dgm:spPr/>
      <dgm:t>
        <a:bodyPr/>
        <a:lstStyle/>
        <a:p>
          <a:endParaRPr lang="en-JM"/>
        </a:p>
      </dgm:t>
    </dgm:pt>
  </dgm:ptLst>
  <dgm:cxnLst>
    <dgm:cxn modelId="{C2B1EF2B-C0EC-439B-86B6-F1FA7004A905}" type="presOf" srcId="{39BDF264-159D-4731-9131-80B23A995047}" destId="{85897462-E709-4DDB-B3AD-3F520C70C700}" srcOrd="0" destOrd="0" presId="urn:microsoft.com/office/officeart/2005/8/layout/cycle2"/>
    <dgm:cxn modelId="{C919569E-4D23-4530-8A22-BDFADCE568CB}" srcId="{7D2FC4A9-8F6E-46F6-84F4-DBECB5361AEE}" destId="{6EC4B83D-77A7-4979-8775-A4EA8E28D3B1}" srcOrd="1" destOrd="0" parTransId="{7AA65265-3330-41DB-9B70-DA3776FDF6BA}" sibTransId="{91530AAB-D816-4AE3-862E-1C965F739578}"/>
    <dgm:cxn modelId="{74792FE1-D634-4847-9915-92F80DD87FA1}" type="presOf" srcId="{B5BB3466-B19A-494F-9D8F-A2EFC48D6A6C}" destId="{02C74276-4D5B-4EA8-9755-FA18A0E94EFE}" srcOrd="0" destOrd="0" presId="urn:microsoft.com/office/officeart/2005/8/layout/cycle2"/>
    <dgm:cxn modelId="{F1EFD2FE-07A9-4615-9682-5BD26690BCA5}" type="presOf" srcId="{86E13040-D7E2-4566-BEC6-8BC122B163EC}" destId="{7D2DB82E-7CA8-44B0-908F-06C0CB1A0C79}" srcOrd="1" destOrd="0" presId="urn:microsoft.com/office/officeart/2005/8/layout/cycle2"/>
    <dgm:cxn modelId="{3DEC7B02-F944-42ED-81E6-F5809064DFF8}" type="presOf" srcId="{C7BE9C16-FC73-4CCC-8554-06E5C97823CA}" destId="{BFA2A35E-DFFE-421F-85EB-2FF8F9B29B13}" srcOrd="0" destOrd="0" presId="urn:microsoft.com/office/officeart/2005/8/layout/cycle2"/>
    <dgm:cxn modelId="{5D464B29-EB73-444B-AFC4-86374D0A8C7F}" type="presOf" srcId="{30658E26-59E8-44DA-A776-381B08A66F39}" destId="{03931282-279E-4BBE-97FF-C70D7451765F}" srcOrd="1" destOrd="0" presId="urn:microsoft.com/office/officeart/2005/8/layout/cycle2"/>
    <dgm:cxn modelId="{A52C59CF-3738-4A00-8F1E-3324CC4900F1}" type="presOf" srcId="{7D2FC4A9-8F6E-46F6-84F4-DBECB5361AEE}" destId="{9306276E-35D6-4BDF-8CE9-C1DEAE54E8AA}" srcOrd="0" destOrd="0" presId="urn:microsoft.com/office/officeart/2005/8/layout/cycle2"/>
    <dgm:cxn modelId="{4C48020E-9167-4EB5-A086-909E25664159}" type="presOf" srcId="{B45F1D9C-AD53-4BAB-8760-4F158D4ABDEF}" destId="{8CE154A5-D229-4389-98C7-D338C88FAB17}" srcOrd="0" destOrd="0" presId="urn:microsoft.com/office/officeart/2005/8/layout/cycle2"/>
    <dgm:cxn modelId="{B3691024-FD13-4213-BA6D-8B8E9368E7F0}" srcId="{7D2FC4A9-8F6E-46F6-84F4-DBECB5361AEE}" destId="{39BDF264-159D-4731-9131-80B23A995047}" srcOrd="8" destOrd="0" parTransId="{C481A625-E37C-41CC-BB9E-833FCAE53C16}" sibTransId="{C7BE9C16-FC73-4CCC-8554-06E5C97823CA}"/>
    <dgm:cxn modelId="{2B057AF1-FD1A-4D86-B273-2108986D793B}" type="presOf" srcId="{6EC4B83D-77A7-4979-8775-A4EA8E28D3B1}" destId="{000ADCF3-F3E2-474E-8CA4-8790F18D8859}" srcOrd="0" destOrd="0" presId="urn:microsoft.com/office/officeart/2005/8/layout/cycle2"/>
    <dgm:cxn modelId="{55D2CF6C-19EE-4209-84A1-D4B98953FF91}" type="presOf" srcId="{30658E26-59E8-44DA-A776-381B08A66F39}" destId="{0463D952-6D9E-4867-A7D7-B6D356802646}" srcOrd="0" destOrd="0" presId="urn:microsoft.com/office/officeart/2005/8/layout/cycle2"/>
    <dgm:cxn modelId="{1D397478-7F01-4128-B1A9-126F65D2A578}" type="presOf" srcId="{21FB5CDA-82EE-42EF-B5D6-AD5268C58407}" destId="{BB939395-CDA0-4FF7-9ECA-F18DA8991B5E}" srcOrd="1" destOrd="0" presId="urn:microsoft.com/office/officeart/2005/8/layout/cycle2"/>
    <dgm:cxn modelId="{0D9D62E9-9032-49B5-9692-C7CC8F6885E3}" type="presOf" srcId="{A1E24A47-D5BA-4806-B000-0AEADADAD5D1}" destId="{7366390A-9A40-4F4D-ABDD-E497B916B272}" srcOrd="0" destOrd="0" presId="urn:microsoft.com/office/officeart/2005/8/layout/cycle2"/>
    <dgm:cxn modelId="{50E54219-F2F0-4916-8C24-9F12B62F65EA}" type="presOf" srcId="{86E13040-D7E2-4566-BEC6-8BC122B163EC}" destId="{C81D9D90-9A1F-4884-B11D-E18C8F3C4AF9}" srcOrd="0" destOrd="0" presId="urn:microsoft.com/office/officeart/2005/8/layout/cycle2"/>
    <dgm:cxn modelId="{7ED0521E-57F5-4C2A-8EA9-79EC61715141}" type="presOf" srcId="{C7BE9C16-FC73-4CCC-8554-06E5C97823CA}" destId="{7AE76B87-FBA7-46E4-81C7-1442F61A928B}" srcOrd="1" destOrd="0" presId="urn:microsoft.com/office/officeart/2005/8/layout/cycle2"/>
    <dgm:cxn modelId="{51206A62-3BE7-4873-B3B5-FA81CA102185}" srcId="{7D2FC4A9-8F6E-46F6-84F4-DBECB5361AEE}" destId="{B5BB3466-B19A-494F-9D8F-A2EFC48D6A6C}" srcOrd="2" destOrd="0" parTransId="{9B61053D-A966-465B-900E-7CAB0801A44B}" sibTransId="{02E983E1-0931-472F-A3C6-1AEFBAD3315F}"/>
    <dgm:cxn modelId="{CED57D7C-83A5-493E-8F08-3CFF7E870682}" type="presOf" srcId="{91530AAB-D816-4AE3-862E-1C965F739578}" destId="{05D285D7-B7CD-4B25-AFD2-126EBC81E5B2}" srcOrd="0" destOrd="0" presId="urn:microsoft.com/office/officeart/2005/8/layout/cycle2"/>
    <dgm:cxn modelId="{42F16D31-C7A5-462C-A45A-80E7681FF030}" type="presOf" srcId="{02E983E1-0931-472F-A3C6-1AEFBAD3315F}" destId="{446290AB-731D-4BA4-B542-26566C46F447}" srcOrd="0" destOrd="0" presId="urn:microsoft.com/office/officeart/2005/8/layout/cycle2"/>
    <dgm:cxn modelId="{9083CAFB-D84C-40ED-AEC1-7CAA089D7CA5}" type="presOf" srcId="{9F295DBD-0860-4C63-8664-B3D125087049}" destId="{92543760-64E5-4380-9CF2-114EB6AED179}" srcOrd="1" destOrd="0" presId="urn:microsoft.com/office/officeart/2005/8/layout/cycle2"/>
    <dgm:cxn modelId="{7713E1D9-4776-4553-8E0A-414D18F0D62C}" type="presOf" srcId="{02E983E1-0931-472F-A3C6-1AEFBAD3315F}" destId="{77A20703-35B9-4A70-9161-C3FD6F6C0BBB}" srcOrd="1" destOrd="0" presId="urn:microsoft.com/office/officeart/2005/8/layout/cycle2"/>
    <dgm:cxn modelId="{1FD3E740-E090-40E0-A96A-F970B2EE1FBF}" type="presOf" srcId="{91530AAB-D816-4AE3-862E-1C965F739578}" destId="{DDB52BEC-9FA0-4171-B1F2-198CC2163856}" srcOrd="1" destOrd="0" presId="urn:microsoft.com/office/officeart/2005/8/layout/cycle2"/>
    <dgm:cxn modelId="{3FF046A5-ED85-4357-B700-AFCBA2655A07}" type="presOf" srcId="{BD2C873B-1CDC-4274-8F9C-60F810FB0241}" destId="{11FD45D8-580F-4D37-831B-1548001E8EF9}" srcOrd="0" destOrd="0" presId="urn:microsoft.com/office/officeart/2005/8/layout/cycle2"/>
    <dgm:cxn modelId="{95E03D37-C74B-43A1-8EC1-0004F8CE0DC9}" srcId="{7D2FC4A9-8F6E-46F6-84F4-DBECB5361AEE}" destId="{A1E24A47-D5BA-4806-B000-0AEADADAD5D1}" srcOrd="3" destOrd="0" parTransId="{A7B2D87C-17D1-4CA8-BDFA-7629280206EF}" sibTransId="{86E13040-D7E2-4566-BEC6-8BC122B163EC}"/>
    <dgm:cxn modelId="{21922B15-80DF-4848-9541-AD392E2F4A85}" type="presOf" srcId="{21FB5CDA-82EE-42EF-B5D6-AD5268C58407}" destId="{20ED228F-8657-400A-8AF1-79DDABB84429}" srcOrd="0" destOrd="0" presId="urn:microsoft.com/office/officeart/2005/8/layout/cycle2"/>
    <dgm:cxn modelId="{C74DA5B1-BA94-4D56-8136-47E609CCE381}" type="presOf" srcId="{7957481E-5A3D-48A4-988F-3E1B175764EE}" destId="{7939E418-C4D6-48F1-80A4-552DEF746035}" srcOrd="0" destOrd="0" presId="urn:microsoft.com/office/officeart/2005/8/layout/cycle2"/>
    <dgm:cxn modelId="{DBAE6ECA-B022-4D66-9177-BEE9E66960E1}" type="presOf" srcId="{34500596-0F50-45D7-9A7F-8ED16291DEBB}" destId="{B90E41E8-F74D-4128-9AB6-9F028948ACEA}" srcOrd="0" destOrd="0" presId="urn:microsoft.com/office/officeart/2005/8/layout/cycle2"/>
    <dgm:cxn modelId="{31D628C6-8153-41D2-86FE-314C5C77A891}" type="presOf" srcId="{B45F1D9C-AD53-4BAB-8760-4F158D4ABDEF}" destId="{85038BFC-26E7-44BB-A69C-81DF3CBA3819}" srcOrd="1" destOrd="0" presId="urn:microsoft.com/office/officeart/2005/8/layout/cycle2"/>
    <dgm:cxn modelId="{6068341D-C790-4F73-BCD1-3B0D59E12904}" type="presOf" srcId="{0309EAAB-F5E8-4B24-BF84-D9EE7680F7D6}" destId="{AA121CC5-7FAC-4504-B53E-8E5F73C8C71A}" srcOrd="0" destOrd="0" presId="urn:microsoft.com/office/officeart/2005/8/layout/cycle2"/>
    <dgm:cxn modelId="{EEC51B3E-BA43-4750-9C47-23CF9573AFD9}" srcId="{7D2FC4A9-8F6E-46F6-84F4-DBECB5361AEE}" destId="{0309EAAB-F5E8-4B24-BF84-D9EE7680F7D6}" srcOrd="5" destOrd="0" parTransId="{761FD08B-EEDE-4E3F-874C-A43405E51E94}" sibTransId="{34500596-0F50-45D7-9A7F-8ED16291DEBB}"/>
    <dgm:cxn modelId="{A53CC6E1-F521-45BB-857B-B4BCAA12F42F}" type="presOf" srcId="{5F5758CB-AD00-4EB2-9841-08452E60B85E}" destId="{48DA81BF-6764-4BB1-AE98-A1F4D94F8055}" srcOrd="0" destOrd="0" presId="urn:microsoft.com/office/officeart/2005/8/layout/cycle2"/>
    <dgm:cxn modelId="{458E36F2-1628-4CF9-8DA8-773CA779F616}" srcId="{7D2FC4A9-8F6E-46F6-84F4-DBECB5361AEE}" destId="{2CBCB291-6553-4F2D-BF85-64CB736B6359}" srcOrd="0" destOrd="0" parTransId="{ED3F340B-76E6-456E-9BC8-84CCF1193246}" sibTransId="{21FB5CDA-82EE-42EF-B5D6-AD5268C58407}"/>
    <dgm:cxn modelId="{DACED88D-2B54-4CF4-B650-5CAB226414A8}" srcId="{7D2FC4A9-8F6E-46F6-84F4-DBECB5361AEE}" destId="{7957481E-5A3D-48A4-988F-3E1B175764EE}" srcOrd="4" destOrd="0" parTransId="{F863DE3E-55CB-44FE-A3C8-9D6B487C6CF3}" sibTransId="{9F295DBD-0860-4C63-8664-B3D125087049}"/>
    <dgm:cxn modelId="{06C1E5B8-5C3F-4141-A933-3139E4DF9E29}" srcId="{7D2FC4A9-8F6E-46F6-84F4-DBECB5361AEE}" destId="{BD2C873B-1CDC-4274-8F9C-60F810FB0241}" srcOrd="7" destOrd="0" parTransId="{C4FC270C-10B0-4BE4-8188-0DA0F25CA80F}" sibTransId="{30658E26-59E8-44DA-A776-381B08A66F39}"/>
    <dgm:cxn modelId="{29DBC51C-88D5-4D7F-934A-FA2D0C854E1C}" type="presOf" srcId="{34500596-0F50-45D7-9A7F-8ED16291DEBB}" destId="{BE92E06D-9A37-4369-BE94-3D6B0A956DEE}" srcOrd="1" destOrd="0" presId="urn:microsoft.com/office/officeart/2005/8/layout/cycle2"/>
    <dgm:cxn modelId="{E669B8DC-356F-4BE0-8164-578DEE9FF30E}" srcId="{7D2FC4A9-8F6E-46F6-84F4-DBECB5361AEE}" destId="{5F5758CB-AD00-4EB2-9841-08452E60B85E}" srcOrd="6" destOrd="0" parTransId="{4D62CCCC-3DA3-4C6E-B2CB-EAEBE949D450}" sibTransId="{B45F1D9C-AD53-4BAB-8760-4F158D4ABDEF}"/>
    <dgm:cxn modelId="{D022EA03-382A-40FB-99C4-D6786F6BEC8A}" type="presOf" srcId="{9F295DBD-0860-4C63-8664-B3D125087049}" destId="{6DB5957B-4200-41D5-B0A5-076824D5FECB}" srcOrd="0" destOrd="0" presId="urn:microsoft.com/office/officeart/2005/8/layout/cycle2"/>
    <dgm:cxn modelId="{91213822-8300-44B6-A9A6-D5044B9455BE}" type="presOf" srcId="{2CBCB291-6553-4F2D-BF85-64CB736B6359}" destId="{1E8A392D-E9C3-4E83-AE10-D5D9892105CD}" srcOrd="0" destOrd="0" presId="urn:microsoft.com/office/officeart/2005/8/layout/cycle2"/>
    <dgm:cxn modelId="{DFFD94C9-4524-4465-8A07-792B0B6B021F}" type="presParOf" srcId="{9306276E-35D6-4BDF-8CE9-C1DEAE54E8AA}" destId="{1E8A392D-E9C3-4E83-AE10-D5D9892105CD}" srcOrd="0" destOrd="0" presId="urn:microsoft.com/office/officeart/2005/8/layout/cycle2"/>
    <dgm:cxn modelId="{645866AC-53CA-410B-BCC2-07DA8873A770}" type="presParOf" srcId="{9306276E-35D6-4BDF-8CE9-C1DEAE54E8AA}" destId="{20ED228F-8657-400A-8AF1-79DDABB84429}" srcOrd="1" destOrd="0" presId="urn:microsoft.com/office/officeart/2005/8/layout/cycle2"/>
    <dgm:cxn modelId="{CF68999D-28C8-48DC-AF21-2C5117AB6F62}" type="presParOf" srcId="{20ED228F-8657-400A-8AF1-79DDABB84429}" destId="{BB939395-CDA0-4FF7-9ECA-F18DA8991B5E}" srcOrd="0" destOrd="0" presId="urn:microsoft.com/office/officeart/2005/8/layout/cycle2"/>
    <dgm:cxn modelId="{5FF8D7CF-1415-4887-9995-DC60AABCE3EA}" type="presParOf" srcId="{9306276E-35D6-4BDF-8CE9-C1DEAE54E8AA}" destId="{000ADCF3-F3E2-474E-8CA4-8790F18D8859}" srcOrd="2" destOrd="0" presId="urn:microsoft.com/office/officeart/2005/8/layout/cycle2"/>
    <dgm:cxn modelId="{609FBF9A-83C4-4420-BF97-855F50FF89D1}" type="presParOf" srcId="{9306276E-35D6-4BDF-8CE9-C1DEAE54E8AA}" destId="{05D285D7-B7CD-4B25-AFD2-126EBC81E5B2}" srcOrd="3" destOrd="0" presId="urn:microsoft.com/office/officeart/2005/8/layout/cycle2"/>
    <dgm:cxn modelId="{FA03A2DD-9549-489C-B4DD-40973E4B7C53}" type="presParOf" srcId="{05D285D7-B7CD-4B25-AFD2-126EBC81E5B2}" destId="{DDB52BEC-9FA0-4171-B1F2-198CC2163856}" srcOrd="0" destOrd="0" presId="urn:microsoft.com/office/officeart/2005/8/layout/cycle2"/>
    <dgm:cxn modelId="{141CB951-0A70-48D3-9846-E3C1F67E4D9D}" type="presParOf" srcId="{9306276E-35D6-4BDF-8CE9-C1DEAE54E8AA}" destId="{02C74276-4D5B-4EA8-9755-FA18A0E94EFE}" srcOrd="4" destOrd="0" presId="urn:microsoft.com/office/officeart/2005/8/layout/cycle2"/>
    <dgm:cxn modelId="{B1AD3DAA-8E7A-4C8A-8F2E-7CC2A59805B2}" type="presParOf" srcId="{9306276E-35D6-4BDF-8CE9-C1DEAE54E8AA}" destId="{446290AB-731D-4BA4-B542-26566C46F447}" srcOrd="5" destOrd="0" presId="urn:microsoft.com/office/officeart/2005/8/layout/cycle2"/>
    <dgm:cxn modelId="{3BB8D60A-7F5C-45DE-B2B6-853417CD71BB}" type="presParOf" srcId="{446290AB-731D-4BA4-B542-26566C46F447}" destId="{77A20703-35B9-4A70-9161-C3FD6F6C0BBB}" srcOrd="0" destOrd="0" presId="urn:microsoft.com/office/officeart/2005/8/layout/cycle2"/>
    <dgm:cxn modelId="{068C7192-C26D-4973-A865-59A55D57E2E4}" type="presParOf" srcId="{9306276E-35D6-4BDF-8CE9-C1DEAE54E8AA}" destId="{7366390A-9A40-4F4D-ABDD-E497B916B272}" srcOrd="6" destOrd="0" presId="urn:microsoft.com/office/officeart/2005/8/layout/cycle2"/>
    <dgm:cxn modelId="{7F9A053F-EED1-4000-9FED-C9CA7DBAF63B}" type="presParOf" srcId="{9306276E-35D6-4BDF-8CE9-C1DEAE54E8AA}" destId="{C81D9D90-9A1F-4884-B11D-E18C8F3C4AF9}" srcOrd="7" destOrd="0" presId="urn:microsoft.com/office/officeart/2005/8/layout/cycle2"/>
    <dgm:cxn modelId="{8675BE26-E66D-4E2F-8A52-6009617AF502}" type="presParOf" srcId="{C81D9D90-9A1F-4884-B11D-E18C8F3C4AF9}" destId="{7D2DB82E-7CA8-44B0-908F-06C0CB1A0C79}" srcOrd="0" destOrd="0" presId="urn:microsoft.com/office/officeart/2005/8/layout/cycle2"/>
    <dgm:cxn modelId="{CB728425-3623-40C9-A748-C2E099D14D9E}" type="presParOf" srcId="{9306276E-35D6-4BDF-8CE9-C1DEAE54E8AA}" destId="{7939E418-C4D6-48F1-80A4-552DEF746035}" srcOrd="8" destOrd="0" presId="urn:microsoft.com/office/officeart/2005/8/layout/cycle2"/>
    <dgm:cxn modelId="{FE033BD3-A28E-4E49-910D-1B5A14FC5497}" type="presParOf" srcId="{9306276E-35D6-4BDF-8CE9-C1DEAE54E8AA}" destId="{6DB5957B-4200-41D5-B0A5-076824D5FECB}" srcOrd="9" destOrd="0" presId="urn:microsoft.com/office/officeart/2005/8/layout/cycle2"/>
    <dgm:cxn modelId="{0E8BE36D-390C-49A4-9684-B8305BDCF6DC}" type="presParOf" srcId="{6DB5957B-4200-41D5-B0A5-076824D5FECB}" destId="{92543760-64E5-4380-9CF2-114EB6AED179}" srcOrd="0" destOrd="0" presId="urn:microsoft.com/office/officeart/2005/8/layout/cycle2"/>
    <dgm:cxn modelId="{8E06614B-D8FE-4F53-9C44-3E1DA4CE5D43}" type="presParOf" srcId="{9306276E-35D6-4BDF-8CE9-C1DEAE54E8AA}" destId="{AA121CC5-7FAC-4504-B53E-8E5F73C8C71A}" srcOrd="10" destOrd="0" presId="urn:microsoft.com/office/officeart/2005/8/layout/cycle2"/>
    <dgm:cxn modelId="{920E23B5-F4F9-40DE-A6C8-CDD201E7C691}" type="presParOf" srcId="{9306276E-35D6-4BDF-8CE9-C1DEAE54E8AA}" destId="{B90E41E8-F74D-4128-9AB6-9F028948ACEA}" srcOrd="11" destOrd="0" presId="urn:microsoft.com/office/officeart/2005/8/layout/cycle2"/>
    <dgm:cxn modelId="{DF1712BF-A0F2-410C-BF0C-0B46E1495CAE}" type="presParOf" srcId="{B90E41E8-F74D-4128-9AB6-9F028948ACEA}" destId="{BE92E06D-9A37-4369-BE94-3D6B0A956DEE}" srcOrd="0" destOrd="0" presId="urn:microsoft.com/office/officeart/2005/8/layout/cycle2"/>
    <dgm:cxn modelId="{E90E771C-9C1F-427D-BB5D-430D266C2B22}" type="presParOf" srcId="{9306276E-35D6-4BDF-8CE9-C1DEAE54E8AA}" destId="{48DA81BF-6764-4BB1-AE98-A1F4D94F8055}" srcOrd="12" destOrd="0" presId="urn:microsoft.com/office/officeart/2005/8/layout/cycle2"/>
    <dgm:cxn modelId="{A35EBC4A-BBDD-4131-99D5-3047BA3825DA}" type="presParOf" srcId="{9306276E-35D6-4BDF-8CE9-C1DEAE54E8AA}" destId="{8CE154A5-D229-4389-98C7-D338C88FAB17}" srcOrd="13" destOrd="0" presId="urn:microsoft.com/office/officeart/2005/8/layout/cycle2"/>
    <dgm:cxn modelId="{22BE1685-AD54-475C-8605-8850ECA70908}" type="presParOf" srcId="{8CE154A5-D229-4389-98C7-D338C88FAB17}" destId="{85038BFC-26E7-44BB-A69C-81DF3CBA3819}" srcOrd="0" destOrd="0" presId="urn:microsoft.com/office/officeart/2005/8/layout/cycle2"/>
    <dgm:cxn modelId="{D98F44B0-B0AF-4015-BD41-D28B2B5FDACD}" type="presParOf" srcId="{9306276E-35D6-4BDF-8CE9-C1DEAE54E8AA}" destId="{11FD45D8-580F-4D37-831B-1548001E8EF9}" srcOrd="14" destOrd="0" presId="urn:microsoft.com/office/officeart/2005/8/layout/cycle2"/>
    <dgm:cxn modelId="{86C01585-62C5-4359-9B4D-457AEE2800AC}" type="presParOf" srcId="{9306276E-35D6-4BDF-8CE9-C1DEAE54E8AA}" destId="{0463D952-6D9E-4867-A7D7-B6D356802646}" srcOrd="15" destOrd="0" presId="urn:microsoft.com/office/officeart/2005/8/layout/cycle2"/>
    <dgm:cxn modelId="{D4550E88-3EBB-4968-8C0E-3E2D7AA3871B}" type="presParOf" srcId="{0463D952-6D9E-4867-A7D7-B6D356802646}" destId="{03931282-279E-4BBE-97FF-C70D7451765F}" srcOrd="0" destOrd="0" presId="urn:microsoft.com/office/officeart/2005/8/layout/cycle2"/>
    <dgm:cxn modelId="{2D82EBB2-05E8-4DDA-89E9-91A12DCB9AB8}" type="presParOf" srcId="{9306276E-35D6-4BDF-8CE9-C1DEAE54E8AA}" destId="{85897462-E709-4DDB-B3AD-3F520C70C700}" srcOrd="16" destOrd="0" presId="urn:microsoft.com/office/officeart/2005/8/layout/cycle2"/>
    <dgm:cxn modelId="{B67F68CB-2D4B-4DCF-A6A8-485B1F861F24}" type="presParOf" srcId="{9306276E-35D6-4BDF-8CE9-C1DEAE54E8AA}" destId="{BFA2A35E-DFFE-421F-85EB-2FF8F9B29B13}" srcOrd="17" destOrd="0" presId="urn:microsoft.com/office/officeart/2005/8/layout/cycle2"/>
    <dgm:cxn modelId="{823E9F53-B5F8-4F21-BE35-BDFF9D195F90}" type="presParOf" srcId="{BFA2A35E-DFFE-421F-85EB-2FF8F9B29B13}" destId="{7AE76B87-FBA7-46E4-81C7-1442F61A928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E9C17-6F6E-4EFC-8B2A-EB0AAFE586A7}" type="doc">
      <dgm:prSet loTypeId="urn:microsoft.com/office/officeart/2011/layout/HexagonRadial" loCatId="cycle" qsTypeId="urn:microsoft.com/office/officeart/2005/8/quickstyle/simple1" qsCatId="simple" csTypeId="urn:microsoft.com/office/officeart/2005/8/colors/accent1_1" csCatId="accent1" phldr="1"/>
      <dgm:spPr/>
      <dgm:t>
        <a:bodyPr/>
        <a:lstStyle/>
        <a:p>
          <a:endParaRPr lang="en-US"/>
        </a:p>
      </dgm:t>
    </dgm:pt>
    <dgm:pt modelId="{3E0441BC-1BAE-4515-8BB8-96F725F5FBCC}">
      <dgm:prSet phldrT="[Text]"/>
      <dgm:spPr/>
      <dgm:t>
        <a:bodyPr/>
        <a:lstStyle/>
        <a:p>
          <a:r>
            <a:rPr lang="en-US" dirty="0"/>
            <a:t>Pensions Sector</a:t>
          </a:r>
        </a:p>
      </dgm:t>
    </dgm:pt>
    <dgm:pt modelId="{5E4277F5-48C6-4768-9864-AB8A6AEEEABF}" type="parTrans" cxnId="{C2E14F32-E9F4-4204-8768-213B96FF59D5}">
      <dgm:prSet/>
      <dgm:spPr/>
      <dgm:t>
        <a:bodyPr/>
        <a:lstStyle/>
        <a:p>
          <a:endParaRPr lang="en-US"/>
        </a:p>
      </dgm:t>
    </dgm:pt>
    <dgm:pt modelId="{2DC639F6-8DCC-4B4E-BDCC-45045074DAA3}" type="sibTrans" cxnId="{C2E14F32-E9F4-4204-8768-213B96FF59D5}">
      <dgm:prSet/>
      <dgm:spPr/>
      <dgm:t>
        <a:bodyPr/>
        <a:lstStyle/>
        <a:p>
          <a:endParaRPr lang="en-US"/>
        </a:p>
      </dgm:t>
    </dgm:pt>
    <dgm:pt modelId="{36C13933-C2FF-41B2-B981-4A70C46D5D2C}">
      <dgm:prSet phldrT="[Text]"/>
      <dgm:spPr/>
      <dgm:t>
        <a:bodyPr/>
        <a:lstStyle/>
        <a:p>
          <a:r>
            <a:rPr lang="en-US" dirty="0"/>
            <a:t>Economy</a:t>
          </a:r>
        </a:p>
      </dgm:t>
    </dgm:pt>
    <dgm:pt modelId="{4EF9B186-3F5A-47D9-BC70-EE0A30FBB7C2}" type="parTrans" cxnId="{5B93A983-08B5-4588-AFFE-54285CE0E9F0}">
      <dgm:prSet/>
      <dgm:spPr/>
      <dgm:t>
        <a:bodyPr/>
        <a:lstStyle/>
        <a:p>
          <a:endParaRPr lang="en-US"/>
        </a:p>
      </dgm:t>
    </dgm:pt>
    <dgm:pt modelId="{3FD4F9E5-6080-4A7C-B5CD-455E84A1F8E8}" type="sibTrans" cxnId="{5B93A983-08B5-4588-AFFE-54285CE0E9F0}">
      <dgm:prSet/>
      <dgm:spPr/>
      <dgm:t>
        <a:bodyPr/>
        <a:lstStyle/>
        <a:p>
          <a:endParaRPr lang="en-US"/>
        </a:p>
      </dgm:t>
    </dgm:pt>
    <dgm:pt modelId="{C8257D98-FF00-418C-AFE3-B9635A3503B4}">
      <dgm:prSet phldrT="[Text]"/>
      <dgm:spPr/>
      <dgm:t>
        <a:bodyPr/>
        <a:lstStyle/>
        <a:p>
          <a:r>
            <a:rPr lang="en-US" dirty="0"/>
            <a:t>Financial Markets</a:t>
          </a:r>
        </a:p>
      </dgm:t>
    </dgm:pt>
    <dgm:pt modelId="{8FEC95E1-3C9A-43AE-8E4C-E4089CC8A63A}" type="parTrans" cxnId="{14BE7FC8-515A-4662-86B7-75B0F0F3EAA8}">
      <dgm:prSet/>
      <dgm:spPr/>
      <dgm:t>
        <a:bodyPr/>
        <a:lstStyle/>
        <a:p>
          <a:endParaRPr lang="en-US"/>
        </a:p>
      </dgm:t>
    </dgm:pt>
    <dgm:pt modelId="{69B8640D-5FC4-44A4-A3FB-9356F2E3B12A}" type="sibTrans" cxnId="{14BE7FC8-515A-4662-86B7-75B0F0F3EAA8}">
      <dgm:prSet/>
      <dgm:spPr/>
      <dgm:t>
        <a:bodyPr/>
        <a:lstStyle/>
        <a:p>
          <a:endParaRPr lang="en-US"/>
        </a:p>
      </dgm:t>
    </dgm:pt>
    <dgm:pt modelId="{6E31349B-4993-4078-AE26-CFC64BA9691B}">
      <dgm:prSet phldrT="[Text]"/>
      <dgm:spPr/>
      <dgm:t>
        <a:bodyPr/>
        <a:lstStyle/>
        <a:p>
          <a:r>
            <a:rPr lang="en-US" dirty="0"/>
            <a:t>Politics and Legislation</a:t>
          </a:r>
        </a:p>
      </dgm:t>
    </dgm:pt>
    <dgm:pt modelId="{7A6DDC79-1D97-4033-8D2F-8AB0820C08A7}" type="parTrans" cxnId="{FAC57291-91AE-4FAC-9EA0-BBC428E02F8F}">
      <dgm:prSet/>
      <dgm:spPr/>
      <dgm:t>
        <a:bodyPr/>
        <a:lstStyle/>
        <a:p>
          <a:endParaRPr lang="en-US"/>
        </a:p>
      </dgm:t>
    </dgm:pt>
    <dgm:pt modelId="{293F31F1-8632-4DD2-9DA0-C234E4AE8D70}" type="sibTrans" cxnId="{FAC57291-91AE-4FAC-9EA0-BBC428E02F8F}">
      <dgm:prSet/>
      <dgm:spPr/>
      <dgm:t>
        <a:bodyPr/>
        <a:lstStyle/>
        <a:p>
          <a:endParaRPr lang="en-US"/>
        </a:p>
      </dgm:t>
    </dgm:pt>
    <dgm:pt modelId="{3EA20EE9-E087-4EB6-AD1B-C0A15D9BA63C}">
      <dgm:prSet phldrT="[Text]"/>
      <dgm:spPr/>
      <dgm:t>
        <a:bodyPr/>
        <a:lstStyle/>
        <a:p>
          <a:r>
            <a:rPr lang="en-US" dirty="0"/>
            <a:t>Demographics</a:t>
          </a:r>
        </a:p>
      </dgm:t>
    </dgm:pt>
    <dgm:pt modelId="{B21BA2BF-FC0C-4AF8-A82D-44023E6212F1}" type="parTrans" cxnId="{6B5F4BCA-839B-4B06-97F1-478858ED0506}">
      <dgm:prSet/>
      <dgm:spPr/>
      <dgm:t>
        <a:bodyPr/>
        <a:lstStyle/>
        <a:p>
          <a:endParaRPr lang="en-US"/>
        </a:p>
      </dgm:t>
    </dgm:pt>
    <dgm:pt modelId="{2D0FE54D-F08A-4158-AE3F-5D268A99B9DB}" type="sibTrans" cxnId="{6B5F4BCA-839B-4B06-97F1-478858ED0506}">
      <dgm:prSet/>
      <dgm:spPr/>
      <dgm:t>
        <a:bodyPr/>
        <a:lstStyle/>
        <a:p>
          <a:endParaRPr lang="en-US"/>
        </a:p>
      </dgm:t>
    </dgm:pt>
    <dgm:pt modelId="{BE68A967-A254-42C4-BC30-3D36F6A34B62}">
      <dgm:prSet phldrT="[Text]"/>
      <dgm:spPr/>
      <dgm:t>
        <a:bodyPr/>
        <a:lstStyle/>
        <a:p>
          <a:r>
            <a:rPr lang="en-US" dirty="0"/>
            <a:t>Level of Development</a:t>
          </a:r>
        </a:p>
      </dgm:t>
    </dgm:pt>
    <dgm:pt modelId="{336963C5-C64B-44E8-8FB5-0437437717DA}" type="parTrans" cxnId="{4D928965-B45F-4217-8586-F52ADC1AE60A}">
      <dgm:prSet/>
      <dgm:spPr/>
      <dgm:t>
        <a:bodyPr/>
        <a:lstStyle/>
        <a:p>
          <a:endParaRPr lang="en-US"/>
        </a:p>
      </dgm:t>
    </dgm:pt>
    <dgm:pt modelId="{03B91179-A08D-4642-B24F-9062E8E12A40}" type="sibTrans" cxnId="{4D928965-B45F-4217-8586-F52ADC1AE60A}">
      <dgm:prSet/>
      <dgm:spPr/>
      <dgm:t>
        <a:bodyPr/>
        <a:lstStyle/>
        <a:p>
          <a:endParaRPr lang="en-US"/>
        </a:p>
      </dgm:t>
    </dgm:pt>
    <dgm:pt modelId="{710D03A4-31CD-4757-A8E4-73AB2E32CF17}">
      <dgm:prSet phldrT="[Text]"/>
      <dgm:spPr/>
      <dgm:t>
        <a:bodyPr/>
        <a:lstStyle/>
        <a:p>
          <a:r>
            <a:rPr lang="en-US" dirty="0"/>
            <a:t>Geographic</a:t>
          </a:r>
        </a:p>
      </dgm:t>
    </dgm:pt>
    <dgm:pt modelId="{90E0A586-3CDF-4ACA-8D66-7C053C58F9A0}" type="parTrans" cxnId="{DB22D1E9-4DED-4B76-BD95-8E54A1061390}">
      <dgm:prSet/>
      <dgm:spPr/>
      <dgm:t>
        <a:bodyPr/>
        <a:lstStyle/>
        <a:p>
          <a:endParaRPr lang="en-US"/>
        </a:p>
      </dgm:t>
    </dgm:pt>
    <dgm:pt modelId="{49AE0E11-BDEC-4E0D-ADA2-3EEDB8CA9EBE}" type="sibTrans" cxnId="{DB22D1E9-4DED-4B76-BD95-8E54A1061390}">
      <dgm:prSet/>
      <dgm:spPr/>
      <dgm:t>
        <a:bodyPr/>
        <a:lstStyle/>
        <a:p>
          <a:endParaRPr lang="en-US"/>
        </a:p>
      </dgm:t>
    </dgm:pt>
    <dgm:pt modelId="{A6C63BD5-90F0-4BB1-998C-3BC25B319A60}" type="pres">
      <dgm:prSet presAssocID="{52CE9C17-6F6E-4EFC-8B2A-EB0AAFE586A7}" presName="Name0" presStyleCnt="0">
        <dgm:presLayoutVars>
          <dgm:chMax val="1"/>
          <dgm:chPref val="1"/>
          <dgm:dir/>
          <dgm:animOne val="branch"/>
          <dgm:animLvl val="lvl"/>
        </dgm:presLayoutVars>
      </dgm:prSet>
      <dgm:spPr/>
      <dgm:t>
        <a:bodyPr/>
        <a:lstStyle/>
        <a:p>
          <a:endParaRPr lang="en-JM"/>
        </a:p>
      </dgm:t>
    </dgm:pt>
    <dgm:pt modelId="{85F2E04E-1377-4827-98A4-A82F15F8FDC7}" type="pres">
      <dgm:prSet presAssocID="{3E0441BC-1BAE-4515-8BB8-96F725F5FBCC}" presName="Parent" presStyleLbl="node0" presStyleIdx="0" presStyleCnt="1">
        <dgm:presLayoutVars>
          <dgm:chMax val="6"/>
          <dgm:chPref val="6"/>
        </dgm:presLayoutVars>
      </dgm:prSet>
      <dgm:spPr/>
      <dgm:t>
        <a:bodyPr/>
        <a:lstStyle/>
        <a:p>
          <a:endParaRPr lang="en-JM"/>
        </a:p>
      </dgm:t>
    </dgm:pt>
    <dgm:pt modelId="{12E25A39-1062-48E9-88F9-9E50C9ADCE68}" type="pres">
      <dgm:prSet presAssocID="{36C13933-C2FF-41B2-B981-4A70C46D5D2C}" presName="Accent1" presStyleCnt="0"/>
      <dgm:spPr/>
    </dgm:pt>
    <dgm:pt modelId="{D19A324D-25CF-45F1-A0CC-6A16FADCB26A}" type="pres">
      <dgm:prSet presAssocID="{36C13933-C2FF-41B2-B981-4A70C46D5D2C}" presName="Accent" presStyleLbl="bgShp" presStyleIdx="0" presStyleCnt="6"/>
      <dgm:spPr/>
    </dgm:pt>
    <dgm:pt modelId="{9952241F-F7B0-4B07-B38F-76B3A1776A90}" type="pres">
      <dgm:prSet presAssocID="{36C13933-C2FF-41B2-B981-4A70C46D5D2C}" presName="Child1" presStyleLbl="node1" presStyleIdx="0" presStyleCnt="6">
        <dgm:presLayoutVars>
          <dgm:chMax val="0"/>
          <dgm:chPref val="0"/>
          <dgm:bulletEnabled val="1"/>
        </dgm:presLayoutVars>
      </dgm:prSet>
      <dgm:spPr/>
      <dgm:t>
        <a:bodyPr/>
        <a:lstStyle/>
        <a:p>
          <a:endParaRPr lang="en-JM"/>
        </a:p>
      </dgm:t>
    </dgm:pt>
    <dgm:pt modelId="{E30F116B-2141-490E-945C-5EDB7BAE7DFD}" type="pres">
      <dgm:prSet presAssocID="{C8257D98-FF00-418C-AFE3-B9635A3503B4}" presName="Accent2" presStyleCnt="0"/>
      <dgm:spPr/>
    </dgm:pt>
    <dgm:pt modelId="{35E5D532-E785-4231-8995-319E0C945302}" type="pres">
      <dgm:prSet presAssocID="{C8257D98-FF00-418C-AFE3-B9635A3503B4}" presName="Accent" presStyleLbl="bgShp" presStyleIdx="1" presStyleCnt="6"/>
      <dgm:spPr/>
    </dgm:pt>
    <dgm:pt modelId="{848D9E71-503C-4AD5-A35E-CE86DDCCBBD6}" type="pres">
      <dgm:prSet presAssocID="{C8257D98-FF00-418C-AFE3-B9635A3503B4}" presName="Child2" presStyleLbl="node1" presStyleIdx="1" presStyleCnt="6">
        <dgm:presLayoutVars>
          <dgm:chMax val="0"/>
          <dgm:chPref val="0"/>
          <dgm:bulletEnabled val="1"/>
        </dgm:presLayoutVars>
      </dgm:prSet>
      <dgm:spPr/>
      <dgm:t>
        <a:bodyPr/>
        <a:lstStyle/>
        <a:p>
          <a:endParaRPr lang="en-JM"/>
        </a:p>
      </dgm:t>
    </dgm:pt>
    <dgm:pt modelId="{B6CC8762-0669-40B4-8422-93D1876480AE}" type="pres">
      <dgm:prSet presAssocID="{6E31349B-4993-4078-AE26-CFC64BA9691B}" presName="Accent3" presStyleCnt="0"/>
      <dgm:spPr/>
    </dgm:pt>
    <dgm:pt modelId="{F10BF5B5-6E4E-4261-A938-1470C33C5DDF}" type="pres">
      <dgm:prSet presAssocID="{6E31349B-4993-4078-AE26-CFC64BA9691B}" presName="Accent" presStyleLbl="bgShp" presStyleIdx="2" presStyleCnt="6"/>
      <dgm:spPr/>
    </dgm:pt>
    <dgm:pt modelId="{293E5C09-1F92-4363-A4BA-68B4D644283D}" type="pres">
      <dgm:prSet presAssocID="{6E31349B-4993-4078-AE26-CFC64BA9691B}" presName="Child3" presStyleLbl="node1" presStyleIdx="2" presStyleCnt="6">
        <dgm:presLayoutVars>
          <dgm:chMax val="0"/>
          <dgm:chPref val="0"/>
          <dgm:bulletEnabled val="1"/>
        </dgm:presLayoutVars>
      </dgm:prSet>
      <dgm:spPr/>
      <dgm:t>
        <a:bodyPr/>
        <a:lstStyle/>
        <a:p>
          <a:endParaRPr lang="en-JM"/>
        </a:p>
      </dgm:t>
    </dgm:pt>
    <dgm:pt modelId="{02C24F77-1FC8-4486-8B52-6A1B337E2CE6}" type="pres">
      <dgm:prSet presAssocID="{3EA20EE9-E087-4EB6-AD1B-C0A15D9BA63C}" presName="Accent4" presStyleCnt="0"/>
      <dgm:spPr/>
    </dgm:pt>
    <dgm:pt modelId="{561A7CF7-493B-416E-AB38-27D6EC3EEBD5}" type="pres">
      <dgm:prSet presAssocID="{3EA20EE9-E087-4EB6-AD1B-C0A15D9BA63C}" presName="Accent" presStyleLbl="bgShp" presStyleIdx="3" presStyleCnt="6"/>
      <dgm:spPr/>
    </dgm:pt>
    <dgm:pt modelId="{A940095F-D93B-44E7-8A70-8BB2047A78B4}" type="pres">
      <dgm:prSet presAssocID="{3EA20EE9-E087-4EB6-AD1B-C0A15D9BA63C}" presName="Child4" presStyleLbl="node1" presStyleIdx="3" presStyleCnt="6">
        <dgm:presLayoutVars>
          <dgm:chMax val="0"/>
          <dgm:chPref val="0"/>
          <dgm:bulletEnabled val="1"/>
        </dgm:presLayoutVars>
      </dgm:prSet>
      <dgm:spPr/>
      <dgm:t>
        <a:bodyPr/>
        <a:lstStyle/>
        <a:p>
          <a:endParaRPr lang="en-JM"/>
        </a:p>
      </dgm:t>
    </dgm:pt>
    <dgm:pt modelId="{1FC8427E-688A-4CE1-90B2-8AE318A06495}" type="pres">
      <dgm:prSet presAssocID="{BE68A967-A254-42C4-BC30-3D36F6A34B62}" presName="Accent5" presStyleCnt="0"/>
      <dgm:spPr/>
    </dgm:pt>
    <dgm:pt modelId="{E9B1C69B-1B54-4718-BFA5-59F8825AB209}" type="pres">
      <dgm:prSet presAssocID="{BE68A967-A254-42C4-BC30-3D36F6A34B62}" presName="Accent" presStyleLbl="bgShp" presStyleIdx="4" presStyleCnt="6"/>
      <dgm:spPr/>
    </dgm:pt>
    <dgm:pt modelId="{B0C32AF7-3F63-4669-AA71-022B0613EEBD}" type="pres">
      <dgm:prSet presAssocID="{BE68A967-A254-42C4-BC30-3D36F6A34B62}" presName="Child5" presStyleLbl="node1" presStyleIdx="4" presStyleCnt="6">
        <dgm:presLayoutVars>
          <dgm:chMax val="0"/>
          <dgm:chPref val="0"/>
          <dgm:bulletEnabled val="1"/>
        </dgm:presLayoutVars>
      </dgm:prSet>
      <dgm:spPr/>
      <dgm:t>
        <a:bodyPr/>
        <a:lstStyle/>
        <a:p>
          <a:endParaRPr lang="en-JM"/>
        </a:p>
      </dgm:t>
    </dgm:pt>
    <dgm:pt modelId="{773E963C-9156-4904-A601-C7BA581CBB3D}" type="pres">
      <dgm:prSet presAssocID="{710D03A4-31CD-4757-A8E4-73AB2E32CF17}" presName="Accent6" presStyleCnt="0"/>
      <dgm:spPr/>
    </dgm:pt>
    <dgm:pt modelId="{04C6BCDC-97BA-4A4F-A091-4BA38B654C56}" type="pres">
      <dgm:prSet presAssocID="{710D03A4-31CD-4757-A8E4-73AB2E32CF17}" presName="Accent" presStyleLbl="bgShp" presStyleIdx="5" presStyleCnt="6"/>
      <dgm:spPr/>
    </dgm:pt>
    <dgm:pt modelId="{55258866-D6AE-4CBA-AFC8-E417C27318B9}" type="pres">
      <dgm:prSet presAssocID="{710D03A4-31CD-4757-A8E4-73AB2E32CF17}" presName="Child6" presStyleLbl="node1" presStyleIdx="5" presStyleCnt="6">
        <dgm:presLayoutVars>
          <dgm:chMax val="0"/>
          <dgm:chPref val="0"/>
          <dgm:bulletEnabled val="1"/>
        </dgm:presLayoutVars>
      </dgm:prSet>
      <dgm:spPr/>
      <dgm:t>
        <a:bodyPr/>
        <a:lstStyle/>
        <a:p>
          <a:endParaRPr lang="en-JM"/>
        </a:p>
      </dgm:t>
    </dgm:pt>
  </dgm:ptLst>
  <dgm:cxnLst>
    <dgm:cxn modelId="{FC9F25CF-327D-4C3C-990C-7FDF6AD2CDA2}" type="presOf" srcId="{3EA20EE9-E087-4EB6-AD1B-C0A15D9BA63C}" destId="{A940095F-D93B-44E7-8A70-8BB2047A78B4}" srcOrd="0" destOrd="0" presId="urn:microsoft.com/office/officeart/2011/layout/HexagonRadial"/>
    <dgm:cxn modelId="{DB22D1E9-4DED-4B76-BD95-8E54A1061390}" srcId="{3E0441BC-1BAE-4515-8BB8-96F725F5FBCC}" destId="{710D03A4-31CD-4757-A8E4-73AB2E32CF17}" srcOrd="5" destOrd="0" parTransId="{90E0A586-3CDF-4ACA-8D66-7C053C58F9A0}" sibTransId="{49AE0E11-BDEC-4E0D-ADA2-3EEDB8CA9EBE}"/>
    <dgm:cxn modelId="{6B5F4BCA-839B-4B06-97F1-478858ED0506}" srcId="{3E0441BC-1BAE-4515-8BB8-96F725F5FBCC}" destId="{3EA20EE9-E087-4EB6-AD1B-C0A15D9BA63C}" srcOrd="3" destOrd="0" parTransId="{B21BA2BF-FC0C-4AF8-A82D-44023E6212F1}" sibTransId="{2D0FE54D-F08A-4158-AE3F-5D268A99B9DB}"/>
    <dgm:cxn modelId="{EA054797-A408-4580-BDD8-99D446655972}" type="presOf" srcId="{BE68A967-A254-42C4-BC30-3D36F6A34B62}" destId="{B0C32AF7-3F63-4669-AA71-022B0613EEBD}" srcOrd="0" destOrd="0" presId="urn:microsoft.com/office/officeart/2011/layout/HexagonRadial"/>
    <dgm:cxn modelId="{4D928965-B45F-4217-8586-F52ADC1AE60A}" srcId="{3E0441BC-1BAE-4515-8BB8-96F725F5FBCC}" destId="{BE68A967-A254-42C4-BC30-3D36F6A34B62}" srcOrd="4" destOrd="0" parTransId="{336963C5-C64B-44E8-8FB5-0437437717DA}" sibTransId="{03B91179-A08D-4642-B24F-9062E8E12A40}"/>
    <dgm:cxn modelId="{01B6C74F-F04C-4F33-83FC-6BF608D04CB4}" type="presOf" srcId="{3E0441BC-1BAE-4515-8BB8-96F725F5FBCC}" destId="{85F2E04E-1377-4827-98A4-A82F15F8FDC7}" srcOrd="0" destOrd="0" presId="urn:microsoft.com/office/officeart/2011/layout/HexagonRadial"/>
    <dgm:cxn modelId="{C2E14F32-E9F4-4204-8768-213B96FF59D5}" srcId="{52CE9C17-6F6E-4EFC-8B2A-EB0AAFE586A7}" destId="{3E0441BC-1BAE-4515-8BB8-96F725F5FBCC}" srcOrd="0" destOrd="0" parTransId="{5E4277F5-48C6-4768-9864-AB8A6AEEEABF}" sibTransId="{2DC639F6-8DCC-4B4E-BDCC-45045074DAA3}"/>
    <dgm:cxn modelId="{50EA409A-AEC0-474F-97AE-5E0FF2D54360}" type="presOf" srcId="{C8257D98-FF00-418C-AFE3-B9635A3503B4}" destId="{848D9E71-503C-4AD5-A35E-CE86DDCCBBD6}" srcOrd="0" destOrd="0" presId="urn:microsoft.com/office/officeart/2011/layout/HexagonRadial"/>
    <dgm:cxn modelId="{66E8B08C-C44F-4E3B-84D2-9F24A0BC0014}" type="presOf" srcId="{710D03A4-31CD-4757-A8E4-73AB2E32CF17}" destId="{55258866-D6AE-4CBA-AFC8-E417C27318B9}" srcOrd="0" destOrd="0" presId="urn:microsoft.com/office/officeart/2011/layout/HexagonRadial"/>
    <dgm:cxn modelId="{14BE7FC8-515A-4662-86B7-75B0F0F3EAA8}" srcId="{3E0441BC-1BAE-4515-8BB8-96F725F5FBCC}" destId="{C8257D98-FF00-418C-AFE3-B9635A3503B4}" srcOrd="1" destOrd="0" parTransId="{8FEC95E1-3C9A-43AE-8E4C-E4089CC8A63A}" sibTransId="{69B8640D-5FC4-44A4-A3FB-9356F2E3B12A}"/>
    <dgm:cxn modelId="{2FB4AEA5-FD99-4BBB-A9E9-7175A20F5965}" type="presOf" srcId="{52CE9C17-6F6E-4EFC-8B2A-EB0AAFE586A7}" destId="{A6C63BD5-90F0-4BB1-998C-3BC25B319A60}" srcOrd="0" destOrd="0" presId="urn:microsoft.com/office/officeart/2011/layout/HexagonRadial"/>
    <dgm:cxn modelId="{157C9127-8C3B-4EA8-A136-A80F07BE40D4}" type="presOf" srcId="{36C13933-C2FF-41B2-B981-4A70C46D5D2C}" destId="{9952241F-F7B0-4B07-B38F-76B3A1776A90}" srcOrd="0" destOrd="0" presId="urn:microsoft.com/office/officeart/2011/layout/HexagonRadial"/>
    <dgm:cxn modelId="{FAC57291-91AE-4FAC-9EA0-BBC428E02F8F}" srcId="{3E0441BC-1BAE-4515-8BB8-96F725F5FBCC}" destId="{6E31349B-4993-4078-AE26-CFC64BA9691B}" srcOrd="2" destOrd="0" parTransId="{7A6DDC79-1D97-4033-8D2F-8AB0820C08A7}" sibTransId="{293F31F1-8632-4DD2-9DA0-C234E4AE8D70}"/>
    <dgm:cxn modelId="{C4DE4C62-F07C-4682-BA10-6810387B1778}" type="presOf" srcId="{6E31349B-4993-4078-AE26-CFC64BA9691B}" destId="{293E5C09-1F92-4363-A4BA-68B4D644283D}" srcOrd="0" destOrd="0" presId="urn:microsoft.com/office/officeart/2011/layout/HexagonRadial"/>
    <dgm:cxn modelId="{5B93A983-08B5-4588-AFFE-54285CE0E9F0}" srcId="{3E0441BC-1BAE-4515-8BB8-96F725F5FBCC}" destId="{36C13933-C2FF-41B2-B981-4A70C46D5D2C}" srcOrd="0" destOrd="0" parTransId="{4EF9B186-3F5A-47D9-BC70-EE0A30FBB7C2}" sibTransId="{3FD4F9E5-6080-4A7C-B5CD-455E84A1F8E8}"/>
    <dgm:cxn modelId="{37AA5363-64EB-4D34-8ACB-7D3E190E0901}" type="presParOf" srcId="{A6C63BD5-90F0-4BB1-998C-3BC25B319A60}" destId="{85F2E04E-1377-4827-98A4-A82F15F8FDC7}" srcOrd="0" destOrd="0" presId="urn:microsoft.com/office/officeart/2011/layout/HexagonRadial"/>
    <dgm:cxn modelId="{B7E2B8E9-FE0D-4271-846D-91597878F5AB}" type="presParOf" srcId="{A6C63BD5-90F0-4BB1-998C-3BC25B319A60}" destId="{12E25A39-1062-48E9-88F9-9E50C9ADCE68}" srcOrd="1" destOrd="0" presId="urn:microsoft.com/office/officeart/2011/layout/HexagonRadial"/>
    <dgm:cxn modelId="{51877D85-5F15-4153-A44F-3FA8825902C5}" type="presParOf" srcId="{12E25A39-1062-48E9-88F9-9E50C9ADCE68}" destId="{D19A324D-25CF-45F1-A0CC-6A16FADCB26A}" srcOrd="0" destOrd="0" presId="urn:microsoft.com/office/officeart/2011/layout/HexagonRadial"/>
    <dgm:cxn modelId="{D3F6BF61-3706-4D3B-9A82-657E26053D0A}" type="presParOf" srcId="{A6C63BD5-90F0-4BB1-998C-3BC25B319A60}" destId="{9952241F-F7B0-4B07-B38F-76B3A1776A90}" srcOrd="2" destOrd="0" presId="urn:microsoft.com/office/officeart/2011/layout/HexagonRadial"/>
    <dgm:cxn modelId="{19166347-8D18-44F1-B6BA-0B76750530B7}" type="presParOf" srcId="{A6C63BD5-90F0-4BB1-998C-3BC25B319A60}" destId="{E30F116B-2141-490E-945C-5EDB7BAE7DFD}" srcOrd="3" destOrd="0" presId="urn:microsoft.com/office/officeart/2011/layout/HexagonRadial"/>
    <dgm:cxn modelId="{5073099A-8AF9-4821-8DA6-504284999C1D}" type="presParOf" srcId="{E30F116B-2141-490E-945C-5EDB7BAE7DFD}" destId="{35E5D532-E785-4231-8995-319E0C945302}" srcOrd="0" destOrd="0" presId="urn:microsoft.com/office/officeart/2011/layout/HexagonRadial"/>
    <dgm:cxn modelId="{0452EA9F-6742-49E0-A257-AEA4EE3A63D4}" type="presParOf" srcId="{A6C63BD5-90F0-4BB1-998C-3BC25B319A60}" destId="{848D9E71-503C-4AD5-A35E-CE86DDCCBBD6}" srcOrd="4" destOrd="0" presId="urn:microsoft.com/office/officeart/2011/layout/HexagonRadial"/>
    <dgm:cxn modelId="{4E839391-82D4-4F05-93F4-E2C4B7D2543E}" type="presParOf" srcId="{A6C63BD5-90F0-4BB1-998C-3BC25B319A60}" destId="{B6CC8762-0669-40B4-8422-93D1876480AE}" srcOrd="5" destOrd="0" presId="urn:microsoft.com/office/officeart/2011/layout/HexagonRadial"/>
    <dgm:cxn modelId="{14DB47E7-A920-4360-8D8B-2EB4BB1A3180}" type="presParOf" srcId="{B6CC8762-0669-40B4-8422-93D1876480AE}" destId="{F10BF5B5-6E4E-4261-A938-1470C33C5DDF}" srcOrd="0" destOrd="0" presId="urn:microsoft.com/office/officeart/2011/layout/HexagonRadial"/>
    <dgm:cxn modelId="{1A5B5DF6-B936-4467-A12C-E53D80C1CF64}" type="presParOf" srcId="{A6C63BD5-90F0-4BB1-998C-3BC25B319A60}" destId="{293E5C09-1F92-4363-A4BA-68B4D644283D}" srcOrd="6" destOrd="0" presId="urn:microsoft.com/office/officeart/2011/layout/HexagonRadial"/>
    <dgm:cxn modelId="{1E384101-7E38-4DE0-98C4-610D584A32A7}" type="presParOf" srcId="{A6C63BD5-90F0-4BB1-998C-3BC25B319A60}" destId="{02C24F77-1FC8-4486-8B52-6A1B337E2CE6}" srcOrd="7" destOrd="0" presId="urn:microsoft.com/office/officeart/2011/layout/HexagonRadial"/>
    <dgm:cxn modelId="{25FE4579-D8DE-40BB-A283-23528196999A}" type="presParOf" srcId="{02C24F77-1FC8-4486-8B52-6A1B337E2CE6}" destId="{561A7CF7-493B-416E-AB38-27D6EC3EEBD5}" srcOrd="0" destOrd="0" presId="urn:microsoft.com/office/officeart/2011/layout/HexagonRadial"/>
    <dgm:cxn modelId="{87EFB74B-C43E-4A1A-99C0-7B3AE602AB9B}" type="presParOf" srcId="{A6C63BD5-90F0-4BB1-998C-3BC25B319A60}" destId="{A940095F-D93B-44E7-8A70-8BB2047A78B4}" srcOrd="8" destOrd="0" presId="urn:microsoft.com/office/officeart/2011/layout/HexagonRadial"/>
    <dgm:cxn modelId="{72871E9B-2BCC-4B15-9CFD-D36D2B0D5922}" type="presParOf" srcId="{A6C63BD5-90F0-4BB1-998C-3BC25B319A60}" destId="{1FC8427E-688A-4CE1-90B2-8AE318A06495}" srcOrd="9" destOrd="0" presId="urn:microsoft.com/office/officeart/2011/layout/HexagonRadial"/>
    <dgm:cxn modelId="{D5951BEB-9F1E-4654-BBB4-8EFF28F97B5E}" type="presParOf" srcId="{1FC8427E-688A-4CE1-90B2-8AE318A06495}" destId="{E9B1C69B-1B54-4718-BFA5-59F8825AB209}" srcOrd="0" destOrd="0" presId="urn:microsoft.com/office/officeart/2011/layout/HexagonRadial"/>
    <dgm:cxn modelId="{98C783D9-B1FE-44AA-95D8-6BF9B0738696}" type="presParOf" srcId="{A6C63BD5-90F0-4BB1-998C-3BC25B319A60}" destId="{B0C32AF7-3F63-4669-AA71-022B0613EEBD}" srcOrd="10" destOrd="0" presId="urn:microsoft.com/office/officeart/2011/layout/HexagonRadial"/>
    <dgm:cxn modelId="{D136FBCE-B976-4CFC-A597-F34B8725F7A8}" type="presParOf" srcId="{A6C63BD5-90F0-4BB1-998C-3BC25B319A60}" destId="{773E963C-9156-4904-A601-C7BA581CBB3D}" srcOrd="11" destOrd="0" presId="urn:microsoft.com/office/officeart/2011/layout/HexagonRadial"/>
    <dgm:cxn modelId="{99EDA2E3-DC5D-4A73-AF76-5968E8D7CAE9}" type="presParOf" srcId="{773E963C-9156-4904-A601-C7BA581CBB3D}" destId="{04C6BCDC-97BA-4A4F-A091-4BA38B654C56}" srcOrd="0" destOrd="0" presId="urn:microsoft.com/office/officeart/2011/layout/HexagonRadial"/>
    <dgm:cxn modelId="{6BC05C9D-E8BD-49F5-938C-9A87C863CD15}" type="presParOf" srcId="{A6C63BD5-90F0-4BB1-998C-3BC25B319A60}" destId="{55258866-D6AE-4CBA-AFC8-E417C27318B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9A7B9-4E1C-48AB-8DC6-5359C7E8251E}" type="doc">
      <dgm:prSet loTypeId="urn:microsoft.com/office/officeart/2011/layout/HexagonRadial" loCatId="cycle" qsTypeId="urn:microsoft.com/office/officeart/2005/8/quickstyle/simple1" qsCatId="simple" csTypeId="urn:microsoft.com/office/officeart/2005/8/colors/accent3_1" csCatId="accent3" phldr="1"/>
      <dgm:spPr/>
      <dgm:t>
        <a:bodyPr/>
        <a:lstStyle/>
        <a:p>
          <a:endParaRPr lang="en-US"/>
        </a:p>
      </dgm:t>
    </dgm:pt>
    <dgm:pt modelId="{387D06CA-D928-4994-9586-44AA8A04363B}">
      <dgm:prSet phldrT="[Text]" custT="1"/>
      <dgm:spPr/>
      <dgm:t>
        <a:bodyPr/>
        <a:lstStyle/>
        <a:p>
          <a:r>
            <a:rPr lang="en-US" sz="1400" dirty="0"/>
            <a:t>Entities Operating in the Sector</a:t>
          </a:r>
        </a:p>
      </dgm:t>
    </dgm:pt>
    <dgm:pt modelId="{7B2BF4E7-2A9C-4033-902E-F83C202912D5}" type="parTrans" cxnId="{D9E7EF0E-2C9C-45C1-8B4F-19CB95FE0AD0}">
      <dgm:prSet/>
      <dgm:spPr/>
      <dgm:t>
        <a:bodyPr/>
        <a:lstStyle/>
        <a:p>
          <a:endParaRPr lang="en-US"/>
        </a:p>
      </dgm:t>
    </dgm:pt>
    <dgm:pt modelId="{4CDC3572-9D68-4866-A42E-AD820A140FA2}" type="sibTrans" cxnId="{D9E7EF0E-2C9C-45C1-8B4F-19CB95FE0AD0}">
      <dgm:prSet/>
      <dgm:spPr/>
      <dgm:t>
        <a:bodyPr/>
        <a:lstStyle/>
        <a:p>
          <a:endParaRPr lang="en-US"/>
        </a:p>
      </dgm:t>
    </dgm:pt>
    <dgm:pt modelId="{4002CAF9-1E13-444A-995D-ADCA26070101}">
      <dgm:prSet phldrT="[Text]" custT="1"/>
      <dgm:spPr/>
      <dgm:t>
        <a:bodyPr/>
        <a:lstStyle/>
        <a:p>
          <a:r>
            <a:rPr lang="en-US" sz="1400" dirty="0"/>
            <a:t>Size</a:t>
          </a:r>
        </a:p>
      </dgm:t>
    </dgm:pt>
    <dgm:pt modelId="{B57911AF-D8F0-42AC-AABE-3DD6ED882118}" type="parTrans" cxnId="{EBE27375-F657-4848-8E13-BA0B2ADC8826}">
      <dgm:prSet/>
      <dgm:spPr/>
      <dgm:t>
        <a:bodyPr/>
        <a:lstStyle/>
        <a:p>
          <a:endParaRPr lang="en-US"/>
        </a:p>
      </dgm:t>
    </dgm:pt>
    <dgm:pt modelId="{1518D567-6D69-4693-B73B-2C2F20EF4F54}" type="sibTrans" cxnId="{EBE27375-F657-4848-8E13-BA0B2ADC8826}">
      <dgm:prSet/>
      <dgm:spPr/>
      <dgm:t>
        <a:bodyPr/>
        <a:lstStyle/>
        <a:p>
          <a:endParaRPr lang="en-US"/>
        </a:p>
      </dgm:t>
    </dgm:pt>
    <dgm:pt modelId="{500A3DEE-DCDE-4463-838C-B751CB820E75}">
      <dgm:prSet phldrT="[Text]" custT="1"/>
      <dgm:spPr/>
      <dgm:t>
        <a:bodyPr/>
        <a:lstStyle/>
        <a:p>
          <a:r>
            <a:rPr lang="en-US" sz="1400" dirty="0"/>
            <a:t>Development</a:t>
          </a:r>
        </a:p>
      </dgm:t>
    </dgm:pt>
    <dgm:pt modelId="{64953A16-DE9B-424C-84EA-12AE795A1205}" type="parTrans" cxnId="{7AC579A0-91EC-487C-A42A-9AE960E5990C}">
      <dgm:prSet/>
      <dgm:spPr/>
      <dgm:t>
        <a:bodyPr/>
        <a:lstStyle/>
        <a:p>
          <a:endParaRPr lang="en-US"/>
        </a:p>
      </dgm:t>
    </dgm:pt>
    <dgm:pt modelId="{D4B59853-4BD6-4ABE-92F4-FAB36A88FA04}" type="sibTrans" cxnId="{7AC579A0-91EC-487C-A42A-9AE960E5990C}">
      <dgm:prSet/>
      <dgm:spPr/>
      <dgm:t>
        <a:bodyPr/>
        <a:lstStyle/>
        <a:p>
          <a:endParaRPr lang="en-US"/>
        </a:p>
      </dgm:t>
    </dgm:pt>
    <dgm:pt modelId="{D9407524-45EE-4D41-9617-47B911BC3817}">
      <dgm:prSet phldrT="[Text]" custT="1"/>
      <dgm:spPr/>
      <dgm:t>
        <a:bodyPr/>
        <a:lstStyle/>
        <a:p>
          <a:r>
            <a:rPr lang="en-US" sz="1400" dirty="0"/>
            <a:t>Structure and Concentration</a:t>
          </a:r>
        </a:p>
      </dgm:t>
    </dgm:pt>
    <dgm:pt modelId="{D44F5FC4-DF7A-40B4-B517-71038BD570AC}" type="parTrans" cxnId="{D91FAA63-E99B-4F48-A237-9E8001557CD2}">
      <dgm:prSet/>
      <dgm:spPr/>
      <dgm:t>
        <a:bodyPr/>
        <a:lstStyle/>
        <a:p>
          <a:endParaRPr lang="en-US"/>
        </a:p>
      </dgm:t>
    </dgm:pt>
    <dgm:pt modelId="{DE0DEDFC-62A4-42EC-ABE9-841CE598C6F4}" type="sibTrans" cxnId="{D91FAA63-E99B-4F48-A237-9E8001557CD2}">
      <dgm:prSet/>
      <dgm:spPr/>
      <dgm:t>
        <a:bodyPr/>
        <a:lstStyle/>
        <a:p>
          <a:endParaRPr lang="en-US"/>
        </a:p>
      </dgm:t>
    </dgm:pt>
    <dgm:pt modelId="{256F9D9A-79D1-4FB7-9C92-259EBC06216B}">
      <dgm:prSet phldrT="[Text]" custT="1"/>
      <dgm:spPr/>
      <dgm:t>
        <a:bodyPr/>
        <a:lstStyle/>
        <a:p>
          <a:r>
            <a:rPr lang="en-US" sz="1400" dirty="0"/>
            <a:t>Products</a:t>
          </a:r>
        </a:p>
      </dgm:t>
    </dgm:pt>
    <dgm:pt modelId="{F79E17A7-E0AC-4DFC-92CE-C12D401A3DA8}" type="parTrans" cxnId="{36106C85-11DD-4F55-B8FE-CEF2AE2410B2}">
      <dgm:prSet/>
      <dgm:spPr/>
      <dgm:t>
        <a:bodyPr/>
        <a:lstStyle/>
        <a:p>
          <a:endParaRPr lang="en-US"/>
        </a:p>
      </dgm:t>
    </dgm:pt>
    <dgm:pt modelId="{417FA153-02C7-44AF-B04F-957E1C73555A}" type="sibTrans" cxnId="{36106C85-11DD-4F55-B8FE-CEF2AE2410B2}">
      <dgm:prSet/>
      <dgm:spPr/>
      <dgm:t>
        <a:bodyPr/>
        <a:lstStyle/>
        <a:p>
          <a:endParaRPr lang="en-US"/>
        </a:p>
      </dgm:t>
    </dgm:pt>
    <dgm:pt modelId="{DB3776B8-5029-49A2-9240-664F8667D633}">
      <dgm:prSet phldrT="[Text]" custT="1"/>
      <dgm:spPr/>
      <dgm:t>
        <a:bodyPr/>
        <a:lstStyle/>
        <a:p>
          <a:r>
            <a:rPr lang="en-US" sz="1400" dirty="0"/>
            <a:t>Distribution Channels</a:t>
          </a:r>
        </a:p>
      </dgm:t>
    </dgm:pt>
    <dgm:pt modelId="{579C2A5C-74C0-4672-9BE8-5417F7A85DB5}" type="parTrans" cxnId="{47AADF35-EE75-4454-84E0-98E54C425E6F}">
      <dgm:prSet/>
      <dgm:spPr/>
      <dgm:t>
        <a:bodyPr/>
        <a:lstStyle/>
        <a:p>
          <a:endParaRPr lang="en-US"/>
        </a:p>
      </dgm:t>
    </dgm:pt>
    <dgm:pt modelId="{AA18F544-8291-40DB-A81C-CFAF9E1EA2E1}" type="sibTrans" cxnId="{47AADF35-EE75-4454-84E0-98E54C425E6F}">
      <dgm:prSet/>
      <dgm:spPr/>
      <dgm:t>
        <a:bodyPr/>
        <a:lstStyle/>
        <a:p>
          <a:endParaRPr lang="en-US"/>
        </a:p>
      </dgm:t>
    </dgm:pt>
    <dgm:pt modelId="{8DA61281-3A82-46A9-93AE-9D8A9F671400}">
      <dgm:prSet phldrT="[Text]" custT="1"/>
      <dgm:spPr/>
      <dgm:t>
        <a:bodyPr/>
        <a:lstStyle/>
        <a:p>
          <a:r>
            <a:rPr lang="en-US" sz="1400" dirty="0"/>
            <a:t>Market Conduct</a:t>
          </a:r>
        </a:p>
      </dgm:t>
    </dgm:pt>
    <dgm:pt modelId="{D612400D-5343-4BBF-AD5E-328DC2BBA279}" type="parTrans" cxnId="{62540C1C-5D6B-426B-B5F1-39E705A2207E}">
      <dgm:prSet/>
      <dgm:spPr/>
      <dgm:t>
        <a:bodyPr/>
        <a:lstStyle/>
        <a:p>
          <a:endParaRPr lang="en-US"/>
        </a:p>
      </dgm:t>
    </dgm:pt>
    <dgm:pt modelId="{B9F1939C-87DE-47F6-A118-E63871960443}" type="sibTrans" cxnId="{62540C1C-5D6B-426B-B5F1-39E705A2207E}">
      <dgm:prSet/>
      <dgm:spPr/>
      <dgm:t>
        <a:bodyPr/>
        <a:lstStyle/>
        <a:p>
          <a:endParaRPr lang="en-US"/>
        </a:p>
      </dgm:t>
    </dgm:pt>
    <dgm:pt modelId="{E0033F9E-DB36-48D4-AFDF-C88C266334AA}" type="pres">
      <dgm:prSet presAssocID="{4249A7B9-4E1C-48AB-8DC6-5359C7E8251E}" presName="Name0" presStyleCnt="0">
        <dgm:presLayoutVars>
          <dgm:chMax val="1"/>
          <dgm:chPref val="1"/>
          <dgm:dir/>
          <dgm:animOne val="branch"/>
          <dgm:animLvl val="lvl"/>
        </dgm:presLayoutVars>
      </dgm:prSet>
      <dgm:spPr/>
      <dgm:t>
        <a:bodyPr/>
        <a:lstStyle/>
        <a:p>
          <a:endParaRPr lang="en-JM"/>
        </a:p>
      </dgm:t>
    </dgm:pt>
    <dgm:pt modelId="{9E1E5CE9-FDCC-4209-BE51-3B17584F8FF4}" type="pres">
      <dgm:prSet presAssocID="{387D06CA-D928-4994-9586-44AA8A04363B}" presName="Parent" presStyleLbl="node0" presStyleIdx="0" presStyleCnt="1">
        <dgm:presLayoutVars>
          <dgm:chMax val="6"/>
          <dgm:chPref val="6"/>
        </dgm:presLayoutVars>
      </dgm:prSet>
      <dgm:spPr/>
      <dgm:t>
        <a:bodyPr/>
        <a:lstStyle/>
        <a:p>
          <a:endParaRPr lang="en-JM"/>
        </a:p>
      </dgm:t>
    </dgm:pt>
    <dgm:pt modelId="{9175E6D3-19D3-40DA-9916-BFA2E74E5CD8}" type="pres">
      <dgm:prSet presAssocID="{4002CAF9-1E13-444A-995D-ADCA26070101}" presName="Accent1" presStyleCnt="0"/>
      <dgm:spPr/>
    </dgm:pt>
    <dgm:pt modelId="{0124F957-0565-498E-B67C-E705AD17A3CF}" type="pres">
      <dgm:prSet presAssocID="{4002CAF9-1E13-444A-995D-ADCA26070101}" presName="Accent" presStyleLbl="bgShp" presStyleIdx="0" presStyleCnt="6"/>
      <dgm:spPr/>
    </dgm:pt>
    <dgm:pt modelId="{1F4F0DC2-3847-42EC-A354-0BC360D753B4}" type="pres">
      <dgm:prSet presAssocID="{4002CAF9-1E13-444A-995D-ADCA26070101}" presName="Child1" presStyleLbl="node1" presStyleIdx="0" presStyleCnt="6">
        <dgm:presLayoutVars>
          <dgm:chMax val="0"/>
          <dgm:chPref val="0"/>
          <dgm:bulletEnabled val="1"/>
        </dgm:presLayoutVars>
      </dgm:prSet>
      <dgm:spPr/>
      <dgm:t>
        <a:bodyPr/>
        <a:lstStyle/>
        <a:p>
          <a:endParaRPr lang="en-JM"/>
        </a:p>
      </dgm:t>
    </dgm:pt>
    <dgm:pt modelId="{A446CB1D-8312-475D-9D72-361EFEB2ABB4}" type="pres">
      <dgm:prSet presAssocID="{500A3DEE-DCDE-4463-838C-B751CB820E75}" presName="Accent2" presStyleCnt="0"/>
      <dgm:spPr/>
    </dgm:pt>
    <dgm:pt modelId="{59B60736-7984-4436-BA9D-CBB6590A34DB}" type="pres">
      <dgm:prSet presAssocID="{500A3DEE-DCDE-4463-838C-B751CB820E75}" presName="Accent" presStyleLbl="bgShp" presStyleIdx="1" presStyleCnt="6"/>
      <dgm:spPr/>
    </dgm:pt>
    <dgm:pt modelId="{80355167-8B2A-4CD0-8863-B8469E156D2C}" type="pres">
      <dgm:prSet presAssocID="{500A3DEE-DCDE-4463-838C-B751CB820E75}" presName="Child2" presStyleLbl="node1" presStyleIdx="1" presStyleCnt="6">
        <dgm:presLayoutVars>
          <dgm:chMax val="0"/>
          <dgm:chPref val="0"/>
          <dgm:bulletEnabled val="1"/>
        </dgm:presLayoutVars>
      </dgm:prSet>
      <dgm:spPr/>
      <dgm:t>
        <a:bodyPr/>
        <a:lstStyle/>
        <a:p>
          <a:endParaRPr lang="en-JM"/>
        </a:p>
      </dgm:t>
    </dgm:pt>
    <dgm:pt modelId="{63C135BB-D697-4A60-8B3F-1D6012EA5E6C}" type="pres">
      <dgm:prSet presAssocID="{D9407524-45EE-4D41-9617-47B911BC3817}" presName="Accent3" presStyleCnt="0"/>
      <dgm:spPr/>
    </dgm:pt>
    <dgm:pt modelId="{22037708-9288-4A9A-B0F7-5BE8AA68A244}" type="pres">
      <dgm:prSet presAssocID="{D9407524-45EE-4D41-9617-47B911BC3817}" presName="Accent" presStyleLbl="bgShp" presStyleIdx="2" presStyleCnt="6"/>
      <dgm:spPr/>
    </dgm:pt>
    <dgm:pt modelId="{E97FC9E3-CFFD-49E7-86D1-316A2BBFFE24}" type="pres">
      <dgm:prSet presAssocID="{D9407524-45EE-4D41-9617-47B911BC3817}" presName="Child3" presStyleLbl="node1" presStyleIdx="2" presStyleCnt="6">
        <dgm:presLayoutVars>
          <dgm:chMax val="0"/>
          <dgm:chPref val="0"/>
          <dgm:bulletEnabled val="1"/>
        </dgm:presLayoutVars>
      </dgm:prSet>
      <dgm:spPr/>
      <dgm:t>
        <a:bodyPr/>
        <a:lstStyle/>
        <a:p>
          <a:endParaRPr lang="en-JM"/>
        </a:p>
      </dgm:t>
    </dgm:pt>
    <dgm:pt modelId="{63859ADB-255A-4518-95AB-BE07E5D99882}" type="pres">
      <dgm:prSet presAssocID="{256F9D9A-79D1-4FB7-9C92-259EBC06216B}" presName="Accent4" presStyleCnt="0"/>
      <dgm:spPr/>
    </dgm:pt>
    <dgm:pt modelId="{AE78EFCD-7A0B-40EB-8B88-BBA35B3981F6}" type="pres">
      <dgm:prSet presAssocID="{256F9D9A-79D1-4FB7-9C92-259EBC06216B}" presName="Accent" presStyleLbl="bgShp" presStyleIdx="3" presStyleCnt="6"/>
      <dgm:spPr/>
    </dgm:pt>
    <dgm:pt modelId="{2CDBC396-30C0-47F0-835F-CCCCFFDD9965}" type="pres">
      <dgm:prSet presAssocID="{256F9D9A-79D1-4FB7-9C92-259EBC06216B}" presName="Child4" presStyleLbl="node1" presStyleIdx="3" presStyleCnt="6">
        <dgm:presLayoutVars>
          <dgm:chMax val="0"/>
          <dgm:chPref val="0"/>
          <dgm:bulletEnabled val="1"/>
        </dgm:presLayoutVars>
      </dgm:prSet>
      <dgm:spPr/>
      <dgm:t>
        <a:bodyPr/>
        <a:lstStyle/>
        <a:p>
          <a:endParaRPr lang="en-JM"/>
        </a:p>
      </dgm:t>
    </dgm:pt>
    <dgm:pt modelId="{6257A088-972C-4D4F-A32B-37DA57C56BBB}" type="pres">
      <dgm:prSet presAssocID="{DB3776B8-5029-49A2-9240-664F8667D633}" presName="Accent5" presStyleCnt="0"/>
      <dgm:spPr/>
    </dgm:pt>
    <dgm:pt modelId="{45954775-F9DA-4346-B811-FF9310DC734A}" type="pres">
      <dgm:prSet presAssocID="{DB3776B8-5029-49A2-9240-664F8667D633}" presName="Accent" presStyleLbl="bgShp" presStyleIdx="4" presStyleCnt="6"/>
      <dgm:spPr/>
    </dgm:pt>
    <dgm:pt modelId="{D4FDEFB4-757E-4EB6-997B-9DF7EA642FDD}" type="pres">
      <dgm:prSet presAssocID="{DB3776B8-5029-49A2-9240-664F8667D633}" presName="Child5" presStyleLbl="node1" presStyleIdx="4" presStyleCnt="6">
        <dgm:presLayoutVars>
          <dgm:chMax val="0"/>
          <dgm:chPref val="0"/>
          <dgm:bulletEnabled val="1"/>
        </dgm:presLayoutVars>
      </dgm:prSet>
      <dgm:spPr/>
      <dgm:t>
        <a:bodyPr/>
        <a:lstStyle/>
        <a:p>
          <a:endParaRPr lang="en-JM"/>
        </a:p>
      </dgm:t>
    </dgm:pt>
    <dgm:pt modelId="{6D70605B-183B-42D7-B4DC-02379BC6A162}" type="pres">
      <dgm:prSet presAssocID="{8DA61281-3A82-46A9-93AE-9D8A9F671400}" presName="Accent6" presStyleCnt="0"/>
      <dgm:spPr/>
    </dgm:pt>
    <dgm:pt modelId="{771176B4-6853-4194-9B87-6744425D795D}" type="pres">
      <dgm:prSet presAssocID="{8DA61281-3A82-46A9-93AE-9D8A9F671400}" presName="Accent" presStyleLbl="bgShp" presStyleIdx="5" presStyleCnt="6"/>
      <dgm:spPr/>
    </dgm:pt>
    <dgm:pt modelId="{74BF0900-96AD-4711-9742-7E1AEBF48000}" type="pres">
      <dgm:prSet presAssocID="{8DA61281-3A82-46A9-93AE-9D8A9F671400}" presName="Child6" presStyleLbl="node1" presStyleIdx="5" presStyleCnt="6">
        <dgm:presLayoutVars>
          <dgm:chMax val="0"/>
          <dgm:chPref val="0"/>
          <dgm:bulletEnabled val="1"/>
        </dgm:presLayoutVars>
      </dgm:prSet>
      <dgm:spPr/>
      <dgm:t>
        <a:bodyPr/>
        <a:lstStyle/>
        <a:p>
          <a:endParaRPr lang="en-JM"/>
        </a:p>
      </dgm:t>
    </dgm:pt>
  </dgm:ptLst>
  <dgm:cxnLst>
    <dgm:cxn modelId="{950D25B8-9CB7-48A1-B700-D2AE79BD857A}" type="presOf" srcId="{DB3776B8-5029-49A2-9240-664F8667D633}" destId="{D4FDEFB4-757E-4EB6-997B-9DF7EA642FDD}" srcOrd="0" destOrd="0" presId="urn:microsoft.com/office/officeart/2011/layout/HexagonRadial"/>
    <dgm:cxn modelId="{99EC9873-3A36-47CF-AD2D-132D04971EA3}" type="presOf" srcId="{500A3DEE-DCDE-4463-838C-B751CB820E75}" destId="{80355167-8B2A-4CD0-8863-B8469E156D2C}" srcOrd="0" destOrd="0" presId="urn:microsoft.com/office/officeart/2011/layout/HexagonRadial"/>
    <dgm:cxn modelId="{D9E7EF0E-2C9C-45C1-8B4F-19CB95FE0AD0}" srcId="{4249A7B9-4E1C-48AB-8DC6-5359C7E8251E}" destId="{387D06CA-D928-4994-9586-44AA8A04363B}" srcOrd="0" destOrd="0" parTransId="{7B2BF4E7-2A9C-4033-902E-F83C202912D5}" sibTransId="{4CDC3572-9D68-4866-A42E-AD820A140FA2}"/>
    <dgm:cxn modelId="{E6932258-A5EA-48A6-BA5F-AE57A947896B}" type="presOf" srcId="{4002CAF9-1E13-444A-995D-ADCA26070101}" destId="{1F4F0DC2-3847-42EC-A354-0BC360D753B4}" srcOrd="0" destOrd="0" presId="urn:microsoft.com/office/officeart/2011/layout/HexagonRadial"/>
    <dgm:cxn modelId="{1C4B72A8-F436-4DB8-BB5F-E0116A2B15F2}" type="presOf" srcId="{D9407524-45EE-4D41-9617-47B911BC3817}" destId="{E97FC9E3-CFFD-49E7-86D1-316A2BBFFE24}" srcOrd="0" destOrd="0" presId="urn:microsoft.com/office/officeart/2011/layout/HexagonRadial"/>
    <dgm:cxn modelId="{20CBF376-B5D3-49D3-B892-D4065A59E1E2}" type="presOf" srcId="{8DA61281-3A82-46A9-93AE-9D8A9F671400}" destId="{74BF0900-96AD-4711-9742-7E1AEBF48000}" srcOrd="0" destOrd="0" presId="urn:microsoft.com/office/officeart/2011/layout/HexagonRadial"/>
    <dgm:cxn modelId="{97FAECE2-4729-4800-93C5-985CDF267479}" type="presOf" srcId="{4249A7B9-4E1C-48AB-8DC6-5359C7E8251E}" destId="{E0033F9E-DB36-48D4-AFDF-C88C266334AA}" srcOrd="0" destOrd="0" presId="urn:microsoft.com/office/officeart/2011/layout/HexagonRadial"/>
    <dgm:cxn modelId="{47AADF35-EE75-4454-84E0-98E54C425E6F}" srcId="{387D06CA-D928-4994-9586-44AA8A04363B}" destId="{DB3776B8-5029-49A2-9240-664F8667D633}" srcOrd="4" destOrd="0" parTransId="{579C2A5C-74C0-4672-9BE8-5417F7A85DB5}" sibTransId="{AA18F544-8291-40DB-A81C-CFAF9E1EA2E1}"/>
    <dgm:cxn modelId="{36106C85-11DD-4F55-B8FE-CEF2AE2410B2}" srcId="{387D06CA-D928-4994-9586-44AA8A04363B}" destId="{256F9D9A-79D1-4FB7-9C92-259EBC06216B}" srcOrd="3" destOrd="0" parTransId="{F79E17A7-E0AC-4DFC-92CE-C12D401A3DA8}" sibTransId="{417FA153-02C7-44AF-B04F-957E1C73555A}"/>
    <dgm:cxn modelId="{51267FDB-C6AA-422A-BFC2-5EF7AB014844}" type="presOf" srcId="{256F9D9A-79D1-4FB7-9C92-259EBC06216B}" destId="{2CDBC396-30C0-47F0-835F-CCCCFFDD9965}" srcOrd="0" destOrd="0" presId="urn:microsoft.com/office/officeart/2011/layout/HexagonRadial"/>
    <dgm:cxn modelId="{EBE27375-F657-4848-8E13-BA0B2ADC8826}" srcId="{387D06CA-D928-4994-9586-44AA8A04363B}" destId="{4002CAF9-1E13-444A-995D-ADCA26070101}" srcOrd="0" destOrd="0" parTransId="{B57911AF-D8F0-42AC-AABE-3DD6ED882118}" sibTransId="{1518D567-6D69-4693-B73B-2C2F20EF4F54}"/>
    <dgm:cxn modelId="{62540C1C-5D6B-426B-B5F1-39E705A2207E}" srcId="{387D06CA-D928-4994-9586-44AA8A04363B}" destId="{8DA61281-3A82-46A9-93AE-9D8A9F671400}" srcOrd="5" destOrd="0" parTransId="{D612400D-5343-4BBF-AD5E-328DC2BBA279}" sibTransId="{B9F1939C-87DE-47F6-A118-E63871960443}"/>
    <dgm:cxn modelId="{7AC579A0-91EC-487C-A42A-9AE960E5990C}" srcId="{387D06CA-D928-4994-9586-44AA8A04363B}" destId="{500A3DEE-DCDE-4463-838C-B751CB820E75}" srcOrd="1" destOrd="0" parTransId="{64953A16-DE9B-424C-84EA-12AE795A1205}" sibTransId="{D4B59853-4BD6-4ABE-92F4-FAB36A88FA04}"/>
    <dgm:cxn modelId="{944605AE-685B-4019-BF25-DF0553192C84}" type="presOf" srcId="{387D06CA-D928-4994-9586-44AA8A04363B}" destId="{9E1E5CE9-FDCC-4209-BE51-3B17584F8FF4}" srcOrd="0" destOrd="0" presId="urn:microsoft.com/office/officeart/2011/layout/HexagonRadial"/>
    <dgm:cxn modelId="{D91FAA63-E99B-4F48-A237-9E8001557CD2}" srcId="{387D06CA-D928-4994-9586-44AA8A04363B}" destId="{D9407524-45EE-4D41-9617-47B911BC3817}" srcOrd="2" destOrd="0" parTransId="{D44F5FC4-DF7A-40B4-B517-71038BD570AC}" sibTransId="{DE0DEDFC-62A4-42EC-ABE9-841CE598C6F4}"/>
    <dgm:cxn modelId="{4172F08C-54A5-4C0A-B6EF-5A2984E75823}" type="presParOf" srcId="{E0033F9E-DB36-48D4-AFDF-C88C266334AA}" destId="{9E1E5CE9-FDCC-4209-BE51-3B17584F8FF4}" srcOrd="0" destOrd="0" presId="urn:microsoft.com/office/officeart/2011/layout/HexagonRadial"/>
    <dgm:cxn modelId="{8CFEF757-8F87-4FB6-B0BB-8225731F8495}" type="presParOf" srcId="{E0033F9E-DB36-48D4-AFDF-C88C266334AA}" destId="{9175E6D3-19D3-40DA-9916-BFA2E74E5CD8}" srcOrd="1" destOrd="0" presId="urn:microsoft.com/office/officeart/2011/layout/HexagonRadial"/>
    <dgm:cxn modelId="{58D6BF45-6A63-4DBD-99D2-807D5243EAFE}" type="presParOf" srcId="{9175E6D3-19D3-40DA-9916-BFA2E74E5CD8}" destId="{0124F957-0565-498E-B67C-E705AD17A3CF}" srcOrd="0" destOrd="0" presId="urn:microsoft.com/office/officeart/2011/layout/HexagonRadial"/>
    <dgm:cxn modelId="{46351A58-A10D-41BA-9BAD-F41440993DB3}" type="presParOf" srcId="{E0033F9E-DB36-48D4-AFDF-C88C266334AA}" destId="{1F4F0DC2-3847-42EC-A354-0BC360D753B4}" srcOrd="2" destOrd="0" presId="urn:microsoft.com/office/officeart/2011/layout/HexagonRadial"/>
    <dgm:cxn modelId="{4C8BD24C-FC5C-4FA1-8BE0-29E5FB2BBACE}" type="presParOf" srcId="{E0033F9E-DB36-48D4-AFDF-C88C266334AA}" destId="{A446CB1D-8312-475D-9D72-361EFEB2ABB4}" srcOrd="3" destOrd="0" presId="urn:microsoft.com/office/officeart/2011/layout/HexagonRadial"/>
    <dgm:cxn modelId="{48394C55-99C1-4B5F-BA97-76915EA9A5BC}" type="presParOf" srcId="{A446CB1D-8312-475D-9D72-361EFEB2ABB4}" destId="{59B60736-7984-4436-BA9D-CBB6590A34DB}" srcOrd="0" destOrd="0" presId="urn:microsoft.com/office/officeart/2011/layout/HexagonRadial"/>
    <dgm:cxn modelId="{20996E2C-964C-4E8F-90F7-49543BA0FBC9}" type="presParOf" srcId="{E0033F9E-DB36-48D4-AFDF-C88C266334AA}" destId="{80355167-8B2A-4CD0-8863-B8469E156D2C}" srcOrd="4" destOrd="0" presId="urn:microsoft.com/office/officeart/2011/layout/HexagonRadial"/>
    <dgm:cxn modelId="{6AE42CAC-6D20-4DB2-A89D-47E1354E40DB}" type="presParOf" srcId="{E0033F9E-DB36-48D4-AFDF-C88C266334AA}" destId="{63C135BB-D697-4A60-8B3F-1D6012EA5E6C}" srcOrd="5" destOrd="0" presId="urn:microsoft.com/office/officeart/2011/layout/HexagonRadial"/>
    <dgm:cxn modelId="{B63E1D47-8147-43DE-8E91-A510C36434CE}" type="presParOf" srcId="{63C135BB-D697-4A60-8B3F-1D6012EA5E6C}" destId="{22037708-9288-4A9A-B0F7-5BE8AA68A244}" srcOrd="0" destOrd="0" presId="urn:microsoft.com/office/officeart/2011/layout/HexagonRadial"/>
    <dgm:cxn modelId="{EBEA62E6-862E-4E84-AEAA-5BE979EA4C8C}" type="presParOf" srcId="{E0033F9E-DB36-48D4-AFDF-C88C266334AA}" destId="{E97FC9E3-CFFD-49E7-86D1-316A2BBFFE24}" srcOrd="6" destOrd="0" presId="urn:microsoft.com/office/officeart/2011/layout/HexagonRadial"/>
    <dgm:cxn modelId="{80B44CE9-5478-4341-9116-AE8CA10B0222}" type="presParOf" srcId="{E0033F9E-DB36-48D4-AFDF-C88C266334AA}" destId="{63859ADB-255A-4518-95AB-BE07E5D99882}" srcOrd="7" destOrd="0" presId="urn:microsoft.com/office/officeart/2011/layout/HexagonRadial"/>
    <dgm:cxn modelId="{C2636C18-75AD-45ED-A025-A3770667DF98}" type="presParOf" srcId="{63859ADB-255A-4518-95AB-BE07E5D99882}" destId="{AE78EFCD-7A0B-40EB-8B88-BBA35B3981F6}" srcOrd="0" destOrd="0" presId="urn:microsoft.com/office/officeart/2011/layout/HexagonRadial"/>
    <dgm:cxn modelId="{259B48E6-5895-499F-81E0-A292CB31B3A4}" type="presParOf" srcId="{E0033F9E-DB36-48D4-AFDF-C88C266334AA}" destId="{2CDBC396-30C0-47F0-835F-CCCCFFDD9965}" srcOrd="8" destOrd="0" presId="urn:microsoft.com/office/officeart/2011/layout/HexagonRadial"/>
    <dgm:cxn modelId="{B9E63790-BBC3-4D4C-A452-26AC6779AB9F}" type="presParOf" srcId="{E0033F9E-DB36-48D4-AFDF-C88C266334AA}" destId="{6257A088-972C-4D4F-A32B-37DA57C56BBB}" srcOrd="9" destOrd="0" presId="urn:microsoft.com/office/officeart/2011/layout/HexagonRadial"/>
    <dgm:cxn modelId="{D9ED1771-FBF4-4BA2-ADAE-F8D0721445A4}" type="presParOf" srcId="{6257A088-972C-4D4F-A32B-37DA57C56BBB}" destId="{45954775-F9DA-4346-B811-FF9310DC734A}" srcOrd="0" destOrd="0" presId="urn:microsoft.com/office/officeart/2011/layout/HexagonRadial"/>
    <dgm:cxn modelId="{614FFC7F-D77C-418D-A273-2AE698057664}" type="presParOf" srcId="{E0033F9E-DB36-48D4-AFDF-C88C266334AA}" destId="{D4FDEFB4-757E-4EB6-997B-9DF7EA642FDD}" srcOrd="10" destOrd="0" presId="urn:microsoft.com/office/officeart/2011/layout/HexagonRadial"/>
    <dgm:cxn modelId="{B8011CA1-CC84-4E32-B9EF-145E824C6466}" type="presParOf" srcId="{E0033F9E-DB36-48D4-AFDF-C88C266334AA}" destId="{6D70605B-183B-42D7-B4DC-02379BC6A162}" srcOrd="11" destOrd="0" presId="urn:microsoft.com/office/officeart/2011/layout/HexagonRadial"/>
    <dgm:cxn modelId="{C65787D9-BAF8-46E3-9A34-EB8197AA045D}" type="presParOf" srcId="{6D70605B-183B-42D7-B4DC-02379BC6A162}" destId="{771176B4-6853-4194-9B87-6744425D795D}" srcOrd="0" destOrd="0" presId="urn:microsoft.com/office/officeart/2011/layout/HexagonRadial"/>
    <dgm:cxn modelId="{C2195BC5-D61C-4A37-A4F3-7DBABB85E8BA}" type="presParOf" srcId="{E0033F9E-DB36-48D4-AFDF-C88C266334AA}" destId="{74BF0900-96AD-4711-9742-7E1AEBF4800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A392D-E9C3-4E83-AE10-D5D9892105CD}">
      <dsp:nvSpPr>
        <dsp:cNvPr id="0" name=""/>
        <dsp:cNvSpPr/>
      </dsp:nvSpPr>
      <dsp:spPr>
        <a:xfrm>
          <a:off x="3525453" y="1579"/>
          <a:ext cx="957516"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Object of Analysis</a:t>
          </a:r>
        </a:p>
      </dsp:txBody>
      <dsp:txXfrm>
        <a:off x="3665678" y="141804"/>
        <a:ext cx="677066" cy="677066"/>
      </dsp:txXfrm>
    </dsp:sp>
    <dsp:sp modelId="{20ED228F-8657-400A-8AF1-79DDABB84429}">
      <dsp:nvSpPr>
        <dsp:cNvPr id="0" name=""/>
        <dsp:cNvSpPr/>
      </dsp:nvSpPr>
      <dsp:spPr>
        <a:xfrm rot="1200000">
          <a:off x="4545900" y="562335"/>
          <a:ext cx="255073"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a:off x="4548207" y="613881"/>
        <a:ext cx="178551" cy="193897"/>
      </dsp:txXfrm>
    </dsp:sp>
    <dsp:sp modelId="{000ADCF3-F3E2-474E-8CA4-8790F18D8859}">
      <dsp:nvSpPr>
        <dsp:cNvPr id="0" name=""/>
        <dsp:cNvSpPr/>
      </dsp:nvSpPr>
      <dsp:spPr>
        <a:xfrm>
          <a:off x="4877471" y="493673"/>
          <a:ext cx="957516"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Scope</a:t>
          </a:r>
        </a:p>
      </dsp:txBody>
      <dsp:txXfrm>
        <a:off x="5017696" y="633898"/>
        <a:ext cx="677066" cy="677066"/>
      </dsp:txXfrm>
    </dsp:sp>
    <dsp:sp modelId="{05D285D7-B7CD-4B25-AFD2-126EBC81E5B2}">
      <dsp:nvSpPr>
        <dsp:cNvPr id="0" name=""/>
        <dsp:cNvSpPr/>
      </dsp:nvSpPr>
      <dsp:spPr>
        <a:xfrm rot="3600000">
          <a:off x="5585329" y="1417368"/>
          <a:ext cx="242146"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a:off x="5603490" y="1450544"/>
        <a:ext cx="169502" cy="193897"/>
      </dsp:txXfrm>
    </dsp:sp>
    <dsp:sp modelId="{02C74276-4D5B-4EA8-9755-FA18A0E94EFE}">
      <dsp:nvSpPr>
        <dsp:cNvPr id="0" name=""/>
        <dsp:cNvSpPr/>
      </dsp:nvSpPr>
      <dsp:spPr>
        <a:xfrm>
          <a:off x="5468385" y="1739700"/>
          <a:ext cx="1214475"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Methodology</a:t>
          </a:r>
        </a:p>
      </dsp:txBody>
      <dsp:txXfrm>
        <a:off x="5646241" y="1879925"/>
        <a:ext cx="858763" cy="677066"/>
      </dsp:txXfrm>
    </dsp:sp>
    <dsp:sp modelId="{446290AB-731D-4BA4-B542-26566C46F447}">
      <dsp:nvSpPr>
        <dsp:cNvPr id="0" name=""/>
        <dsp:cNvSpPr/>
      </dsp:nvSpPr>
      <dsp:spPr>
        <a:xfrm rot="6000000">
          <a:off x="5824902" y="2759629"/>
          <a:ext cx="253613"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rot="10800000">
        <a:off x="5869550" y="2786797"/>
        <a:ext cx="177529" cy="193897"/>
      </dsp:txXfrm>
    </dsp:sp>
    <dsp:sp modelId="{7366390A-9A40-4F4D-ABDD-E497B916B272}">
      <dsp:nvSpPr>
        <dsp:cNvPr id="0" name=""/>
        <dsp:cNvSpPr/>
      </dsp:nvSpPr>
      <dsp:spPr>
        <a:xfrm>
          <a:off x="5347022" y="3156629"/>
          <a:ext cx="957516"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Valuation &amp; Capital</a:t>
          </a:r>
        </a:p>
      </dsp:txBody>
      <dsp:txXfrm>
        <a:off x="5487247" y="3296854"/>
        <a:ext cx="677066" cy="677066"/>
      </dsp:txXfrm>
    </dsp:sp>
    <dsp:sp modelId="{C81D9D90-9A1F-4884-B11D-E18C8F3C4AF9}">
      <dsp:nvSpPr>
        <dsp:cNvPr id="0" name=""/>
        <dsp:cNvSpPr/>
      </dsp:nvSpPr>
      <dsp:spPr>
        <a:xfrm rot="8400000">
          <a:off x="5152686" y="3931583"/>
          <a:ext cx="255073"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rot="10800000">
        <a:off x="5220257" y="3971621"/>
        <a:ext cx="178551" cy="193897"/>
      </dsp:txXfrm>
    </dsp:sp>
    <dsp:sp modelId="{7939E418-C4D6-48F1-80A4-552DEF746035}">
      <dsp:nvSpPr>
        <dsp:cNvPr id="0" name=""/>
        <dsp:cNvSpPr/>
      </dsp:nvSpPr>
      <dsp:spPr>
        <a:xfrm>
          <a:off x="4244847" y="4081463"/>
          <a:ext cx="957516"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Scenario Design</a:t>
          </a:r>
        </a:p>
      </dsp:txBody>
      <dsp:txXfrm>
        <a:off x="4385072" y="4221688"/>
        <a:ext cx="677066" cy="677066"/>
      </dsp:txXfrm>
    </dsp:sp>
    <dsp:sp modelId="{6DB5957B-4200-41D5-B0A5-076824D5FECB}">
      <dsp:nvSpPr>
        <dsp:cNvPr id="0" name=""/>
        <dsp:cNvSpPr/>
      </dsp:nvSpPr>
      <dsp:spPr>
        <a:xfrm rot="10800000">
          <a:off x="3946623" y="4398641"/>
          <a:ext cx="210744"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rot="10800000">
        <a:off x="4009846" y="4463273"/>
        <a:ext cx="147521" cy="193897"/>
      </dsp:txXfrm>
    </dsp:sp>
    <dsp:sp modelId="{AA121CC5-7FAC-4504-B53E-8E5F73C8C71A}">
      <dsp:nvSpPr>
        <dsp:cNvPr id="0" name=""/>
        <dsp:cNvSpPr/>
      </dsp:nvSpPr>
      <dsp:spPr>
        <a:xfrm>
          <a:off x="2722421" y="4081463"/>
          <a:ext cx="1124794"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Risk Factors &amp; Aggregation</a:t>
          </a:r>
        </a:p>
      </dsp:txBody>
      <dsp:txXfrm>
        <a:off x="2887143" y="4221688"/>
        <a:ext cx="795350" cy="677066"/>
      </dsp:txXfrm>
    </dsp:sp>
    <dsp:sp modelId="{B90E41E8-F74D-4128-9AB6-9F028948ACEA}">
      <dsp:nvSpPr>
        <dsp:cNvPr id="0" name=""/>
        <dsp:cNvSpPr/>
      </dsp:nvSpPr>
      <dsp:spPr>
        <a:xfrm rot="13200000">
          <a:off x="2606013" y="3926266"/>
          <a:ext cx="231702"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rot="10800000">
        <a:off x="2667393" y="4013238"/>
        <a:ext cx="162191" cy="193897"/>
      </dsp:txXfrm>
    </dsp:sp>
    <dsp:sp modelId="{48DA81BF-6764-4BB1-AE98-A1F4D94F8055}">
      <dsp:nvSpPr>
        <dsp:cNvPr id="0" name=""/>
        <dsp:cNvSpPr/>
      </dsp:nvSpPr>
      <dsp:spPr>
        <a:xfrm>
          <a:off x="1703885" y="3156629"/>
          <a:ext cx="957516"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Output Measures</a:t>
          </a:r>
        </a:p>
      </dsp:txBody>
      <dsp:txXfrm>
        <a:off x="1844110" y="3296854"/>
        <a:ext cx="677066" cy="677066"/>
      </dsp:txXfrm>
    </dsp:sp>
    <dsp:sp modelId="{8CE154A5-D229-4389-98C7-D338C88FAB17}">
      <dsp:nvSpPr>
        <dsp:cNvPr id="0" name=""/>
        <dsp:cNvSpPr/>
      </dsp:nvSpPr>
      <dsp:spPr>
        <a:xfrm rot="15600000">
          <a:off x="1931439" y="2772451"/>
          <a:ext cx="255073"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rot="10800000">
        <a:off x="1976344" y="2874763"/>
        <a:ext cx="178551" cy="193897"/>
      </dsp:txXfrm>
    </dsp:sp>
    <dsp:sp modelId="{11FD45D8-580F-4D37-831B-1548001E8EF9}">
      <dsp:nvSpPr>
        <dsp:cNvPr id="0" name=""/>
        <dsp:cNvSpPr/>
      </dsp:nvSpPr>
      <dsp:spPr>
        <a:xfrm>
          <a:off x="1454042" y="1739700"/>
          <a:ext cx="957516"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Validation</a:t>
          </a:r>
        </a:p>
      </dsp:txBody>
      <dsp:txXfrm>
        <a:off x="1594267" y="1879925"/>
        <a:ext cx="677066" cy="677066"/>
      </dsp:txXfrm>
    </dsp:sp>
    <dsp:sp modelId="{0463D952-6D9E-4867-A7D7-B6D356802646}">
      <dsp:nvSpPr>
        <dsp:cNvPr id="0" name=""/>
        <dsp:cNvSpPr/>
      </dsp:nvSpPr>
      <dsp:spPr>
        <a:xfrm rot="18000000">
          <a:off x="2161351" y="1440116"/>
          <a:ext cx="255073"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a:off x="2180482" y="1537883"/>
        <a:ext cx="178551" cy="193897"/>
      </dsp:txXfrm>
    </dsp:sp>
    <dsp:sp modelId="{85897462-E709-4DDB-B3AD-3F520C70C700}">
      <dsp:nvSpPr>
        <dsp:cNvPr id="0" name=""/>
        <dsp:cNvSpPr/>
      </dsp:nvSpPr>
      <dsp:spPr>
        <a:xfrm>
          <a:off x="2173436" y="493673"/>
          <a:ext cx="957516" cy="957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t>Dealing with the Outcome</a:t>
          </a:r>
        </a:p>
      </dsp:txBody>
      <dsp:txXfrm>
        <a:off x="2313661" y="633898"/>
        <a:ext cx="677066" cy="677066"/>
      </dsp:txXfrm>
    </dsp:sp>
    <dsp:sp modelId="{BFA2A35E-DFFE-421F-85EB-2FF8F9B29B13}">
      <dsp:nvSpPr>
        <dsp:cNvPr id="0" name=""/>
        <dsp:cNvSpPr/>
      </dsp:nvSpPr>
      <dsp:spPr>
        <a:xfrm rot="20400000">
          <a:off x="3193882" y="567273"/>
          <a:ext cx="255073" cy="323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dirty="0"/>
        </a:p>
      </dsp:txBody>
      <dsp:txXfrm>
        <a:off x="3196189" y="644991"/>
        <a:ext cx="178551" cy="193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2E04E-1377-4827-98A4-A82F15F8FDC7}">
      <dsp:nvSpPr>
        <dsp:cNvPr id="0" name=""/>
        <dsp:cNvSpPr/>
      </dsp:nvSpPr>
      <dsp:spPr>
        <a:xfrm>
          <a:off x="3102358" y="1592716"/>
          <a:ext cx="2024411" cy="1751198"/>
        </a:xfrm>
        <a:prstGeom prst="hexagon">
          <a:avLst>
            <a:gd name="adj" fmla="val 2857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Pensions Sector</a:t>
          </a:r>
        </a:p>
      </dsp:txBody>
      <dsp:txXfrm>
        <a:off x="3437831" y="1882914"/>
        <a:ext cx="1353465" cy="1170802"/>
      </dsp:txXfrm>
    </dsp:sp>
    <dsp:sp modelId="{35E5D532-E785-4231-8995-319E0C945302}">
      <dsp:nvSpPr>
        <dsp:cNvPr id="0" name=""/>
        <dsp:cNvSpPr/>
      </dsp:nvSpPr>
      <dsp:spPr>
        <a:xfrm>
          <a:off x="4370029" y="754886"/>
          <a:ext cx="763804" cy="6581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2241F-F7B0-4B07-B38F-76B3A1776A90}">
      <dsp:nvSpPr>
        <dsp:cNvPr id="0" name=""/>
        <dsp:cNvSpPr/>
      </dsp:nvSpPr>
      <dsp:spPr>
        <a:xfrm>
          <a:off x="3288836" y="0"/>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Economy</a:t>
          </a:r>
        </a:p>
      </dsp:txBody>
      <dsp:txXfrm>
        <a:off x="3563766" y="237847"/>
        <a:ext cx="1109131" cy="959528"/>
      </dsp:txXfrm>
    </dsp:sp>
    <dsp:sp modelId="{F10BF5B5-6E4E-4261-A938-1470C33C5DDF}">
      <dsp:nvSpPr>
        <dsp:cNvPr id="0" name=""/>
        <dsp:cNvSpPr/>
      </dsp:nvSpPr>
      <dsp:spPr>
        <a:xfrm>
          <a:off x="5261448" y="1985217"/>
          <a:ext cx="763804" cy="6581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D9E71-503C-4AD5-A35E-CE86DDCCBBD6}">
      <dsp:nvSpPr>
        <dsp:cNvPr id="0" name=""/>
        <dsp:cNvSpPr/>
      </dsp:nvSpPr>
      <dsp:spPr>
        <a:xfrm>
          <a:off x="4810323" y="882757"/>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Financial Markets</a:t>
          </a:r>
        </a:p>
      </dsp:txBody>
      <dsp:txXfrm>
        <a:off x="5085253" y="1120604"/>
        <a:ext cx="1109131" cy="959528"/>
      </dsp:txXfrm>
    </dsp:sp>
    <dsp:sp modelId="{561A7CF7-493B-416E-AB38-27D6EC3EEBD5}">
      <dsp:nvSpPr>
        <dsp:cNvPr id="0" name=""/>
        <dsp:cNvSpPr/>
      </dsp:nvSpPr>
      <dsp:spPr>
        <a:xfrm>
          <a:off x="4642211" y="3374031"/>
          <a:ext cx="763804" cy="6581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E5C09-1F92-4363-A4BA-68B4D644283D}">
      <dsp:nvSpPr>
        <dsp:cNvPr id="0" name=""/>
        <dsp:cNvSpPr/>
      </dsp:nvSpPr>
      <dsp:spPr>
        <a:xfrm>
          <a:off x="4810323" y="2618157"/>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Politics and Legislation</a:t>
          </a:r>
        </a:p>
      </dsp:txBody>
      <dsp:txXfrm>
        <a:off x="5085253" y="2856004"/>
        <a:ext cx="1109131" cy="959528"/>
      </dsp:txXfrm>
    </dsp:sp>
    <dsp:sp modelId="{E9B1C69B-1B54-4718-BFA5-59F8825AB209}">
      <dsp:nvSpPr>
        <dsp:cNvPr id="0" name=""/>
        <dsp:cNvSpPr/>
      </dsp:nvSpPr>
      <dsp:spPr>
        <a:xfrm>
          <a:off x="3106125" y="3518195"/>
          <a:ext cx="763804" cy="6581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0095F-D93B-44E7-8A70-8BB2047A78B4}">
      <dsp:nvSpPr>
        <dsp:cNvPr id="0" name=""/>
        <dsp:cNvSpPr/>
      </dsp:nvSpPr>
      <dsp:spPr>
        <a:xfrm>
          <a:off x="3288836" y="3501902"/>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Demographics</a:t>
          </a:r>
        </a:p>
      </dsp:txBody>
      <dsp:txXfrm>
        <a:off x="3563766" y="3739749"/>
        <a:ext cx="1109131" cy="959528"/>
      </dsp:txXfrm>
    </dsp:sp>
    <dsp:sp modelId="{04C6BCDC-97BA-4A4F-A091-4BA38B654C56}">
      <dsp:nvSpPr>
        <dsp:cNvPr id="0" name=""/>
        <dsp:cNvSpPr/>
      </dsp:nvSpPr>
      <dsp:spPr>
        <a:xfrm>
          <a:off x="2200108" y="2288357"/>
          <a:ext cx="763804" cy="6581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32AF7-3F63-4669-AA71-022B0613EEBD}">
      <dsp:nvSpPr>
        <dsp:cNvPr id="0" name=""/>
        <dsp:cNvSpPr/>
      </dsp:nvSpPr>
      <dsp:spPr>
        <a:xfrm>
          <a:off x="1760285" y="2619144"/>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Level of Development</a:t>
          </a:r>
        </a:p>
      </dsp:txBody>
      <dsp:txXfrm>
        <a:off x="2035215" y="2856991"/>
        <a:ext cx="1109131" cy="959528"/>
      </dsp:txXfrm>
    </dsp:sp>
    <dsp:sp modelId="{55258866-D6AE-4CBA-AFC8-E417C27318B9}">
      <dsp:nvSpPr>
        <dsp:cNvPr id="0" name=""/>
        <dsp:cNvSpPr/>
      </dsp:nvSpPr>
      <dsp:spPr>
        <a:xfrm>
          <a:off x="1760285" y="880783"/>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Geographic</a:t>
          </a:r>
        </a:p>
      </dsp:txBody>
      <dsp:txXfrm>
        <a:off x="2035215" y="1118630"/>
        <a:ext cx="1109131" cy="959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E5CE9-FDCC-4209-BE51-3B17584F8FF4}">
      <dsp:nvSpPr>
        <dsp:cNvPr id="0" name=""/>
        <dsp:cNvSpPr/>
      </dsp:nvSpPr>
      <dsp:spPr>
        <a:xfrm>
          <a:off x="3102358" y="1592716"/>
          <a:ext cx="2024411" cy="1751198"/>
        </a:xfrm>
        <a:prstGeom prst="hexagon">
          <a:avLst>
            <a:gd name="adj" fmla="val 2857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Entities Operating in the Sector</a:t>
          </a:r>
        </a:p>
      </dsp:txBody>
      <dsp:txXfrm>
        <a:off x="3437831" y="1882914"/>
        <a:ext cx="1353465" cy="1170802"/>
      </dsp:txXfrm>
    </dsp:sp>
    <dsp:sp modelId="{59B60736-7984-4436-BA9D-CBB6590A34DB}">
      <dsp:nvSpPr>
        <dsp:cNvPr id="0" name=""/>
        <dsp:cNvSpPr/>
      </dsp:nvSpPr>
      <dsp:spPr>
        <a:xfrm>
          <a:off x="4370029" y="754886"/>
          <a:ext cx="763804" cy="65811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F0DC2-3847-42EC-A354-0BC360D753B4}">
      <dsp:nvSpPr>
        <dsp:cNvPr id="0" name=""/>
        <dsp:cNvSpPr/>
      </dsp:nvSpPr>
      <dsp:spPr>
        <a:xfrm>
          <a:off x="3288836" y="0"/>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Size</a:t>
          </a:r>
        </a:p>
      </dsp:txBody>
      <dsp:txXfrm>
        <a:off x="3563766" y="237847"/>
        <a:ext cx="1109131" cy="959528"/>
      </dsp:txXfrm>
    </dsp:sp>
    <dsp:sp modelId="{22037708-9288-4A9A-B0F7-5BE8AA68A244}">
      <dsp:nvSpPr>
        <dsp:cNvPr id="0" name=""/>
        <dsp:cNvSpPr/>
      </dsp:nvSpPr>
      <dsp:spPr>
        <a:xfrm>
          <a:off x="5261448" y="1985217"/>
          <a:ext cx="763804" cy="65811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55167-8B2A-4CD0-8863-B8469E156D2C}">
      <dsp:nvSpPr>
        <dsp:cNvPr id="0" name=""/>
        <dsp:cNvSpPr/>
      </dsp:nvSpPr>
      <dsp:spPr>
        <a:xfrm>
          <a:off x="4810323" y="882757"/>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Development</a:t>
          </a:r>
        </a:p>
      </dsp:txBody>
      <dsp:txXfrm>
        <a:off x="5085253" y="1120604"/>
        <a:ext cx="1109131" cy="959528"/>
      </dsp:txXfrm>
    </dsp:sp>
    <dsp:sp modelId="{AE78EFCD-7A0B-40EB-8B88-BBA35B3981F6}">
      <dsp:nvSpPr>
        <dsp:cNvPr id="0" name=""/>
        <dsp:cNvSpPr/>
      </dsp:nvSpPr>
      <dsp:spPr>
        <a:xfrm>
          <a:off x="4642211" y="3374031"/>
          <a:ext cx="763804" cy="65811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FC9E3-CFFD-49E7-86D1-316A2BBFFE24}">
      <dsp:nvSpPr>
        <dsp:cNvPr id="0" name=""/>
        <dsp:cNvSpPr/>
      </dsp:nvSpPr>
      <dsp:spPr>
        <a:xfrm>
          <a:off x="4810323" y="2618157"/>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Structure and Concentration</a:t>
          </a:r>
        </a:p>
      </dsp:txBody>
      <dsp:txXfrm>
        <a:off x="5085253" y="2856004"/>
        <a:ext cx="1109131" cy="959528"/>
      </dsp:txXfrm>
    </dsp:sp>
    <dsp:sp modelId="{45954775-F9DA-4346-B811-FF9310DC734A}">
      <dsp:nvSpPr>
        <dsp:cNvPr id="0" name=""/>
        <dsp:cNvSpPr/>
      </dsp:nvSpPr>
      <dsp:spPr>
        <a:xfrm>
          <a:off x="3106125" y="3518195"/>
          <a:ext cx="763804" cy="65811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BC396-30C0-47F0-835F-CCCCFFDD9965}">
      <dsp:nvSpPr>
        <dsp:cNvPr id="0" name=""/>
        <dsp:cNvSpPr/>
      </dsp:nvSpPr>
      <dsp:spPr>
        <a:xfrm>
          <a:off x="3288836" y="3501902"/>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Products</a:t>
          </a:r>
        </a:p>
      </dsp:txBody>
      <dsp:txXfrm>
        <a:off x="3563766" y="3739749"/>
        <a:ext cx="1109131" cy="959528"/>
      </dsp:txXfrm>
    </dsp:sp>
    <dsp:sp modelId="{771176B4-6853-4194-9B87-6744425D795D}">
      <dsp:nvSpPr>
        <dsp:cNvPr id="0" name=""/>
        <dsp:cNvSpPr/>
      </dsp:nvSpPr>
      <dsp:spPr>
        <a:xfrm>
          <a:off x="2200108" y="2288357"/>
          <a:ext cx="763804" cy="65811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DEFB4-757E-4EB6-997B-9DF7EA642FDD}">
      <dsp:nvSpPr>
        <dsp:cNvPr id="0" name=""/>
        <dsp:cNvSpPr/>
      </dsp:nvSpPr>
      <dsp:spPr>
        <a:xfrm>
          <a:off x="1760285" y="2619144"/>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Distribution Channels</a:t>
          </a:r>
        </a:p>
      </dsp:txBody>
      <dsp:txXfrm>
        <a:off x="2035215" y="2856991"/>
        <a:ext cx="1109131" cy="959528"/>
      </dsp:txXfrm>
    </dsp:sp>
    <dsp:sp modelId="{74BF0900-96AD-4711-9742-7E1AEBF48000}">
      <dsp:nvSpPr>
        <dsp:cNvPr id="0" name=""/>
        <dsp:cNvSpPr/>
      </dsp:nvSpPr>
      <dsp:spPr>
        <a:xfrm>
          <a:off x="1760285" y="880783"/>
          <a:ext cx="1658991" cy="1435222"/>
        </a:xfrm>
        <a:prstGeom prst="hexagon">
          <a:avLst>
            <a:gd name="adj" fmla="val 2857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Market Conduct</a:t>
          </a:r>
        </a:p>
      </dsp:txBody>
      <dsp:txXfrm>
        <a:off x="2035215" y="1118630"/>
        <a:ext cx="1109131" cy="9595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CA" dirty="0"/>
              <a:t>Stress Testing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42301-E004-46CF-B89F-3CD07D064122}" type="slidenum">
              <a:rPr lang="en-CA" smtClean="0"/>
              <a:pPr/>
              <a:t>‹#›</a:t>
            </a:fld>
            <a:endParaRPr lang="en-CA" dirty="0"/>
          </a:p>
        </p:txBody>
      </p:sp>
    </p:spTree>
    <p:extLst>
      <p:ext uri="{BB962C8B-B14F-4D97-AF65-F5344CB8AC3E}">
        <p14:creationId xmlns:p14="http://schemas.microsoft.com/office/powerpoint/2010/main" val="4125111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84971-DEAD-451B-94A2-53D841DB1ECB}" type="datetimeFigureOut">
              <a:rPr lang="en-US" smtClean="0"/>
              <a:pPr/>
              <a:t>6/4/2019</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4F474-2D68-49E8-95D2-230EC0D38075}" type="slidenum">
              <a:rPr lang="en-CA" smtClean="0"/>
              <a:pPr/>
              <a:t>‹#›</a:t>
            </a:fld>
            <a:endParaRPr lang="en-CA" dirty="0"/>
          </a:p>
        </p:txBody>
      </p:sp>
    </p:spTree>
    <p:extLst>
      <p:ext uri="{BB962C8B-B14F-4D97-AF65-F5344CB8AC3E}">
        <p14:creationId xmlns:p14="http://schemas.microsoft.com/office/powerpoint/2010/main" val="300275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Stress testing has become a central aspect of the </a:t>
            </a:r>
            <a:r>
              <a:rPr lang="en-US" b="1" dirty="0"/>
              <a:t>Fund’s macroprudential surveillance</a:t>
            </a:r>
            <a:r>
              <a:rPr lang="en-US" dirty="0"/>
              <a:t> of individual financial systems and of the international financial system. It is a key component of the Financial Sector Assessment Program (FSAP); it is also being applied, from time to time, in Article IV and crisis program work. </a:t>
            </a:r>
          </a:p>
          <a:p>
            <a:r>
              <a:rPr lang="en-US" dirty="0"/>
              <a:t>FSAP stress tests are aimed at assessing </a:t>
            </a:r>
            <a:r>
              <a:rPr lang="en-US" b="1" dirty="0"/>
              <a:t>system-wide resilience </a:t>
            </a:r>
            <a:r>
              <a:rPr lang="en-US" dirty="0"/>
              <a:t>to shocks over the medium-term, uncovering vulnerabilities to any rapid deterioration of macroeconomic conditions and, more generally, identifying potential threats to overall financial stability.</a:t>
            </a:r>
          </a:p>
          <a:p>
            <a:r>
              <a:rPr lang="en-US" dirty="0"/>
              <a:t>Insurance stress testing, however, has played a </a:t>
            </a:r>
            <a:r>
              <a:rPr lang="en-US" b="1" dirty="0"/>
              <a:t>secondary role thus far </a:t>
            </a:r>
            <a:r>
              <a:rPr lang="en-US" dirty="0"/>
              <a:t>relative to the analysis of the banking sector risks, and, thus, work on stress testing methodologies for the insurance sector is less advanced. </a:t>
            </a:r>
          </a:p>
          <a:p>
            <a:r>
              <a:rPr lang="en-US" dirty="0"/>
              <a:t>Pensions: Denmark 2014, see https://www.imf.org/external/pubs/ft/scr/2014/cr14348.pdf</a:t>
            </a:r>
          </a:p>
        </p:txBody>
      </p:sp>
      <p:sp>
        <p:nvSpPr>
          <p:cNvPr id="4" name="Slide Number Placeholder 3"/>
          <p:cNvSpPr>
            <a:spLocks noGrp="1"/>
          </p:cNvSpPr>
          <p:nvPr>
            <p:ph type="sldNum" sz="quarter" idx="10"/>
          </p:nvPr>
        </p:nvSpPr>
        <p:spPr/>
        <p:txBody>
          <a:bodyPr/>
          <a:lstStyle/>
          <a:p>
            <a:pPr>
              <a:defRPr/>
            </a:pPr>
            <a:fld id="{C5C0ED16-0E2E-4F97-9ACB-3C629A9D090D}" type="slidenum">
              <a:rPr lang="en-US" smtClean="0"/>
              <a:pPr>
                <a:defRPr/>
              </a:pPr>
              <a:t>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24F474-2D68-49E8-95D2-230EC0D38075}" type="slidenum">
              <a:rPr lang="en-CA" smtClean="0"/>
              <a:pPr/>
              <a:t>34</a:t>
            </a:fld>
            <a:endParaRPr lang="en-CA" dirty="0"/>
          </a:p>
        </p:txBody>
      </p:sp>
    </p:spTree>
    <p:extLst>
      <p:ext uri="{BB962C8B-B14F-4D97-AF65-F5344CB8AC3E}">
        <p14:creationId xmlns:p14="http://schemas.microsoft.com/office/powerpoint/2010/main" val="194883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24F474-2D68-49E8-95D2-230EC0D38075}" type="slidenum">
              <a:rPr lang="en-CA" smtClean="0"/>
              <a:pPr/>
              <a:t>35</a:t>
            </a:fld>
            <a:endParaRPr lang="en-CA" dirty="0"/>
          </a:p>
        </p:txBody>
      </p:sp>
    </p:spTree>
    <p:extLst>
      <p:ext uri="{BB962C8B-B14F-4D97-AF65-F5344CB8AC3E}">
        <p14:creationId xmlns:p14="http://schemas.microsoft.com/office/powerpoint/2010/main" val="364584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2"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0"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fld id="{09C5CFE3-F4FB-4168-941F-C957A6801BEC}" type="slidenum">
              <a:rPr lang="en-AU" smtClean="0"/>
              <a:pPr/>
              <a:t>36</a:t>
            </a:fld>
            <a:endParaRPr lang="en-AU" dirty="0"/>
          </a:p>
        </p:txBody>
      </p:sp>
    </p:spTree>
    <p:extLst>
      <p:ext uri="{BB962C8B-B14F-4D97-AF65-F5344CB8AC3E}">
        <p14:creationId xmlns:p14="http://schemas.microsoft.com/office/powerpoint/2010/main" val="270047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24F474-2D68-49E8-95D2-230EC0D38075}" type="slidenum">
              <a:rPr lang="en-CA" smtClean="0"/>
              <a:pPr/>
              <a:t>40</a:t>
            </a:fld>
            <a:endParaRPr lang="en-CA" dirty="0"/>
          </a:p>
        </p:txBody>
      </p:sp>
    </p:spTree>
    <p:extLst>
      <p:ext uri="{BB962C8B-B14F-4D97-AF65-F5344CB8AC3E}">
        <p14:creationId xmlns:p14="http://schemas.microsoft.com/office/powerpoint/2010/main" val="374596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42</a:t>
            </a:fld>
            <a:endParaRPr lang="de-DE" dirty="0"/>
          </a:p>
        </p:txBody>
      </p:sp>
      <p:sp>
        <p:nvSpPr>
          <p:cNvPr id="5" name="Date Placeholder 4"/>
          <p:cNvSpPr>
            <a:spLocks noGrp="1"/>
          </p:cNvSpPr>
          <p:nvPr>
            <p:ph type="dt" idx="11"/>
          </p:nvPr>
        </p:nvSpPr>
        <p:spPr/>
        <p:txBody>
          <a:bodyPr/>
          <a:lstStyle/>
          <a:p>
            <a:r>
              <a:rPr lang="de-DE"/>
              <a:t>2017</a:t>
            </a:r>
            <a:endParaRPr lang="de-DE" dirty="0"/>
          </a:p>
        </p:txBody>
      </p:sp>
      <p:sp>
        <p:nvSpPr>
          <p:cNvPr id="6" name="Footer Placeholder 5"/>
          <p:cNvSpPr>
            <a:spLocks noGrp="1"/>
          </p:cNvSpPr>
          <p:nvPr>
            <p:ph type="ftr" sz="quarter" idx="12"/>
          </p:nvPr>
        </p:nvSpPr>
        <p:spPr/>
        <p:txBody>
          <a:bodyPr/>
          <a:lstStyle/>
          <a:p>
            <a:r>
              <a:rPr lang="de-DE"/>
              <a:t>Stress Testing Model</a:t>
            </a:r>
            <a:endParaRPr lang="de-DE" dirty="0"/>
          </a:p>
        </p:txBody>
      </p:sp>
      <p:sp>
        <p:nvSpPr>
          <p:cNvPr id="7" name="Header Placeholder 6"/>
          <p:cNvSpPr>
            <a:spLocks noGrp="1"/>
          </p:cNvSpPr>
          <p:nvPr>
            <p:ph type="hdr" sz="quarter" idx="13"/>
          </p:nvPr>
        </p:nvSpPr>
        <p:spPr/>
        <p:txBody>
          <a:bodyPr/>
          <a:lstStyle/>
          <a:p>
            <a:r>
              <a:rPr lang="de-DE"/>
              <a:t>Azerbaijan</a:t>
            </a:r>
            <a:endParaRPr lang="de-DE" dirty="0"/>
          </a:p>
        </p:txBody>
      </p:sp>
    </p:spTree>
    <p:extLst>
      <p:ext uri="{BB962C8B-B14F-4D97-AF65-F5344CB8AC3E}">
        <p14:creationId xmlns:p14="http://schemas.microsoft.com/office/powerpoint/2010/main" val="211204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5D33360-6D24-48D5-AD2D-4D3C70D38065}" type="slidenum">
              <a:rPr lang="en-CA" smtClean="0"/>
              <a:pPr/>
              <a:t>9</a:t>
            </a:fld>
            <a:endParaRPr lang="en-CA" dirty="0"/>
          </a:p>
        </p:txBody>
      </p:sp>
    </p:spTree>
    <p:extLst>
      <p:ext uri="{BB962C8B-B14F-4D97-AF65-F5344CB8AC3E}">
        <p14:creationId xmlns:p14="http://schemas.microsoft.com/office/powerpoint/2010/main" val="219150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927F13D-57BE-4AA8-A650-CCC44C1EC0E0}" type="slidenum">
              <a:rPr lang="en-CA" smtClean="0"/>
              <a:t>10</a:t>
            </a:fld>
            <a:endParaRPr lang="en-CA" dirty="0"/>
          </a:p>
        </p:txBody>
      </p:sp>
    </p:spTree>
    <p:extLst>
      <p:ext uri="{BB962C8B-B14F-4D97-AF65-F5344CB8AC3E}">
        <p14:creationId xmlns:p14="http://schemas.microsoft.com/office/powerpoint/2010/main" val="164750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51BCE-C561-486C-9B0F-A6FAEB0E1A65}" type="slidenum">
              <a:rPr lang="en-US"/>
              <a:pPr/>
              <a:t>19</a:t>
            </a:fld>
            <a:endParaRPr lang="en-US" dirty="0"/>
          </a:p>
        </p:txBody>
      </p:sp>
      <p:sp>
        <p:nvSpPr>
          <p:cNvPr id="32256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1030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September 2017 and April 2018 workshops.</a:t>
            </a:r>
          </a:p>
        </p:txBody>
      </p:sp>
      <p:sp>
        <p:nvSpPr>
          <p:cNvPr id="4" name="Slide Number Placeholder 3"/>
          <p:cNvSpPr>
            <a:spLocks noGrp="1"/>
          </p:cNvSpPr>
          <p:nvPr>
            <p:ph type="sldNum" sz="quarter" idx="10"/>
          </p:nvPr>
        </p:nvSpPr>
        <p:spPr/>
        <p:txBody>
          <a:bodyPr/>
          <a:lstStyle/>
          <a:p>
            <a:fld id="{4224F474-2D68-49E8-95D2-230EC0D38075}" type="slidenum">
              <a:rPr lang="en-CA" smtClean="0"/>
              <a:pPr/>
              <a:t>23</a:t>
            </a:fld>
            <a:endParaRPr lang="en-CA" dirty="0"/>
          </a:p>
        </p:txBody>
      </p:sp>
    </p:spTree>
    <p:extLst>
      <p:ext uri="{BB962C8B-B14F-4D97-AF65-F5344CB8AC3E}">
        <p14:creationId xmlns:p14="http://schemas.microsoft.com/office/powerpoint/2010/main" val="32297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24F474-2D68-49E8-95D2-230EC0D38075}" type="slidenum">
              <a:rPr lang="en-CA" smtClean="0"/>
              <a:pPr/>
              <a:t>24</a:t>
            </a:fld>
            <a:endParaRPr lang="en-CA" dirty="0"/>
          </a:p>
        </p:txBody>
      </p:sp>
    </p:spTree>
    <p:extLst>
      <p:ext uri="{BB962C8B-B14F-4D97-AF65-F5344CB8AC3E}">
        <p14:creationId xmlns:p14="http://schemas.microsoft.com/office/powerpoint/2010/main" val="44585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24F474-2D68-49E8-95D2-230EC0D38075}" type="slidenum">
              <a:rPr lang="en-CA" smtClean="0"/>
              <a:pPr/>
              <a:t>28</a:t>
            </a:fld>
            <a:endParaRPr lang="en-CA" dirty="0"/>
          </a:p>
        </p:txBody>
      </p:sp>
    </p:spTree>
    <p:extLst>
      <p:ext uri="{BB962C8B-B14F-4D97-AF65-F5344CB8AC3E}">
        <p14:creationId xmlns:p14="http://schemas.microsoft.com/office/powerpoint/2010/main" val="330006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24F474-2D68-49E8-95D2-230EC0D38075}" type="slidenum">
              <a:rPr lang="en-CA" smtClean="0"/>
              <a:pPr/>
              <a:t>30</a:t>
            </a:fld>
            <a:endParaRPr lang="en-CA" dirty="0"/>
          </a:p>
        </p:txBody>
      </p:sp>
    </p:spTree>
    <p:extLst>
      <p:ext uri="{BB962C8B-B14F-4D97-AF65-F5344CB8AC3E}">
        <p14:creationId xmlns:p14="http://schemas.microsoft.com/office/powerpoint/2010/main" val="140261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2"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0"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fld id="{D3AAAB32-05D3-490F-A5B2-8D078BBBFC87}" type="slidenum">
              <a:rPr lang="en-AU" smtClean="0"/>
              <a:pPr/>
              <a:t>33</a:t>
            </a:fld>
            <a:endParaRPr lang="en-AU" dirty="0"/>
          </a:p>
        </p:txBody>
      </p:sp>
    </p:spTree>
    <p:extLst>
      <p:ext uri="{BB962C8B-B14F-4D97-AF65-F5344CB8AC3E}">
        <p14:creationId xmlns:p14="http://schemas.microsoft.com/office/powerpoint/2010/main" val="229786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endParaRPr lang="en-CA" dirty="0"/>
          </a:p>
        </p:txBody>
      </p:sp>
      <p:sp>
        <p:nvSpPr>
          <p:cNvPr id="17" name="Footer Placeholder 16"/>
          <p:cNvSpPr>
            <a:spLocks noGrp="1"/>
          </p:cNvSpPr>
          <p:nvPr>
            <p:ph type="ftr" sz="quarter" idx="11"/>
          </p:nvPr>
        </p:nvSpPr>
        <p:spPr>
          <a:xfrm>
            <a:off x="2898648" y="6355080"/>
            <a:ext cx="3474720" cy="365760"/>
          </a:xfrm>
        </p:spPr>
        <p:txBody>
          <a:bodyPr/>
          <a:lstStyle/>
          <a:p>
            <a:r>
              <a:rPr lang="en-CA" dirty="0"/>
              <a:t>Stress Testing</a:t>
            </a:r>
          </a:p>
        </p:txBody>
      </p:sp>
      <p:sp>
        <p:nvSpPr>
          <p:cNvPr id="29" name="Slide Number Placeholder 28"/>
          <p:cNvSpPr>
            <a:spLocks noGrp="1"/>
          </p:cNvSpPr>
          <p:nvPr>
            <p:ph type="sldNum" sz="quarter" idx="12"/>
          </p:nvPr>
        </p:nvSpPr>
        <p:spPr>
          <a:xfrm>
            <a:off x="1216152" y="6355080"/>
            <a:ext cx="1219200" cy="365760"/>
          </a:xfrm>
        </p:spPr>
        <p:txBody>
          <a:bodyPr/>
          <a:lstStyle/>
          <a:p>
            <a:fld id="{3F8EF7A6-A68D-4191-B817-2048ADCE2A8A}" type="slidenum">
              <a:rPr lang="en-CA" smtClean="0"/>
              <a:pPr/>
              <a:t>‹#›</a:t>
            </a:fld>
            <a:endParaRPr lang="en-CA"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a:t>Stress Testing</a:t>
            </a:r>
          </a:p>
        </p:txBody>
      </p:sp>
      <p:sp>
        <p:nvSpPr>
          <p:cNvPr id="6" name="Slide Number Placeholder 5"/>
          <p:cNvSpPr>
            <a:spLocks noGrp="1"/>
          </p:cNvSpPr>
          <p:nvPr>
            <p:ph type="sldNum" sz="quarter" idx="12"/>
          </p:nvPr>
        </p:nvSpPr>
        <p:spPr/>
        <p:txBody>
          <a:bodyPr/>
          <a:lstStyle/>
          <a:p>
            <a:fld id="{3F8EF7A6-A68D-4191-B817-2048ADCE2A8A}"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a:t>Stress Testing</a:t>
            </a:r>
          </a:p>
        </p:txBody>
      </p:sp>
      <p:sp>
        <p:nvSpPr>
          <p:cNvPr id="6" name="Slide Number Placeholder 5"/>
          <p:cNvSpPr>
            <a:spLocks noGrp="1"/>
          </p:cNvSpPr>
          <p:nvPr>
            <p:ph type="sldNum" sz="quarter" idx="12"/>
          </p:nvPr>
        </p:nvSpPr>
        <p:spPr/>
        <p:txBody>
          <a:bodyPr/>
          <a:lstStyle/>
          <a:p>
            <a:fld id="{3F8EF7A6-A68D-4191-B817-2048ADCE2A8A}" type="slidenum">
              <a:rPr lang="en-CA" smtClean="0"/>
              <a:pPr/>
              <a:t>‹#›</a:t>
            </a:fld>
            <a:endParaRPr lang="en-CA"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Footer Placeholder 4"/>
          <p:cNvSpPr>
            <a:spLocks noGrp="1"/>
          </p:cNvSpPr>
          <p:nvPr>
            <p:ph type="ftr" sz="quarter" idx="11"/>
          </p:nvPr>
        </p:nvSpPr>
        <p:spPr>
          <a:xfrm>
            <a:off x="2898648" y="6356350"/>
            <a:ext cx="5745318" cy="365760"/>
          </a:xfrm>
        </p:spPr>
        <p:txBody>
          <a:bodyPr/>
          <a:lstStyle/>
          <a:p>
            <a:r>
              <a:rPr lang="en-CA" dirty="0"/>
              <a:t>Stress Testing</a:t>
            </a:r>
          </a:p>
        </p:txBody>
      </p:sp>
      <p:sp>
        <p:nvSpPr>
          <p:cNvPr id="6" name="Slide Number Placeholder 5"/>
          <p:cNvSpPr>
            <a:spLocks noGrp="1"/>
          </p:cNvSpPr>
          <p:nvPr>
            <p:ph type="sldNum" sz="quarter" idx="12"/>
          </p:nvPr>
        </p:nvSpPr>
        <p:spPr/>
        <p:txBody>
          <a:bodyPr/>
          <a:lstStyle/>
          <a:p>
            <a:fld id="{3F8EF7A6-A68D-4191-B817-2048ADCE2A8A}" type="slidenum">
              <a:rPr lang="en-CA" smtClean="0"/>
              <a:pPr/>
              <a:t>‹#›</a:t>
            </a:fld>
            <a:endParaRPr lang="en-CA"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endParaRPr lang="en-CA" dirty="0"/>
          </a:p>
        </p:txBody>
      </p:sp>
      <p:sp>
        <p:nvSpPr>
          <p:cNvPr id="5" name="Footer Placeholder 4"/>
          <p:cNvSpPr>
            <a:spLocks noGrp="1"/>
          </p:cNvSpPr>
          <p:nvPr>
            <p:ph type="ftr" sz="quarter" idx="11"/>
          </p:nvPr>
        </p:nvSpPr>
        <p:spPr>
          <a:xfrm>
            <a:off x="2898648" y="6355080"/>
            <a:ext cx="3474720" cy="365760"/>
          </a:xfrm>
        </p:spPr>
        <p:txBody>
          <a:bodyPr/>
          <a:lstStyle/>
          <a:p>
            <a:r>
              <a:rPr lang="en-CA" dirty="0"/>
              <a:t>Stress Testing</a:t>
            </a:r>
          </a:p>
        </p:txBody>
      </p:sp>
      <p:sp>
        <p:nvSpPr>
          <p:cNvPr id="6" name="Slide Number Placeholder 5"/>
          <p:cNvSpPr>
            <a:spLocks noGrp="1"/>
          </p:cNvSpPr>
          <p:nvPr>
            <p:ph type="sldNum" sz="quarter" idx="12"/>
          </p:nvPr>
        </p:nvSpPr>
        <p:spPr>
          <a:xfrm>
            <a:off x="1069848" y="6355080"/>
            <a:ext cx="1520952" cy="365760"/>
          </a:xfrm>
        </p:spPr>
        <p:txBody>
          <a:bodyPr/>
          <a:lstStyle/>
          <a:p>
            <a:fld id="{3F8EF7A6-A68D-4191-B817-2048ADCE2A8A}" type="slidenum">
              <a:rPr lang="en-CA" smtClean="0"/>
              <a:pPr/>
              <a:t>‹#›</a:t>
            </a:fld>
            <a:endParaRPr lang="en-CA"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a:t>Stress Testing</a:t>
            </a:r>
          </a:p>
        </p:txBody>
      </p:sp>
      <p:sp>
        <p:nvSpPr>
          <p:cNvPr id="7" name="Slide Number Placeholder 6"/>
          <p:cNvSpPr>
            <a:spLocks noGrp="1"/>
          </p:cNvSpPr>
          <p:nvPr>
            <p:ph type="sldNum" sz="quarter" idx="12"/>
          </p:nvPr>
        </p:nvSpPr>
        <p:spPr/>
        <p:txBody>
          <a:bodyPr/>
          <a:lstStyle/>
          <a:p>
            <a:fld id="{3F8EF7A6-A68D-4191-B817-2048ADCE2A8A}" type="slidenum">
              <a:rPr lang="en-CA" smtClean="0"/>
              <a:pPr/>
              <a:t>‹#›</a:t>
            </a:fld>
            <a:endParaRPr lang="en-CA"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r>
              <a:rPr lang="en-CA" dirty="0"/>
              <a:t>Stress Testing</a:t>
            </a:r>
          </a:p>
        </p:txBody>
      </p:sp>
      <p:sp>
        <p:nvSpPr>
          <p:cNvPr id="9" name="Slide Number Placeholder 8"/>
          <p:cNvSpPr>
            <a:spLocks noGrp="1"/>
          </p:cNvSpPr>
          <p:nvPr>
            <p:ph type="sldNum" sz="quarter" idx="12"/>
          </p:nvPr>
        </p:nvSpPr>
        <p:spPr/>
        <p:txBody>
          <a:bodyPr/>
          <a:lstStyle/>
          <a:p>
            <a:fld id="{3F8EF7A6-A68D-4191-B817-2048ADCE2A8A}" type="slidenum">
              <a:rPr lang="en-CA" smtClean="0"/>
              <a:pPr/>
              <a:t>‹#›</a:t>
            </a:fld>
            <a:endParaRPr lang="en-CA"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4" name="Footer Placeholder 3"/>
          <p:cNvSpPr>
            <a:spLocks noGrp="1"/>
          </p:cNvSpPr>
          <p:nvPr>
            <p:ph type="ftr" sz="quarter" idx="11"/>
          </p:nvPr>
        </p:nvSpPr>
        <p:spPr>
          <a:xfrm>
            <a:off x="2898648" y="6356350"/>
            <a:ext cx="5745318" cy="365760"/>
          </a:xfrm>
        </p:spPr>
        <p:txBody>
          <a:bodyPr/>
          <a:lstStyle/>
          <a:p>
            <a:r>
              <a:rPr lang="en-CA" dirty="0"/>
              <a:t>Stress Testing</a:t>
            </a:r>
          </a:p>
        </p:txBody>
      </p:sp>
      <p:sp>
        <p:nvSpPr>
          <p:cNvPr id="5" name="Slide Number Placeholder 4"/>
          <p:cNvSpPr>
            <a:spLocks noGrp="1"/>
          </p:cNvSpPr>
          <p:nvPr>
            <p:ph type="sldNum" sz="quarter" idx="12"/>
          </p:nvPr>
        </p:nvSpPr>
        <p:spPr/>
        <p:txBody>
          <a:bodyPr/>
          <a:lstStyle/>
          <a:p>
            <a:fld id="{3F8EF7A6-A68D-4191-B817-2048ADCE2A8A}" type="slidenum">
              <a:rPr lang="en-CA" smtClean="0"/>
              <a:pPr/>
              <a:t>‹#›</a:t>
            </a:fld>
            <a:endParaRPr lang="en-CA"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898648" y="6356350"/>
            <a:ext cx="5788152" cy="365760"/>
          </a:xfrm>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a:t>
            </a:fld>
            <a:endParaRPr lang="en-CA"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a:t>Stress Testing</a:t>
            </a:r>
          </a:p>
        </p:txBody>
      </p:sp>
      <p:sp>
        <p:nvSpPr>
          <p:cNvPr id="7" name="Slide Number Placeholder 6"/>
          <p:cNvSpPr>
            <a:spLocks noGrp="1"/>
          </p:cNvSpPr>
          <p:nvPr>
            <p:ph type="sldNum" sz="quarter" idx="12"/>
          </p:nvPr>
        </p:nvSpPr>
        <p:spPr/>
        <p:txBody>
          <a:bodyPr/>
          <a:lstStyle/>
          <a:p>
            <a:fld id="{3F8EF7A6-A68D-4191-B817-2048ADCE2A8A}" type="slidenum">
              <a:rPr lang="en-CA" smtClean="0"/>
              <a:pPr/>
              <a:t>‹#›</a:t>
            </a:fld>
            <a:endParaRPr lang="en-CA"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a:t>Stress Testing</a:t>
            </a:r>
          </a:p>
        </p:txBody>
      </p:sp>
      <p:sp>
        <p:nvSpPr>
          <p:cNvPr id="7" name="Slide Number Placeholder 6"/>
          <p:cNvSpPr>
            <a:spLocks noGrp="1"/>
          </p:cNvSpPr>
          <p:nvPr>
            <p:ph type="sldNum" sz="quarter" idx="12"/>
          </p:nvPr>
        </p:nvSpPr>
        <p:spPr/>
        <p:txBody>
          <a:bodyPr/>
          <a:lstStyle/>
          <a:p>
            <a:fld id="{3F8EF7A6-A68D-4191-B817-2048ADCE2A8A}" type="slidenum">
              <a:rPr lang="en-CA" smtClean="0"/>
              <a:pPr/>
              <a:t>‹#›</a:t>
            </a:fld>
            <a:endParaRPr lang="en-CA"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CA"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CA" dirty="0"/>
              <a:t>Stress Testing</a:t>
            </a: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F8EF7A6-A68D-4191-B817-2048ADCE2A8A}" type="slidenum">
              <a:rPr lang="en-CA" smtClean="0"/>
              <a:pPr/>
              <a:t>‹#›</a:t>
            </a:fld>
            <a:endParaRPr lang="en-CA"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mf.org/external/pubs/ft/scr/2011/cr1104.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imf.org/external/pubs/ft/scr/2014/cr14348.pdf" TargetMode="External"/><Relationship Id="rId4" Type="http://schemas.openxmlformats.org/officeDocument/2006/relationships/hyperlink" Target="http://www.imf.org/external/pubs/ft/scr/2009/cr09279.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usprig.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iopa.europa.eu/Pages/Financial-stability-and-crisis-prevention/Occupational-Pensions-Stress-Test-2017-.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Stress Testing for Financial Stability</a:t>
            </a:r>
            <a:endParaRPr lang="en-CA" dirty="0"/>
          </a:p>
        </p:txBody>
      </p:sp>
      <p:sp>
        <p:nvSpPr>
          <p:cNvPr id="9" name="Subtitle 8"/>
          <p:cNvSpPr>
            <a:spLocks noGrp="1"/>
          </p:cNvSpPr>
          <p:nvPr>
            <p:ph type="subTitle" idx="1"/>
          </p:nvPr>
        </p:nvSpPr>
        <p:spPr/>
        <p:txBody>
          <a:bodyPr>
            <a:normAutofit fontScale="70000" lnSpcReduction="20000"/>
          </a:bodyPr>
          <a:lstStyle/>
          <a:p>
            <a:r>
              <a:rPr lang="en-US" dirty="0"/>
              <a:t>CAPS Conference and Workshop</a:t>
            </a:r>
          </a:p>
          <a:p>
            <a:r>
              <a:rPr lang="en-US" dirty="0"/>
              <a:t>Michael Hafeman – June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US" dirty="0"/>
              <a:t>Output: possible measures of impact</a:t>
            </a:r>
            <a:endParaRPr lang="en-CA" dirty="0"/>
          </a:p>
        </p:txBody>
      </p:sp>
      <p:sp>
        <p:nvSpPr>
          <p:cNvPr id="2" name="Footer Placeholder 1"/>
          <p:cNvSpPr>
            <a:spLocks noGrp="1"/>
          </p:cNvSpPr>
          <p:nvPr>
            <p:ph type="ftr" sz="quarter" idx="11"/>
          </p:nvPr>
        </p:nvSpPr>
        <p:spPr/>
        <p:txBody>
          <a:bodyPr/>
          <a:lstStyle/>
          <a:p>
            <a:r>
              <a:rPr lang="en-CA" dirty="0"/>
              <a:t>Stress Testing</a:t>
            </a:r>
          </a:p>
        </p:txBody>
      </p:sp>
      <p:sp>
        <p:nvSpPr>
          <p:cNvPr id="3" name="Slide Number Placeholder 2"/>
          <p:cNvSpPr>
            <a:spLocks noGrp="1"/>
          </p:cNvSpPr>
          <p:nvPr>
            <p:ph type="sldNum" sz="quarter" idx="12"/>
          </p:nvPr>
        </p:nvSpPr>
        <p:spPr/>
        <p:txBody>
          <a:bodyPr/>
          <a:lstStyle/>
          <a:p>
            <a:fld id="{3F8EF7A6-A68D-4191-B817-2048ADCE2A8A}" type="slidenum">
              <a:rPr lang="en-CA" smtClean="0"/>
              <a:pPr/>
              <a:t>10</a:t>
            </a:fld>
            <a:endParaRPr lang="en-CA" dirty="0"/>
          </a:p>
        </p:txBody>
      </p:sp>
      <p:sp>
        <p:nvSpPr>
          <p:cNvPr id="5123" name="Rectangle 7"/>
          <p:cNvSpPr>
            <a:spLocks noGrp="1" noChangeArrowheads="1"/>
          </p:cNvSpPr>
          <p:nvPr>
            <p:ph idx="1"/>
          </p:nvPr>
        </p:nvSpPr>
        <p:spPr/>
        <p:txBody>
          <a:bodyPr>
            <a:normAutofit/>
          </a:bodyPr>
          <a:lstStyle/>
          <a:p>
            <a:r>
              <a:rPr lang="en-US" dirty="0"/>
              <a:t>Capital adequacy, funding, and solvency ratios – the most common focus of insurance and (DB) pensions supervisors</a:t>
            </a:r>
          </a:p>
          <a:p>
            <a:r>
              <a:rPr lang="en-US" dirty="0"/>
              <a:t>Liquidity and funding gaps – particularly relevant to banking</a:t>
            </a:r>
          </a:p>
          <a:p>
            <a:r>
              <a:rPr lang="en-US" dirty="0"/>
              <a:t>Financial health and stability indicators; early warning test ratios</a:t>
            </a:r>
            <a:endParaRPr lang="en-CA" dirty="0"/>
          </a:p>
          <a:p>
            <a:r>
              <a:rPr lang="en-US" dirty="0"/>
              <a:t>Asset and liability values; level of impaired assets</a:t>
            </a:r>
          </a:p>
          <a:p>
            <a:r>
              <a:rPr lang="en-US" dirty="0"/>
              <a:t>Accounting profit and loss</a:t>
            </a:r>
          </a:p>
          <a:p>
            <a:r>
              <a:rPr lang="en-US" dirty="0"/>
              <a:t>Funding requirements (DB); replacement ratios (DC)</a:t>
            </a:r>
          </a:p>
          <a:p>
            <a:r>
              <a:rPr lang="en-US" dirty="0"/>
              <a:t>Spillover effects to other sectors and jurisdictions</a:t>
            </a:r>
          </a:p>
        </p:txBody>
      </p:sp>
    </p:spTree>
    <p:extLst>
      <p:ext uri="{BB962C8B-B14F-4D97-AF65-F5344CB8AC3E}">
        <p14:creationId xmlns:p14="http://schemas.microsoft.com/office/powerpoint/2010/main" val="246228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IMF FSAP stress testing process</a:t>
            </a:r>
          </a:p>
        </p:txBody>
      </p:sp>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11</a:t>
            </a:fld>
            <a:endParaRPr lang="en-CA" dirty="0"/>
          </a:p>
        </p:txBody>
      </p:sp>
      <p:graphicFrame>
        <p:nvGraphicFramePr>
          <p:cNvPr id="5" name="Diagram 4"/>
          <p:cNvGraphicFramePr/>
          <p:nvPr>
            <p:extLst/>
          </p:nvPr>
        </p:nvGraphicFramePr>
        <p:xfrm>
          <a:off x="467544" y="1196752"/>
          <a:ext cx="813690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51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best practices</a:t>
            </a:r>
          </a:p>
        </p:txBody>
      </p:sp>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12</a:t>
            </a:fld>
            <a:endParaRPr lang="en-CA" dirty="0"/>
          </a:p>
        </p:txBody>
      </p:sp>
      <p:sp>
        <p:nvSpPr>
          <p:cNvPr id="5" name="Content Placeholder 4"/>
          <p:cNvSpPr>
            <a:spLocks noGrp="1"/>
          </p:cNvSpPr>
          <p:nvPr>
            <p:ph sz="quarter" idx="1"/>
          </p:nvPr>
        </p:nvSpPr>
        <p:spPr>
          <a:xfrm>
            <a:off x="457200" y="1219200"/>
            <a:ext cx="8229600" cy="4586064"/>
          </a:xfrm>
        </p:spPr>
        <p:txBody>
          <a:bodyPr/>
          <a:lstStyle/>
          <a:p>
            <a:r>
              <a:rPr lang="en-CA" dirty="0"/>
              <a:t>Define appropriately the institutional perimeter for the tests</a:t>
            </a:r>
          </a:p>
          <a:p>
            <a:r>
              <a:rPr lang="en-CA" dirty="0"/>
              <a:t>Identify all relevant channels of risk propagation</a:t>
            </a:r>
          </a:p>
          <a:p>
            <a:r>
              <a:rPr lang="en-CA" dirty="0"/>
              <a:t>Include all material risks and buffers</a:t>
            </a:r>
          </a:p>
          <a:p>
            <a:r>
              <a:rPr lang="en-CA" dirty="0"/>
              <a:t>Make use of the investors’ viewpoint in the design of stress tests</a:t>
            </a:r>
          </a:p>
          <a:p>
            <a:r>
              <a:rPr lang="en-CA" dirty="0"/>
              <a:t>Focus on tail risks</a:t>
            </a:r>
          </a:p>
          <a:p>
            <a:r>
              <a:rPr lang="en-CA" dirty="0"/>
              <a:t>When communicating stress test results, speak smarter, not just louder</a:t>
            </a:r>
          </a:p>
          <a:p>
            <a:r>
              <a:rPr lang="en-CA" dirty="0"/>
              <a:t>Beware of the “black swan”</a:t>
            </a:r>
          </a:p>
        </p:txBody>
      </p:sp>
      <p:sp>
        <p:nvSpPr>
          <p:cNvPr id="7" name="TextBox 6">
            <a:extLst>
              <a:ext uri="{FF2B5EF4-FFF2-40B4-BE49-F238E27FC236}">
                <a16:creationId xmlns:a16="http://schemas.microsoft.com/office/drawing/2014/main" id="{09A5924E-4063-4AF4-957F-976059BFCBBC}"/>
              </a:ext>
            </a:extLst>
          </p:cNvPr>
          <p:cNvSpPr txBox="1"/>
          <p:nvPr/>
        </p:nvSpPr>
        <p:spPr>
          <a:xfrm>
            <a:off x="612648" y="5839507"/>
            <a:ext cx="7560840" cy="400110"/>
          </a:xfrm>
          <a:prstGeom prst="rect">
            <a:avLst/>
          </a:prstGeom>
          <a:noFill/>
        </p:spPr>
        <p:txBody>
          <a:bodyPr wrap="square" rtlCol="0">
            <a:spAutoFit/>
          </a:bodyPr>
          <a:lstStyle/>
          <a:p>
            <a:r>
              <a:rPr lang="en-CA" sz="2000" dirty="0"/>
              <a:t>Macrofinancial Stress Testing – Principles and Practice, IMF, August 2012</a:t>
            </a:r>
          </a:p>
        </p:txBody>
      </p:sp>
    </p:spTree>
    <p:extLst>
      <p:ext uri="{BB962C8B-B14F-4D97-AF65-F5344CB8AC3E}">
        <p14:creationId xmlns:p14="http://schemas.microsoft.com/office/powerpoint/2010/main" val="400314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p>
        </p:txBody>
      </p:sp>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13</a:t>
            </a:fld>
            <a:endParaRPr lang="en-CA" dirty="0"/>
          </a:p>
        </p:txBody>
      </p:sp>
      <p:sp>
        <p:nvSpPr>
          <p:cNvPr id="5" name="Content Placeholder 4"/>
          <p:cNvSpPr>
            <a:spLocks noGrp="1"/>
          </p:cNvSpPr>
          <p:nvPr>
            <p:ph sz="quarter" idx="1"/>
          </p:nvPr>
        </p:nvSpPr>
        <p:spPr/>
        <p:txBody>
          <a:bodyPr/>
          <a:lstStyle/>
          <a:p>
            <a:r>
              <a:rPr lang="en-CA" dirty="0"/>
              <a:t>Are pension plans in your jurisdiction using stress testing?</a:t>
            </a:r>
          </a:p>
          <a:p>
            <a:pPr lvl="1"/>
            <a:r>
              <a:rPr lang="en-CA" dirty="0"/>
              <a:t>Are they required to do so, or are they doing it voluntarily?</a:t>
            </a:r>
          </a:p>
          <a:p>
            <a:pPr lvl="1"/>
            <a:r>
              <a:rPr lang="en-CA" dirty="0"/>
              <a:t>How are they performing the stress testing?</a:t>
            </a:r>
          </a:p>
          <a:p>
            <a:pPr lvl="1"/>
            <a:r>
              <a:rPr lang="en-CA" dirty="0"/>
              <a:t>How are they using the results?</a:t>
            </a:r>
          </a:p>
          <a:p>
            <a:r>
              <a:rPr lang="en-CA" dirty="0"/>
              <a:t>Is your supervisory authority using stress testing?</a:t>
            </a:r>
          </a:p>
          <a:p>
            <a:pPr lvl="1"/>
            <a:r>
              <a:rPr lang="en-CA" dirty="0"/>
              <a:t>For which sectors?</a:t>
            </a:r>
          </a:p>
          <a:p>
            <a:pPr lvl="1"/>
            <a:r>
              <a:rPr lang="en-CA" dirty="0"/>
              <a:t>How are you performing the stress testing?</a:t>
            </a:r>
          </a:p>
          <a:p>
            <a:pPr lvl="1"/>
            <a:r>
              <a:rPr lang="en-CA" dirty="0"/>
              <a:t>How are you using the results?</a:t>
            </a:r>
          </a:p>
        </p:txBody>
      </p:sp>
    </p:spTree>
    <p:extLst>
      <p:ext uri="{BB962C8B-B14F-4D97-AF65-F5344CB8AC3E}">
        <p14:creationId xmlns:p14="http://schemas.microsoft.com/office/powerpoint/2010/main" val="163170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Risks and Stresses</a:t>
            </a:r>
          </a:p>
        </p:txBody>
      </p:sp>
      <p:sp>
        <p:nvSpPr>
          <p:cNvPr id="3" name="Subtitle 2"/>
          <p:cNvSpPr>
            <a:spLocks noGrp="1"/>
          </p:cNvSpPr>
          <p:nvPr>
            <p:ph type="subTitle" idx="1"/>
          </p:nvPr>
        </p:nvSpPr>
        <p:spPr/>
        <p:txBody>
          <a:bodyPr>
            <a:normAutofit/>
          </a:bodyPr>
          <a:lstStyle/>
          <a:p>
            <a:r>
              <a:rPr lang="en-CA" dirty="0"/>
              <a:t>What are the most relevant adverse scenarios?</a:t>
            </a:r>
          </a:p>
        </p:txBody>
      </p:sp>
    </p:spTree>
    <p:extLst>
      <p:ext uri="{BB962C8B-B14F-4D97-AF65-F5344CB8AC3E}">
        <p14:creationId xmlns:p14="http://schemas.microsoft.com/office/powerpoint/2010/main" val="178308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Relevance</a:t>
            </a:r>
          </a:p>
          <a:p>
            <a:pPr lvl="1"/>
            <a:r>
              <a:rPr lang="en-CA" dirty="0"/>
              <a:t>To the achievement of supervisory objectives – including financial stability</a:t>
            </a:r>
          </a:p>
          <a:p>
            <a:pPr lvl="1"/>
            <a:r>
              <a:rPr lang="en-CA" dirty="0"/>
              <a:t>To the achievement of other desired outcomes</a:t>
            </a:r>
          </a:p>
          <a:p>
            <a:r>
              <a:rPr lang="en-CA" dirty="0"/>
              <a:t>Examples of possible key risks</a:t>
            </a:r>
          </a:p>
          <a:p>
            <a:pPr lvl="1"/>
            <a:r>
              <a:rPr lang="en-CA" dirty="0"/>
              <a:t>Investment risk</a:t>
            </a:r>
          </a:p>
          <a:p>
            <a:pPr lvl="1"/>
            <a:r>
              <a:rPr lang="en-CA" dirty="0"/>
              <a:t>Excessive operational costs</a:t>
            </a:r>
          </a:p>
          <a:p>
            <a:pPr lvl="1"/>
            <a:r>
              <a:rPr lang="en-CA" dirty="0"/>
              <a:t>Adverse claims and benefits experience</a:t>
            </a:r>
          </a:p>
          <a:p>
            <a:pPr lvl="1"/>
            <a:r>
              <a:rPr lang="en-CA" dirty="0"/>
              <a:t>Failure of major counterparties</a:t>
            </a:r>
          </a:p>
          <a:p>
            <a:pPr lvl="1"/>
            <a:r>
              <a:rPr lang="en-CA" dirty="0"/>
              <a:t>Inappropriate business strategies</a:t>
            </a:r>
          </a:p>
          <a:p>
            <a:r>
              <a:rPr lang="en-CA" dirty="0"/>
              <a:t>Not all risks can be assessed quantitatively</a:t>
            </a:r>
          </a:p>
          <a:p>
            <a:endParaRPr lang="en-CA" dirty="0"/>
          </a:p>
        </p:txBody>
      </p:sp>
      <p:sp>
        <p:nvSpPr>
          <p:cNvPr id="3" name="Title 2"/>
          <p:cNvSpPr>
            <a:spLocks noGrp="1"/>
          </p:cNvSpPr>
          <p:nvPr>
            <p:ph type="title"/>
          </p:nvPr>
        </p:nvSpPr>
        <p:spPr/>
        <p:txBody>
          <a:bodyPr/>
          <a:lstStyle/>
          <a:p>
            <a:r>
              <a:rPr lang="en-CA" dirty="0"/>
              <a:t>Focus on the most relevant risks</a:t>
            </a:r>
          </a:p>
        </p:txBody>
      </p:sp>
      <p:sp>
        <p:nvSpPr>
          <p:cNvPr id="4" name="Footer Placeholder 3">
            <a:extLst>
              <a:ext uri="{FF2B5EF4-FFF2-40B4-BE49-F238E27FC236}">
                <a16:creationId xmlns:a16="http://schemas.microsoft.com/office/drawing/2014/main" id="{F87C6E1F-F552-4B74-98C6-D1991AE393AE}"/>
              </a:ext>
            </a:extLst>
          </p:cNvPr>
          <p:cNvSpPr>
            <a:spLocks noGrp="1"/>
          </p:cNvSpPr>
          <p:nvPr>
            <p:ph type="ftr" sz="quarter" idx="11"/>
          </p:nvPr>
        </p:nvSpPr>
        <p:spPr/>
        <p:txBody>
          <a:bodyPr/>
          <a:lstStyle/>
          <a:p>
            <a:r>
              <a:rPr lang="en-CA" dirty="0"/>
              <a:t>Stress Testing</a:t>
            </a:r>
          </a:p>
        </p:txBody>
      </p:sp>
      <p:sp>
        <p:nvSpPr>
          <p:cNvPr id="5" name="Slide Number Placeholder 4">
            <a:extLst>
              <a:ext uri="{FF2B5EF4-FFF2-40B4-BE49-F238E27FC236}">
                <a16:creationId xmlns:a16="http://schemas.microsoft.com/office/drawing/2014/main" id="{292BA1F8-CA25-4D66-8FA1-2826A1F0E1C7}"/>
              </a:ext>
            </a:extLst>
          </p:cNvPr>
          <p:cNvSpPr>
            <a:spLocks noGrp="1"/>
          </p:cNvSpPr>
          <p:nvPr>
            <p:ph type="sldNum" sz="quarter" idx="12"/>
          </p:nvPr>
        </p:nvSpPr>
        <p:spPr/>
        <p:txBody>
          <a:bodyPr/>
          <a:lstStyle/>
          <a:p>
            <a:fld id="{3F8EF7A6-A68D-4191-B817-2048ADCE2A8A}" type="slidenum">
              <a:rPr lang="en-CA" smtClean="0"/>
              <a:pPr/>
              <a:t>15</a:t>
            </a:fld>
            <a:endParaRPr lang="en-CA" dirty="0"/>
          </a:p>
        </p:txBody>
      </p:sp>
    </p:spTree>
    <p:extLst>
      <p:ext uri="{BB962C8B-B14F-4D97-AF65-F5344CB8AC3E}">
        <p14:creationId xmlns:p14="http://schemas.microsoft.com/office/powerpoint/2010/main" val="12870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1D16-9795-4851-BF19-AF8FB4B7A858}"/>
              </a:ext>
            </a:extLst>
          </p:cNvPr>
          <p:cNvSpPr>
            <a:spLocks noGrp="1"/>
          </p:cNvSpPr>
          <p:nvPr>
            <p:ph type="title"/>
          </p:nvPr>
        </p:nvSpPr>
        <p:spPr/>
        <p:txBody>
          <a:bodyPr/>
          <a:lstStyle/>
          <a:p>
            <a:r>
              <a:rPr lang="en-CA" dirty="0"/>
              <a:t>Stress test scenarios</a:t>
            </a:r>
          </a:p>
        </p:txBody>
      </p:sp>
      <p:sp>
        <p:nvSpPr>
          <p:cNvPr id="3" name="Footer Placeholder 2">
            <a:extLst>
              <a:ext uri="{FF2B5EF4-FFF2-40B4-BE49-F238E27FC236}">
                <a16:creationId xmlns:a16="http://schemas.microsoft.com/office/drawing/2014/main" id="{CFD4E233-0F8A-46B3-A1D2-BF653D691B3B}"/>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0F8F2767-D34D-469D-9D65-915E0C7F100A}"/>
              </a:ext>
            </a:extLst>
          </p:cNvPr>
          <p:cNvSpPr>
            <a:spLocks noGrp="1"/>
          </p:cNvSpPr>
          <p:nvPr>
            <p:ph type="sldNum" sz="quarter" idx="12"/>
          </p:nvPr>
        </p:nvSpPr>
        <p:spPr/>
        <p:txBody>
          <a:bodyPr/>
          <a:lstStyle/>
          <a:p>
            <a:fld id="{3F8EF7A6-A68D-4191-B817-2048ADCE2A8A}" type="slidenum">
              <a:rPr lang="en-CA" smtClean="0"/>
              <a:pPr/>
              <a:t>16</a:t>
            </a:fld>
            <a:endParaRPr lang="en-CA" dirty="0"/>
          </a:p>
        </p:txBody>
      </p:sp>
      <p:pic>
        <p:nvPicPr>
          <p:cNvPr id="6" name="Picture 5">
            <a:extLst>
              <a:ext uri="{FF2B5EF4-FFF2-40B4-BE49-F238E27FC236}">
                <a16:creationId xmlns:a16="http://schemas.microsoft.com/office/drawing/2014/main" id="{C65A99E4-AE55-45F2-BA88-4DE994A3D260}"/>
              </a:ext>
            </a:extLst>
          </p:cNvPr>
          <p:cNvPicPr>
            <a:picLocks noChangeAspect="1"/>
          </p:cNvPicPr>
          <p:nvPr/>
        </p:nvPicPr>
        <p:blipFill>
          <a:blip r:embed="rId2"/>
          <a:stretch>
            <a:fillRect/>
          </a:stretch>
        </p:blipFill>
        <p:spPr>
          <a:xfrm>
            <a:off x="413018" y="1613149"/>
            <a:ext cx="8707502" cy="4342500"/>
          </a:xfrm>
          <a:prstGeom prst="rect">
            <a:avLst/>
          </a:prstGeom>
        </p:spPr>
      </p:pic>
      <p:sp>
        <p:nvSpPr>
          <p:cNvPr id="7" name="TextBox 6">
            <a:extLst>
              <a:ext uri="{FF2B5EF4-FFF2-40B4-BE49-F238E27FC236}">
                <a16:creationId xmlns:a16="http://schemas.microsoft.com/office/drawing/2014/main" id="{9297173E-06A3-47E0-BF9F-0402F10C560F}"/>
              </a:ext>
            </a:extLst>
          </p:cNvPr>
          <p:cNvSpPr txBox="1"/>
          <p:nvPr/>
        </p:nvSpPr>
        <p:spPr>
          <a:xfrm>
            <a:off x="729693" y="5805264"/>
            <a:ext cx="8074152" cy="400110"/>
          </a:xfrm>
          <a:prstGeom prst="rect">
            <a:avLst/>
          </a:prstGeom>
          <a:noFill/>
        </p:spPr>
        <p:txBody>
          <a:bodyPr wrap="square" rtlCol="0">
            <a:spAutoFit/>
          </a:bodyPr>
          <a:lstStyle/>
          <a:p>
            <a:r>
              <a:rPr lang="en-CA" sz="2000" dirty="0"/>
              <a:t>Stress Testing and Scenario Analysis, IAA, July 2013</a:t>
            </a:r>
          </a:p>
        </p:txBody>
      </p:sp>
    </p:spTree>
    <p:extLst>
      <p:ext uri="{BB962C8B-B14F-4D97-AF65-F5344CB8AC3E}">
        <p14:creationId xmlns:p14="http://schemas.microsoft.com/office/powerpoint/2010/main" val="5835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might go wrong? Consider the operating environment</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464653"/>
                </a:solidFill>
                <a:effectLst/>
                <a:uLnTx/>
                <a:uFillTx/>
                <a:latin typeface="Gill Sans MT"/>
                <a:ea typeface="+mn-ea"/>
                <a:cs typeface="+mn-cs"/>
              </a:rPr>
              <a:t>Stress Testing</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982770-DCCB-4652-9393-0D25A07663D0}" type="slidenum">
              <a:rPr kumimoji="0" lang="en-US" altLang="en-US" sz="14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altLang="en-US" sz="14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74585946"/>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might go wrong? Consider conditions in the sector</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464653"/>
                </a:solidFill>
                <a:effectLst/>
                <a:uLnTx/>
                <a:uFillTx/>
                <a:latin typeface="Gill Sans MT"/>
                <a:ea typeface="+mn-ea"/>
                <a:cs typeface="+mn-cs"/>
              </a:rPr>
              <a:t>Stress Testing</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982770-DCCB-4652-9393-0D25A07663D0}" type="slidenum">
              <a:rPr kumimoji="0" lang="en-US" altLang="en-US" sz="14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altLang="en-US" sz="14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4" name="Content Placeholder 3"/>
          <p:cNvGraphicFramePr>
            <a:graphicFrameLocks noGrp="1"/>
          </p:cNvGraphicFramePr>
          <p:nvPr>
            <p:ph sz="quarter" idx="1"/>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7959C76-423D-431C-AB02-C8283961C19E}"/>
              </a:ext>
            </a:extLst>
          </p:cNvPr>
          <p:cNvSpPr txBox="1"/>
          <p:nvPr/>
        </p:nvSpPr>
        <p:spPr>
          <a:xfrm>
            <a:off x="6012160" y="5445224"/>
            <a:ext cx="2808312" cy="646331"/>
          </a:xfrm>
          <a:prstGeom prst="rect">
            <a:avLst/>
          </a:prstGeom>
          <a:noFill/>
        </p:spPr>
        <p:txBody>
          <a:bodyPr wrap="square" rtlCol="0">
            <a:spAutoFit/>
          </a:bodyPr>
          <a:lstStyle/>
          <a:p>
            <a:r>
              <a:rPr lang="en-CA" b="1" dirty="0"/>
              <a:t>Including cross-sectoral linkages</a:t>
            </a:r>
          </a:p>
        </p:txBody>
      </p:sp>
    </p:spTree>
    <p:extLst>
      <p:ext uri="{BB962C8B-B14F-4D97-AF65-F5344CB8AC3E}">
        <p14:creationId xmlns:p14="http://schemas.microsoft.com/office/powerpoint/2010/main" val="140231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dirty="0"/>
              <a:t>Who might be affected? Risk profiles can differ significantly</a:t>
            </a:r>
          </a:p>
        </p:txBody>
      </p:sp>
      <p:sp>
        <p:nvSpPr>
          <p:cNvPr id="207875" name="Rectangle 3"/>
          <p:cNvSpPr>
            <a:spLocks noGrp="1" noChangeArrowheads="1"/>
          </p:cNvSpPr>
          <p:nvPr>
            <p:ph sz="quarter" idx="1"/>
          </p:nvPr>
        </p:nvSpPr>
        <p:spPr/>
        <p:txBody>
          <a:bodyPr/>
          <a:lstStyle/>
          <a:p>
            <a:r>
              <a:rPr lang="en-US" dirty="0"/>
              <a:t>Pension plans differ in the nature of their promises</a:t>
            </a:r>
          </a:p>
          <a:p>
            <a:r>
              <a:rPr lang="en-CA" dirty="0"/>
              <a:t>Consider who bears the risks </a:t>
            </a:r>
            <a:endParaRPr lang="en-US" dirty="0"/>
          </a:p>
          <a:p>
            <a:pPr lvl="1"/>
            <a:r>
              <a:rPr lang="en-CA" dirty="0"/>
              <a:t>The pension entity, an insurer, employers, members, or the government</a:t>
            </a:r>
          </a:p>
          <a:p>
            <a:r>
              <a:rPr lang="en-CA" dirty="0"/>
              <a:t>Examples:</a:t>
            </a:r>
          </a:p>
          <a:p>
            <a:pPr lvl="1"/>
            <a:r>
              <a:rPr lang="en-US" dirty="0"/>
              <a:t>Defined benefit plans</a:t>
            </a:r>
          </a:p>
          <a:p>
            <a:pPr lvl="2"/>
            <a:r>
              <a:rPr lang="en-US" dirty="0"/>
              <a:t>Benefit is promised; employer might take all investment, longevity, and inflation risks</a:t>
            </a:r>
          </a:p>
          <a:p>
            <a:pPr lvl="1"/>
            <a:r>
              <a:rPr lang="en-US" dirty="0"/>
              <a:t>Defined contribution plans</a:t>
            </a:r>
          </a:p>
          <a:p>
            <a:pPr lvl="2"/>
            <a:r>
              <a:rPr lang="en-US" dirty="0"/>
              <a:t>Contribution is promised; participants might take all risks</a:t>
            </a:r>
          </a:p>
          <a:p>
            <a:pPr lvl="1"/>
            <a:r>
              <a:rPr lang="en-US" dirty="0"/>
              <a:t>Hybrids and risk-sharing mechanisms can be used</a:t>
            </a:r>
          </a:p>
        </p:txBody>
      </p:sp>
      <p:sp>
        <p:nvSpPr>
          <p:cNvPr id="2" name="Footer Placeholder 1"/>
          <p:cNvSpPr>
            <a:spLocks noGrp="1"/>
          </p:cNvSpPr>
          <p:nvPr>
            <p:ph type="ftr" sz="quarter" idx="11"/>
          </p:nvPr>
        </p:nvSpPr>
        <p:spPr/>
        <p:txBody>
          <a:bodyPr/>
          <a:lstStyle/>
          <a:p>
            <a:r>
              <a:rPr lang="en-CA" dirty="0"/>
              <a:t>Stress Testing</a:t>
            </a:r>
          </a:p>
        </p:txBody>
      </p:sp>
      <p:sp>
        <p:nvSpPr>
          <p:cNvPr id="3" name="Slide Number Placeholder 2"/>
          <p:cNvSpPr>
            <a:spLocks noGrp="1"/>
          </p:cNvSpPr>
          <p:nvPr>
            <p:ph type="sldNum" sz="quarter" idx="12"/>
          </p:nvPr>
        </p:nvSpPr>
        <p:spPr/>
        <p:txBody>
          <a:bodyPr/>
          <a:lstStyle/>
          <a:p>
            <a:fld id="{3F8EF7A6-A68D-4191-B817-2048ADCE2A8A}" type="slidenum">
              <a:rPr lang="en-CA" smtClean="0"/>
              <a:pPr/>
              <a:t>19</a:t>
            </a:fld>
            <a:endParaRPr lang="en-CA" dirty="0"/>
          </a:p>
        </p:txBody>
      </p:sp>
    </p:spTree>
    <p:extLst>
      <p:ext uri="{BB962C8B-B14F-4D97-AF65-F5344CB8AC3E}">
        <p14:creationId xmlns:p14="http://schemas.microsoft.com/office/powerpoint/2010/main" val="320118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E2B2-8C1A-41D8-8B2F-A1FD516EB8F2}"/>
              </a:ext>
            </a:extLst>
          </p:cNvPr>
          <p:cNvSpPr>
            <a:spLocks noGrp="1"/>
          </p:cNvSpPr>
          <p:nvPr>
            <p:ph type="title"/>
          </p:nvPr>
        </p:nvSpPr>
        <p:spPr/>
        <p:txBody>
          <a:bodyPr/>
          <a:lstStyle/>
          <a:p>
            <a:r>
              <a:rPr lang="en-CA" dirty="0"/>
              <a:t>Overview</a:t>
            </a:r>
          </a:p>
        </p:txBody>
      </p:sp>
      <p:sp>
        <p:nvSpPr>
          <p:cNvPr id="3" name="Footer Placeholder 2">
            <a:extLst>
              <a:ext uri="{FF2B5EF4-FFF2-40B4-BE49-F238E27FC236}">
                <a16:creationId xmlns:a16="http://schemas.microsoft.com/office/drawing/2014/main" id="{A52BFFB1-7BCC-41F4-A271-57C9B1801A44}"/>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778A4038-95A6-4A12-9053-561A4ABA0C88}"/>
              </a:ext>
            </a:extLst>
          </p:cNvPr>
          <p:cNvSpPr>
            <a:spLocks noGrp="1"/>
          </p:cNvSpPr>
          <p:nvPr>
            <p:ph type="sldNum" sz="quarter" idx="12"/>
          </p:nvPr>
        </p:nvSpPr>
        <p:spPr/>
        <p:txBody>
          <a:bodyPr/>
          <a:lstStyle/>
          <a:p>
            <a:fld id="{3F8EF7A6-A68D-4191-B817-2048ADCE2A8A}" type="slidenum">
              <a:rPr lang="en-CA" smtClean="0"/>
              <a:pPr/>
              <a:t>2</a:t>
            </a:fld>
            <a:endParaRPr lang="en-CA" dirty="0"/>
          </a:p>
        </p:txBody>
      </p:sp>
      <p:sp>
        <p:nvSpPr>
          <p:cNvPr id="5" name="Content Placeholder 4">
            <a:extLst>
              <a:ext uri="{FF2B5EF4-FFF2-40B4-BE49-F238E27FC236}">
                <a16:creationId xmlns:a16="http://schemas.microsoft.com/office/drawing/2014/main" id="{9D062A2C-299E-4EA1-B0FC-BA92AAC9E008}"/>
              </a:ext>
            </a:extLst>
          </p:cNvPr>
          <p:cNvSpPr>
            <a:spLocks noGrp="1"/>
          </p:cNvSpPr>
          <p:nvPr>
            <p:ph sz="quarter" idx="1"/>
          </p:nvPr>
        </p:nvSpPr>
        <p:spPr/>
        <p:txBody>
          <a:bodyPr/>
          <a:lstStyle/>
          <a:p>
            <a:r>
              <a:rPr lang="en-CA" dirty="0"/>
              <a:t>What is stress testing?</a:t>
            </a:r>
          </a:p>
          <a:p>
            <a:r>
              <a:rPr lang="en-CA" dirty="0"/>
              <a:t>Risks and stresses</a:t>
            </a:r>
          </a:p>
          <a:p>
            <a:r>
              <a:rPr lang="en-CA" dirty="0"/>
              <a:t>Models</a:t>
            </a:r>
          </a:p>
          <a:p>
            <a:endParaRPr lang="en-CA" dirty="0"/>
          </a:p>
          <a:p>
            <a:r>
              <a:rPr lang="en-CA" dirty="0"/>
              <a:t>Appendices</a:t>
            </a:r>
          </a:p>
          <a:p>
            <a:pPr lvl="1"/>
            <a:r>
              <a:rPr lang="en-CA" dirty="0"/>
              <a:t>References</a:t>
            </a:r>
          </a:p>
          <a:p>
            <a:pPr lvl="1"/>
            <a:r>
              <a:rPr lang="en-CA" dirty="0"/>
              <a:t>A stress testing model for defined benefit pensions</a:t>
            </a:r>
          </a:p>
        </p:txBody>
      </p:sp>
    </p:spTree>
    <p:extLst>
      <p:ext uri="{BB962C8B-B14F-4D97-AF65-F5344CB8AC3E}">
        <p14:creationId xmlns:p14="http://schemas.microsoft.com/office/powerpoint/2010/main" val="398348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Stress scenario possibilities to consider</a:t>
            </a:r>
          </a:p>
        </p:txBody>
      </p:sp>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20</a:t>
            </a:fld>
            <a:endParaRPr lang="en-CA" dirty="0"/>
          </a:p>
        </p:txBody>
      </p:sp>
      <p:sp>
        <p:nvSpPr>
          <p:cNvPr id="5" name="Content Placeholder 4"/>
          <p:cNvSpPr>
            <a:spLocks noGrp="1"/>
          </p:cNvSpPr>
          <p:nvPr>
            <p:ph sz="quarter" idx="1"/>
          </p:nvPr>
        </p:nvSpPr>
        <p:spPr/>
        <p:txBody>
          <a:bodyPr/>
          <a:lstStyle/>
          <a:p>
            <a:r>
              <a:rPr lang="en-CA" dirty="0"/>
              <a:t>Risks of greatest supervisory concern</a:t>
            </a:r>
          </a:p>
          <a:p>
            <a:pPr lvl="1"/>
            <a:r>
              <a:rPr lang="en-CA" dirty="0"/>
              <a:t>Sensitivity tests</a:t>
            </a:r>
          </a:p>
          <a:p>
            <a:pPr lvl="1"/>
            <a:r>
              <a:rPr lang="en-CA" dirty="0"/>
              <a:t>Multi-factor scenarios</a:t>
            </a:r>
          </a:p>
          <a:p>
            <a:r>
              <a:rPr lang="en-CA" dirty="0"/>
              <a:t>Stress tests performed by entities in your jurisdiction</a:t>
            </a:r>
          </a:p>
          <a:p>
            <a:r>
              <a:rPr lang="en-CA" dirty="0"/>
              <a:t>Supervisory stress tests performed in your jurisdiction for other sectors</a:t>
            </a:r>
          </a:p>
          <a:p>
            <a:r>
              <a:rPr lang="en-CA" dirty="0"/>
              <a:t>Risk factors used in FSAP stress testing</a:t>
            </a:r>
          </a:p>
          <a:p>
            <a:r>
              <a:rPr lang="en-CA" dirty="0"/>
              <a:t>Supervisory stress tests performed in other jurisdictions</a:t>
            </a:r>
          </a:p>
        </p:txBody>
      </p:sp>
    </p:spTree>
    <p:extLst>
      <p:ext uri="{BB962C8B-B14F-4D97-AF65-F5344CB8AC3E}">
        <p14:creationId xmlns:p14="http://schemas.microsoft.com/office/powerpoint/2010/main" val="3849823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CB9F-9EFA-4CCA-81F9-85438D2D34AA}"/>
              </a:ext>
            </a:extLst>
          </p:cNvPr>
          <p:cNvSpPr>
            <a:spLocks noGrp="1"/>
          </p:cNvSpPr>
          <p:nvPr>
            <p:ph type="title"/>
          </p:nvPr>
        </p:nvSpPr>
        <p:spPr/>
        <p:txBody>
          <a:bodyPr>
            <a:normAutofit fontScale="90000"/>
          </a:bodyPr>
          <a:lstStyle/>
          <a:p>
            <a:r>
              <a:rPr lang="en-CA" dirty="0"/>
              <a:t>Examples: stress tests performed by entities</a:t>
            </a:r>
          </a:p>
        </p:txBody>
      </p:sp>
      <p:sp>
        <p:nvSpPr>
          <p:cNvPr id="3" name="Footer Placeholder 2">
            <a:extLst>
              <a:ext uri="{FF2B5EF4-FFF2-40B4-BE49-F238E27FC236}">
                <a16:creationId xmlns:a16="http://schemas.microsoft.com/office/drawing/2014/main" id="{3AD9E7A3-3189-4A27-A302-6981979C1A6A}"/>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256583DB-35E9-40FC-AB1D-1DFDD152EB4F}"/>
              </a:ext>
            </a:extLst>
          </p:cNvPr>
          <p:cNvSpPr>
            <a:spLocks noGrp="1"/>
          </p:cNvSpPr>
          <p:nvPr>
            <p:ph type="sldNum" sz="quarter" idx="12"/>
          </p:nvPr>
        </p:nvSpPr>
        <p:spPr/>
        <p:txBody>
          <a:bodyPr/>
          <a:lstStyle/>
          <a:p>
            <a:fld id="{3F8EF7A6-A68D-4191-B817-2048ADCE2A8A}" type="slidenum">
              <a:rPr lang="en-CA" smtClean="0"/>
              <a:pPr/>
              <a:t>21</a:t>
            </a:fld>
            <a:endParaRPr lang="en-CA" dirty="0"/>
          </a:p>
        </p:txBody>
      </p:sp>
      <p:sp>
        <p:nvSpPr>
          <p:cNvPr id="5" name="Content Placeholder 4">
            <a:extLst>
              <a:ext uri="{FF2B5EF4-FFF2-40B4-BE49-F238E27FC236}">
                <a16:creationId xmlns:a16="http://schemas.microsoft.com/office/drawing/2014/main" id="{2737FCCE-3137-4632-8CF0-C562A9ADA1A5}"/>
              </a:ext>
            </a:extLst>
          </p:cNvPr>
          <p:cNvSpPr>
            <a:spLocks noGrp="1"/>
          </p:cNvSpPr>
          <p:nvPr>
            <p:ph sz="quarter" idx="1"/>
          </p:nvPr>
        </p:nvSpPr>
        <p:spPr/>
        <p:txBody>
          <a:bodyPr/>
          <a:lstStyle/>
          <a:p>
            <a:r>
              <a:rPr lang="en-CA" dirty="0"/>
              <a:t>Supporting risk management and planning</a:t>
            </a:r>
          </a:p>
          <a:p>
            <a:pPr lvl="1"/>
            <a:r>
              <a:rPr lang="en-CA" dirty="0"/>
              <a:t>Internally</a:t>
            </a:r>
          </a:p>
          <a:p>
            <a:pPr lvl="1"/>
            <a:r>
              <a:rPr lang="en-CA" dirty="0"/>
              <a:t>By service providers, such as investment strategy advisors</a:t>
            </a:r>
          </a:p>
          <a:p>
            <a:r>
              <a:rPr lang="en-CA" dirty="0"/>
              <a:t>At a group-wide level</a:t>
            </a:r>
          </a:p>
          <a:p>
            <a:r>
              <a:rPr lang="en-CA" dirty="0"/>
              <a:t>In conjunction with actuarial valuation and financial condition reporting</a:t>
            </a:r>
          </a:p>
        </p:txBody>
      </p:sp>
    </p:spTree>
    <p:extLst>
      <p:ext uri="{BB962C8B-B14F-4D97-AF65-F5344CB8AC3E}">
        <p14:creationId xmlns:p14="http://schemas.microsoft.com/office/powerpoint/2010/main" val="39256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5474-497A-4F7E-89FD-FCDA29B086D5}"/>
              </a:ext>
            </a:extLst>
          </p:cNvPr>
          <p:cNvSpPr>
            <a:spLocks noGrp="1"/>
          </p:cNvSpPr>
          <p:nvPr>
            <p:ph type="title"/>
          </p:nvPr>
        </p:nvSpPr>
        <p:spPr/>
        <p:txBody>
          <a:bodyPr/>
          <a:lstStyle/>
          <a:p>
            <a:r>
              <a:rPr lang="en-CA" dirty="0"/>
              <a:t>Example: stress testing at the ECCB</a:t>
            </a:r>
          </a:p>
        </p:txBody>
      </p:sp>
      <p:sp>
        <p:nvSpPr>
          <p:cNvPr id="3" name="Footer Placeholder 2">
            <a:extLst>
              <a:ext uri="{FF2B5EF4-FFF2-40B4-BE49-F238E27FC236}">
                <a16:creationId xmlns:a16="http://schemas.microsoft.com/office/drawing/2014/main" id="{C1EBFCE2-A982-40F0-B635-1256F6E367BD}"/>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92336F2D-17EA-445E-BF7D-6F79C4F9D9C8}"/>
              </a:ext>
            </a:extLst>
          </p:cNvPr>
          <p:cNvSpPr>
            <a:spLocks noGrp="1"/>
          </p:cNvSpPr>
          <p:nvPr>
            <p:ph type="sldNum" sz="quarter" idx="12"/>
          </p:nvPr>
        </p:nvSpPr>
        <p:spPr/>
        <p:txBody>
          <a:bodyPr/>
          <a:lstStyle/>
          <a:p>
            <a:fld id="{3F8EF7A6-A68D-4191-B817-2048ADCE2A8A}" type="slidenum">
              <a:rPr lang="en-CA" smtClean="0"/>
              <a:pPr/>
              <a:t>22</a:t>
            </a:fld>
            <a:endParaRPr lang="en-CA" dirty="0"/>
          </a:p>
        </p:txBody>
      </p:sp>
      <p:sp>
        <p:nvSpPr>
          <p:cNvPr id="5" name="Content Placeholder 4">
            <a:extLst>
              <a:ext uri="{FF2B5EF4-FFF2-40B4-BE49-F238E27FC236}">
                <a16:creationId xmlns:a16="http://schemas.microsoft.com/office/drawing/2014/main" id="{B2046144-A4F3-44C1-9BF4-BBE218C7DC37}"/>
              </a:ext>
            </a:extLst>
          </p:cNvPr>
          <p:cNvSpPr>
            <a:spLocks noGrp="1"/>
          </p:cNvSpPr>
          <p:nvPr>
            <p:ph sz="quarter" idx="1"/>
          </p:nvPr>
        </p:nvSpPr>
        <p:spPr/>
        <p:txBody>
          <a:bodyPr>
            <a:normAutofit fontScale="85000" lnSpcReduction="10000"/>
          </a:bodyPr>
          <a:lstStyle/>
          <a:p>
            <a:r>
              <a:rPr lang="en-CA" dirty="0"/>
              <a:t>Increase NPL ratio and private-sector non-performing loans by 5%, 10%, 20%</a:t>
            </a:r>
          </a:p>
          <a:p>
            <a:r>
              <a:rPr lang="en-CA" dirty="0"/>
              <a:t>Loan loss provisions increase – 25%, up to 75%</a:t>
            </a:r>
          </a:p>
          <a:p>
            <a:r>
              <a:rPr lang="en-CA" dirty="0"/>
              <a:t>Government default – 10% haircut on values, interest rate shock of 3%</a:t>
            </a:r>
          </a:p>
          <a:p>
            <a:r>
              <a:rPr lang="en-CA" dirty="0"/>
              <a:t>Interest rate shock – 3%</a:t>
            </a:r>
          </a:p>
          <a:p>
            <a:r>
              <a:rPr lang="en-CA" dirty="0"/>
              <a:t>Foreign exchange shock – net open position depreciates by 50% and non-performing foreign currency loans increase by 50%</a:t>
            </a:r>
          </a:p>
          <a:p>
            <a:r>
              <a:rPr lang="en-CA" dirty="0"/>
              <a:t>Foreign investment problems – 20% loss of value</a:t>
            </a:r>
          </a:p>
          <a:p>
            <a:r>
              <a:rPr lang="en-CA" dirty="0"/>
              <a:t>Investment problems – 20% decrease in investment income</a:t>
            </a:r>
          </a:p>
          <a:p>
            <a:r>
              <a:rPr lang="en-CA" dirty="0"/>
              <a:t>Related-party losses – 100% decrease in exposures to subsidiaries</a:t>
            </a:r>
          </a:p>
          <a:p>
            <a:r>
              <a:rPr lang="en-CA" dirty="0"/>
              <a:t>Reverse stress testing – liquidity, government securities, non-performing loans, and withdrawal of deposits</a:t>
            </a:r>
          </a:p>
        </p:txBody>
      </p:sp>
    </p:spTree>
    <p:extLst>
      <p:ext uri="{BB962C8B-B14F-4D97-AF65-F5344CB8AC3E}">
        <p14:creationId xmlns:p14="http://schemas.microsoft.com/office/powerpoint/2010/main" val="258705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ECCU insurance scenarios</a:t>
            </a:r>
          </a:p>
        </p:txBody>
      </p:sp>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23</a:t>
            </a:fld>
            <a:endParaRPr lang="en-C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39162278"/>
              </p:ext>
            </p:extLst>
          </p:nvPr>
        </p:nvGraphicFramePr>
        <p:xfrm>
          <a:off x="475822" y="1167157"/>
          <a:ext cx="8192356" cy="5165036"/>
        </p:xfrm>
        <a:graphic>
          <a:graphicData uri="http://schemas.openxmlformats.org/drawingml/2006/table">
            <a:tbl>
              <a:tblPr firstRow="1" firstCol="1" bandRow="1">
                <a:tableStyleId>{5C22544A-7EE6-4342-B048-85BDC9FD1C3A}</a:tableStyleId>
              </a:tblPr>
              <a:tblGrid>
                <a:gridCol w="1972363">
                  <a:extLst>
                    <a:ext uri="{9D8B030D-6E8A-4147-A177-3AD203B41FA5}">
                      <a16:colId xmlns:a16="http://schemas.microsoft.com/office/drawing/2014/main" val="3244774039"/>
                    </a:ext>
                  </a:extLst>
                </a:gridCol>
                <a:gridCol w="4119184">
                  <a:extLst>
                    <a:ext uri="{9D8B030D-6E8A-4147-A177-3AD203B41FA5}">
                      <a16:colId xmlns:a16="http://schemas.microsoft.com/office/drawing/2014/main" val="2168052628"/>
                    </a:ext>
                  </a:extLst>
                </a:gridCol>
                <a:gridCol w="1114507">
                  <a:extLst>
                    <a:ext uri="{9D8B030D-6E8A-4147-A177-3AD203B41FA5}">
                      <a16:colId xmlns:a16="http://schemas.microsoft.com/office/drawing/2014/main" val="1685931394"/>
                    </a:ext>
                  </a:extLst>
                </a:gridCol>
                <a:gridCol w="986302">
                  <a:extLst>
                    <a:ext uri="{9D8B030D-6E8A-4147-A177-3AD203B41FA5}">
                      <a16:colId xmlns:a16="http://schemas.microsoft.com/office/drawing/2014/main" val="2444934479"/>
                    </a:ext>
                  </a:extLst>
                </a:gridCol>
              </a:tblGrid>
              <a:tr h="0">
                <a:tc>
                  <a:txBody>
                    <a:bodyPr/>
                    <a:lstStyle/>
                    <a:p>
                      <a:pPr>
                        <a:lnSpc>
                          <a:spcPct val="110000"/>
                        </a:lnSpc>
                        <a:spcAft>
                          <a:spcPts val="0"/>
                        </a:spcAft>
                      </a:pPr>
                      <a:r>
                        <a:rPr lang="en-US" sz="1200" dirty="0">
                          <a:effectLst/>
                        </a:rPr>
                        <a:t>Risk Category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en-US" sz="1200" dirty="0">
                          <a:effectLst/>
                        </a:rPr>
                        <a:t>Description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Scenario</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Shock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9602841"/>
                  </a:ext>
                </a:extLst>
              </a:tr>
              <a:tr h="0">
                <a:tc>
                  <a:txBody>
                    <a:bodyPr/>
                    <a:lstStyle/>
                    <a:p>
                      <a:pPr>
                        <a:lnSpc>
                          <a:spcPct val="110000"/>
                        </a:lnSpc>
                        <a:spcAft>
                          <a:spcPts val="0"/>
                        </a:spcAft>
                      </a:pPr>
                      <a:r>
                        <a:rPr lang="en-US" sz="1200" dirty="0">
                          <a:effectLst/>
                        </a:rPr>
                        <a:t>1. Interest Rate Risk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en-US" sz="1200" dirty="0">
                          <a:effectLst/>
                        </a:rPr>
                        <a:t>Yield curve shifts down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795159"/>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Moderate shift down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1.1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- 150 bps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5709936"/>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Severe shift down</a:t>
                      </a:r>
                      <a:endParaRPr lang="en-CA"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lnSpc>
                          <a:spcPct val="110000"/>
                        </a:lnSpc>
                        <a:spcAft>
                          <a:spcPts val="0"/>
                        </a:spcAft>
                      </a:pPr>
                      <a:r>
                        <a:rPr lang="en-US" sz="1200" dirty="0">
                          <a:effectLst/>
                        </a:rPr>
                        <a:t>1.2</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- 300 bps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6935194"/>
                  </a:ext>
                </a:extLst>
              </a:tr>
              <a:tr h="0">
                <a:tc>
                  <a:txBody>
                    <a:bodyPr/>
                    <a:lstStyle/>
                    <a:p>
                      <a:pPr>
                        <a:lnSpc>
                          <a:spcPct val="110000"/>
                        </a:lnSpc>
                        <a:spcAft>
                          <a:spcPts val="0"/>
                        </a:spcAft>
                      </a:pPr>
                      <a:r>
                        <a:rPr lang="en-US" sz="1200" dirty="0">
                          <a:effectLst/>
                        </a:rPr>
                        <a:t>2. Market Risk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en-US" sz="1200" dirty="0">
                          <a:effectLst/>
                        </a:rPr>
                        <a:t>Real estate or equity market values fall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3446022"/>
                  </a:ext>
                </a:extLst>
              </a:tr>
              <a:tr h="6402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Real estate values fall and losses on mortgages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2.1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0144874"/>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Equity market values fall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2.2</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- 30%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8690978"/>
                  </a:ext>
                </a:extLst>
              </a:tr>
              <a:tr h="0">
                <a:tc>
                  <a:txBody>
                    <a:bodyPr/>
                    <a:lstStyle/>
                    <a:p>
                      <a:pPr>
                        <a:lnSpc>
                          <a:spcPct val="110000"/>
                        </a:lnSpc>
                        <a:spcAft>
                          <a:spcPts val="0"/>
                        </a:spcAft>
                      </a:pPr>
                      <a:r>
                        <a:rPr lang="en-US" sz="1200" dirty="0">
                          <a:effectLst/>
                        </a:rPr>
                        <a:t>3. Underwriting Risk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en-US" sz="1200" dirty="0">
                          <a:effectLst/>
                        </a:rPr>
                        <a:t>Deterioration in underwriting experience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6661015"/>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General increase in claims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3.1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+ 25%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7075372"/>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Increase in property insurance claims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3.2</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3446316"/>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General strengthening of technical provisions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3.3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+ 15%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82851"/>
                  </a:ext>
                </a:extLst>
              </a:tr>
              <a:tr h="0">
                <a:tc>
                  <a:txBody>
                    <a:bodyPr/>
                    <a:lstStyle/>
                    <a:p>
                      <a:pPr>
                        <a:lnSpc>
                          <a:spcPct val="110000"/>
                        </a:lnSpc>
                        <a:spcAft>
                          <a:spcPts val="0"/>
                        </a:spcAft>
                      </a:pPr>
                      <a:r>
                        <a:rPr lang="en-US" sz="1200" dirty="0">
                          <a:effectLst/>
                        </a:rPr>
                        <a:t>4. Credit Risk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en-US" sz="1200" dirty="0">
                          <a:effectLst/>
                        </a:rPr>
                        <a:t>Default by counterparties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491115"/>
                  </a:ext>
                </a:extLst>
              </a:tr>
              <a:tr h="0">
                <a:tc>
                  <a:txBody>
                    <a:bodyPr/>
                    <a:lstStyle/>
                    <a:p>
                      <a:pPr>
                        <a:lnSpc>
                          <a:spcPct val="110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CA" sz="1200" dirty="0">
                          <a:effectLst/>
                          <a:latin typeface="Calibri" panose="020F0502020204030204" pitchFamily="34" charset="0"/>
                          <a:ea typeface="Calibri" panose="020F0502020204030204" pitchFamily="34" charset="0"/>
                          <a:cs typeface="Times New Roman" panose="02020603050405020304" pitchFamily="18" charset="0"/>
                        </a:rPr>
                        <a:t>Government default or downgrade</a:t>
                      </a:r>
                    </a:p>
                  </a:txBody>
                  <a:tcPr marL="68580" marR="68580" marT="0" marB="0"/>
                </a:tc>
                <a:tc>
                  <a:txBody>
                    <a:bodyPr/>
                    <a:lstStyle/>
                    <a:p>
                      <a:pPr algn="ctr">
                        <a:lnSpc>
                          <a:spcPct val="110000"/>
                        </a:lnSpc>
                        <a:spcAft>
                          <a:spcPts val="0"/>
                        </a:spcAft>
                      </a:pPr>
                      <a:r>
                        <a:rPr lang="en-US" sz="1200" dirty="0">
                          <a:effectLst/>
                        </a:rPr>
                        <a:t>4.1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200" dirty="0">
                          <a:effectLst/>
                        </a:rPr>
                        <a:t>- 10%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6352983"/>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Failure of top two banks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4.2</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- 30%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9360591"/>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Failure of top three reinsurers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4.3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- 40%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0920884"/>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Default by related parties [losses on: Equity Investments in Subsidiaries and Affiliates; Due from Subsidiaries and Affiliates]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4.4</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- 100% /</a:t>
                      </a:r>
                      <a:endParaRPr lang="en-CA" sz="1200" dirty="0">
                        <a:effectLst/>
                      </a:endParaRPr>
                    </a:p>
                    <a:p>
                      <a:pPr algn="ctr">
                        <a:lnSpc>
                          <a:spcPct val="110000"/>
                        </a:lnSpc>
                        <a:spcAft>
                          <a:spcPts val="0"/>
                        </a:spcAft>
                      </a:pPr>
                      <a:r>
                        <a:rPr lang="en-US" sz="1200" dirty="0">
                          <a:effectLst/>
                        </a:rPr>
                        <a:t>- 100%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9012578"/>
                  </a:ext>
                </a:extLst>
              </a:tr>
              <a:tr h="0">
                <a:tc>
                  <a:txBody>
                    <a:bodyPr/>
                    <a:lstStyle/>
                    <a:p>
                      <a:pPr>
                        <a:lnSpc>
                          <a:spcPct val="110000"/>
                        </a:lnSpc>
                        <a:spcAft>
                          <a:spcPts val="0"/>
                        </a:spcAft>
                      </a:pPr>
                      <a:r>
                        <a:rPr lang="en-US" sz="1200" dirty="0">
                          <a:effectLst/>
                        </a:rPr>
                        <a:t>5. Multiple Risks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en-US" sz="1200" dirty="0">
                          <a:effectLst/>
                        </a:rPr>
                        <a:t>Economic downturn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5.1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66131"/>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Yield curve shifts down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- 300 bps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303507"/>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Real estate values fall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630484"/>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Equity market values fall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- 30%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0734108"/>
                  </a:ext>
                </a:extLst>
              </a:tr>
              <a:tr h="0">
                <a:tc>
                  <a:txBody>
                    <a:bodyPr/>
                    <a:lstStyle/>
                    <a:p>
                      <a:pP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Losses on mortgages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7411063"/>
                  </a:ext>
                </a:extLst>
              </a:tr>
              <a:tr h="0">
                <a:tc>
                  <a:txBody>
                    <a:bodyPr/>
                    <a:lstStyle/>
                    <a:p>
                      <a:pPr>
                        <a:lnSpc>
                          <a:spcPct val="110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en-US" sz="1200" dirty="0">
                          <a:effectLst/>
                        </a:rPr>
                        <a:t>Hurricane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5.2</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77886"/>
                  </a:ext>
                </a:extLst>
              </a:tr>
              <a:tr h="0">
                <a:tc>
                  <a:txBody>
                    <a:bodyPr/>
                    <a:lstStyle/>
                    <a:p>
                      <a:pPr>
                        <a:lnSpc>
                          <a:spcPct val="110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Increase in property insurance claims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355981"/>
                  </a:ext>
                </a:extLst>
              </a:tr>
              <a:tr h="0">
                <a:tc>
                  <a:txBody>
                    <a:bodyPr/>
                    <a:lstStyle/>
                    <a:p>
                      <a:pPr>
                        <a:lnSpc>
                          <a:spcPct val="110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rPr>
                        <a:t>Real estate values fall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3462836"/>
                  </a:ext>
                </a:extLst>
              </a:tr>
              <a:tr h="0">
                <a:tc>
                  <a:txBody>
                    <a:bodyPr/>
                    <a:lstStyle/>
                    <a:p>
                      <a:pPr>
                        <a:lnSpc>
                          <a:spcPct val="110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Losses on mortgages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n-US" sz="1200" dirty="0">
                          <a:effectLst/>
                        </a:rPr>
                        <a:t>- 20%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3238255"/>
                  </a:ext>
                </a:extLst>
              </a:tr>
            </a:tbl>
          </a:graphicData>
        </a:graphic>
      </p:graphicFrame>
      <p:sp>
        <p:nvSpPr>
          <p:cNvPr id="7" name="Rectangle 1"/>
          <p:cNvSpPr>
            <a:spLocks noChangeArrowheads="1"/>
          </p:cNvSpPr>
          <p:nvPr/>
        </p:nvSpPr>
        <p:spPr bwMode="auto">
          <a:xfrm>
            <a:off x="1646238" y="1760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800" b="0" i="0" u="none" strike="noStrike" cap="none" normalizeH="0" baseline="0" dirty="0">
                <a:ln>
                  <a:noFill/>
                </a:ln>
                <a:solidFill>
                  <a:schemeClr val="tx1"/>
                </a:solidFill>
                <a:effectLst/>
                <a:latin typeface="Arial" panose="020B0604020202020204" pitchFamily="34" charset="0"/>
              </a:rPr>
              <a:t/>
            </a:r>
            <a:br>
              <a:rPr kumimoji="0" lang="en-CA" altLang="en-US" sz="1800" b="0" i="0" u="none" strike="noStrike" cap="none" normalizeH="0" baseline="0" dirty="0">
                <a:ln>
                  <a:noFill/>
                </a:ln>
                <a:solidFill>
                  <a:schemeClr val="tx1"/>
                </a:solidFill>
                <a:effectLst/>
                <a:latin typeface="Arial" panose="020B0604020202020204" pitchFamily="34" charset="0"/>
              </a:rPr>
            </a:b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507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factors in FSAP insurance stress tests</a:t>
            </a:r>
          </a:p>
        </p:txBody>
      </p:sp>
      <p:pic>
        <p:nvPicPr>
          <p:cNvPr id="1026" name="Picture 2"/>
          <p:cNvPicPr>
            <a:picLocks noChangeAspect="1" noChangeArrowheads="1"/>
          </p:cNvPicPr>
          <p:nvPr/>
        </p:nvPicPr>
        <p:blipFill>
          <a:blip r:embed="rId3" cstate="print"/>
          <a:srcRect/>
          <a:stretch>
            <a:fillRect/>
          </a:stretch>
        </p:blipFill>
        <p:spPr bwMode="auto">
          <a:xfrm>
            <a:off x="941400" y="1142659"/>
            <a:ext cx="7261199" cy="521737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24</a:t>
            </a:fld>
            <a:endParaRPr lang="en-CA" dirty="0"/>
          </a:p>
        </p:txBody>
      </p:sp>
    </p:spTree>
    <p:extLst>
      <p:ext uri="{BB962C8B-B14F-4D97-AF65-F5344CB8AC3E}">
        <p14:creationId xmlns:p14="http://schemas.microsoft.com/office/powerpoint/2010/main" val="73785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4748-DF76-407F-815B-67895E305492}"/>
              </a:ext>
            </a:extLst>
          </p:cNvPr>
          <p:cNvSpPr>
            <a:spLocks noGrp="1"/>
          </p:cNvSpPr>
          <p:nvPr>
            <p:ph type="title"/>
          </p:nvPr>
        </p:nvSpPr>
        <p:spPr/>
        <p:txBody>
          <a:bodyPr>
            <a:normAutofit fontScale="90000"/>
          </a:bodyPr>
          <a:lstStyle/>
          <a:p>
            <a:r>
              <a:rPr lang="en-CA" dirty="0"/>
              <a:t>EIOPA pension stress test scenario 2017</a:t>
            </a:r>
          </a:p>
        </p:txBody>
      </p:sp>
      <p:sp>
        <p:nvSpPr>
          <p:cNvPr id="3" name="Footer Placeholder 2">
            <a:extLst>
              <a:ext uri="{FF2B5EF4-FFF2-40B4-BE49-F238E27FC236}">
                <a16:creationId xmlns:a16="http://schemas.microsoft.com/office/drawing/2014/main" id="{779FF877-2FDE-47DB-9BBD-534AD69B9BC3}"/>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6A10A376-FA92-414D-A2F0-CED8D14C39E8}"/>
              </a:ext>
            </a:extLst>
          </p:cNvPr>
          <p:cNvSpPr>
            <a:spLocks noGrp="1"/>
          </p:cNvSpPr>
          <p:nvPr>
            <p:ph type="sldNum" sz="quarter" idx="12"/>
          </p:nvPr>
        </p:nvSpPr>
        <p:spPr/>
        <p:txBody>
          <a:bodyPr/>
          <a:lstStyle/>
          <a:p>
            <a:fld id="{3F8EF7A6-A68D-4191-B817-2048ADCE2A8A}" type="slidenum">
              <a:rPr lang="en-CA" smtClean="0"/>
              <a:pPr/>
              <a:t>25</a:t>
            </a:fld>
            <a:endParaRPr lang="en-CA" dirty="0"/>
          </a:p>
        </p:txBody>
      </p:sp>
      <p:sp>
        <p:nvSpPr>
          <p:cNvPr id="5" name="Content Placeholder 4">
            <a:extLst>
              <a:ext uri="{FF2B5EF4-FFF2-40B4-BE49-F238E27FC236}">
                <a16:creationId xmlns:a16="http://schemas.microsoft.com/office/drawing/2014/main" id="{62C131E8-8526-4539-BE5C-E807670A9233}"/>
              </a:ext>
            </a:extLst>
          </p:cNvPr>
          <p:cNvSpPr>
            <a:spLocks noGrp="1"/>
          </p:cNvSpPr>
          <p:nvPr>
            <p:ph sz="quarter" idx="1"/>
          </p:nvPr>
        </p:nvSpPr>
        <p:spPr/>
        <p:txBody>
          <a:bodyPr/>
          <a:lstStyle/>
          <a:p>
            <a:r>
              <a:rPr lang="en-CA" dirty="0"/>
              <a:t>Instantaneous shift in asset prices and yields</a:t>
            </a:r>
          </a:p>
          <a:p>
            <a:r>
              <a:rPr lang="en-CA" dirty="0"/>
              <a:t>Triggered by shock to EU equity values, in environment of heightened uncertainty</a:t>
            </a:r>
          </a:p>
          <a:p>
            <a:r>
              <a:rPr lang="en-CA" dirty="0"/>
              <a:t>Leads to deterioration in debt, real estate and commodities markets</a:t>
            </a:r>
          </a:p>
          <a:p>
            <a:r>
              <a:rPr lang="en-CA" dirty="0"/>
              <a:t>Interest rates would fall; inflation would fall slightly</a:t>
            </a:r>
          </a:p>
          <a:p>
            <a:r>
              <a:rPr lang="en-CA" dirty="0"/>
              <a:t>0.5% probability of materializing over a one-quarter horizon</a:t>
            </a:r>
          </a:p>
        </p:txBody>
      </p:sp>
    </p:spTree>
    <p:extLst>
      <p:ext uri="{BB962C8B-B14F-4D97-AF65-F5344CB8AC3E}">
        <p14:creationId xmlns:p14="http://schemas.microsoft.com/office/powerpoint/2010/main" val="282961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B795-CF3F-407D-8ED9-72291716C6B9}"/>
              </a:ext>
            </a:extLst>
          </p:cNvPr>
          <p:cNvSpPr>
            <a:spLocks noGrp="1"/>
          </p:cNvSpPr>
          <p:nvPr>
            <p:ph type="title"/>
          </p:nvPr>
        </p:nvSpPr>
        <p:spPr/>
        <p:txBody>
          <a:bodyPr>
            <a:normAutofit fontScale="90000"/>
          </a:bodyPr>
          <a:lstStyle/>
          <a:p>
            <a:r>
              <a:rPr lang="en-CA" dirty="0"/>
              <a:t>Calibration of EIOPA scenario (examples)</a:t>
            </a:r>
          </a:p>
        </p:txBody>
      </p:sp>
      <p:sp>
        <p:nvSpPr>
          <p:cNvPr id="3" name="Footer Placeholder 2">
            <a:extLst>
              <a:ext uri="{FF2B5EF4-FFF2-40B4-BE49-F238E27FC236}">
                <a16:creationId xmlns:a16="http://schemas.microsoft.com/office/drawing/2014/main" id="{6372CAE9-EF92-4E65-97F4-88DDEE2DC637}"/>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637C78A4-BB12-4073-AF03-5BDA27DA9833}"/>
              </a:ext>
            </a:extLst>
          </p:cNvPr>
          <p:cNvSpPr>
            <a:spLocks noGrp="1"/>
          </p:cNvSpPr>
          <p:nvPr>
            <p:ph type="sldNum" sz="quarter" idx="12"/>
          </p:nvPr>
        </p:nvSpPr>
        <p:spPr/>
        <p:txBody>
          <a:bodyPr/>
          <a:lstStyle/>
          <a:p>
            <a:fld id="{3F8EF7A6-A68D-4191-B817-2048ADCE2A8A}" type="slidenum">
              <a:rPr lang="en-CA" smtClean="0"/>
              <a:pPr/>
              <a:t>26</a:t>
            </a:fld>
            <a:endParaRPr lang="en-CA" dirty="0"/>
          </a:p>
        </p:txBody>
      </p:sp>
      <p:sp>
        <p:nvSpPr>
          <p:cNvPr id="5" name="Content Placeholder 4">
            <a:extLst>
              <a:ext uri="{FF2B5EF4-FFF2-40B4-BE49-F238E27FC236}">
                <a16:creationId xmlns:a16="http://schemas.microsoft.com/office/drawing/2014/main" id="{9AE12086-93C1-4ECD-9CA1-D0BBAB2F7093}"/>
              </a:ext>
            </a:extLst>
          </p:cNvPr>
          <p:cNvSpPr>
            <a:spLocks noGrp="1"/>
          </p:cNvSpPr>
          <p:nvPr>
            <p:ph sz="quarter" idx="1"/>
          </p:nvPr>
        </p:nvSpPr>
        <p:spPr/>
        <p:txBody>
          <a:bodyPr/>
          <a:lstStyle/>
          <a:p>
            <a:r>
              <a:rPr lang="en-CA" dirty="0"/>
              <a:t>EU equity prices: -48%</a:t>
            </a:r>
          </a:p>
          <a:p>
            <a:r>
              <a:rPr lang="en-CA" dirty="0"/>
              <a:t>Euro swap rate, 10 year: -51 basis points</a:t>
            </a:r>
          </a:p>
          <a:p>
            <a:r>
              <a:rPr lang="en-CA" dirty="0"/>
              <a:t>Euro inflation swap, 10 year: -12 basis points</a:t>
            </a:r>
          </a:p>
          <a:p>
            <a:r>
              <a:rPr lang="en-CA" dirty="0"/>
              <a:t>Corporate bond yields, overall: +41 basis points</a:t>
            </a:r>
          </a:p>
          <a:p>
            <a:r>
              <a:rPr lang="en-CA" dirty="0"/>
              <a:t>EU real estate investment trust prices: -41%</a:t>
            </a:r>
          </a:p>
          <a:p>
            <a:r>
              <a:rPr lang="en-CA" dirty="0"/>
              <a:t>Global private equity share prices: -39%</a:t>
            </a:r>
          </a:p>
          <a:p>
            <a:r>
              <a:rPr lang="en-CA" dirty="0"/>
              <a:t>EU sovereign bond yields, 10 year: +76 basis</a:t>
            </a:r>
          </a:p>
          <a:p>
            <a:r>
              <a:rPr lang="en-CA" dirty="0"/>
              <a:t>EU residential real estate prices: -6.2%</a:t>
            </a:r>
          </a:p>
          <a:p>
            <a:r>
              <a:rPr lang="en-CA" dirty="0"/>
              <a:t>EU commercial real estate prices: -9.1%</a:t>
            </a:r>
          </a:p>
          <a:p>
            <a:r>
              <a:rPr lang="en-CA" b="1" dirty="0"/>
              <a:t>Some shocks vary considerably by jurisdiction</a:t>
            </a:r>
          </a:p>
        </p:txBody>
      </p:sp>
    </p:spTree>
    <p:extLst>
      <p:ext uri="{BB962C8B-B14F-4D97-AF65-F5344CB8AC3E}">
        <p14:creationId xmlns:p14="http://schemas.microsoft.com/office/powerpoint/2010/main" val="173139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Examples: some multi-factor scenarios</a:t>
            </a:r>
          </a:p>
        </p:txBody>
      </p:sp>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27</a:t>
            </a:fld>
            <a:endParaRPr lang="en-CA" dirty="0"/>
          </a:p>
        </p:txBody>
      </p:sp>
      <p:sp>
        <p:nvSpPr>
          <p:cNvPr id="6" name="Content Placeholder 5"/>
          <p:cNvSpPr>
            <a:spLocks noGrp="1"/>
          </p:cNvSpPr>
          <p:nvPr>
            <p:ph sz="quarter" idx="1"/>
          </p:nvPr>
        </p:nvSpPr>
        <p:spPr/>
        <p:txBody>
          <a:bodyPr>
            <a:normAutofit lnSpcReduction="10000"/>
          </a:bodyPr>
          <a:lstStyle/>
          <a:p>
            <a:r>
              <a:rPr lang="en-CA" dirty="0"/>
              <a:t>Banking/financial/sovereign crisis – higher credit spreads for financials, default of a large bank counterparty, stress of all asset classes including sovereign bonds</a:t>
            </a:r>
          </a:p>
          <a:p>
            <a:r>
              <a:rPr lang="en-CA" dirty="0"/>
              <a:t>Inflation scenario – higher operating expenses, claims and benefit costs, rising interest rates, offset by rising equity and property prices</a:t>
            </a:r>
          </a:p>
          <a:p>
            <a:r>
              <a:rPr lang="en-CA" dirty="0"/>
              <a:t>Catastrophe – large natural or man-made catastrophe which could be combined with a decline in equity prices (in the country affected by the catastrophe)</a:t>
            </a:r>
          </a:p>
          <a:p>
            <a:r>
              <a:rPr lang="en-CA" dirty="0"/>
              <a:t>Pensions underwriting shock – high termination rates and/or a pandemic</a:t>
            </a:r>
          </a:p>
          <a:p>
            <a:r>
              <a:rPr lang="en-CA" dirty="0"/>
              <a:t>Combinations of the above</a:t>
            </a:r>
          </a:p>
        </p:txBody>
      </p:sp>
    </p:spTree>
    <p:extLst>
      <p:ext uri="{BB962C8B-B14F-4D97-AF65-F5344CB8AC3E}">
        <p14:creationId xmlns:p14="http://schemas.microsoft.com/office/powerpoint/2010/main" val="146352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dirty="0"/>
              <a:t>Consider channels of risk propagation</a:t>
            </a:r>
          </a:p>
        </p:txBody>
      </p:sp>
      <p:sp>
        <p:nvSpPr>
          <p:cNvPr id="2" name="Footer Placeholder 1"/>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28</a:t>
            </a:fld>
            <a:endParaRPr lang="en-CA"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08720"/>
            <a:ext cx="7416824" cy="561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3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5486-C266-4B4C-BE18-F35415C67B26}"/>
              </a:ext>
            </a:extLst>
          </p:cNvPr>
          <p:cNvSpPr>
            <a:spLocks noGrp="1"/>
          </p:cNvSpPr>
          <p:nvPr>
            <p:ph type="title"/>
          </p:nvPr>
        </p:nvSpPr>
        <p:spPr/>
        <p:txBody>
          <a:bodyPr/>
          <a:lstStyle/>
          <a:p>
            <a:r>
              <a:rPr lang="en-CA" dirty="0"/>
              <a:t>Counterfactual risk analysis </a:t>
            </a:r>
          </a:p>
        </p:txBody>
      </p:sp>
      <p:sp>
        <p:nvSpPr>
          <p:cNvPr id="3" name="Footer Placeholder 2">
            <a:extLst>
              <a:ext uri="{FF2B5EF4-FFF2-40B4-BE49-F238E27FC236}">
                <a16:creationId xmlns:a16="http://schemas.microsoft.com/office/drawing/2014/main" id="{7407793D-427D-46EF-95E0-A541D90A5106}"/>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49B6959F-2B5F-4653-8672-F7C528A103A2}"/>
              </a:ext>
            </a:extLst>
          </p:cNvPr>
          <p:cNvSpPr>
            <a:spLocks noGrp="1"/>
          </p:cNvSpPr>
          <p:nvPr>
            <p:ph type="sldNum" sz="quarter" idx="12"/>
          </p:nvPr>
        </p:nvSpPr>
        <p:spPr/>
        <p:txBody>
          <a:bodyPr/>
          <a:lstStyle/>
          <a:p>
            <a:fld id="{3F8EF7A6-A68D-4191-B817-2048ADCE2A8A}" type="slidenum">
              <a:rPr lang="en-CA" smtClean="0"/>
              <a:pPr/>
              <a:t>29</a:t>
            </a:fld>
            <a:endParaRPr lang="en-CA" dirty="0"/>
          </a:p>
        </p:txBody>
      </p:sp>
      <p:sp>
        <p:nvSpPr>
          <p:cNvPr id="5" name="Content Placeholder 4">
            <a:extLst>
              <a:ext uri="{FF2B5EF4-FFF2-40B4-BE49-F238E27FC236}">
                <a16:creationId xmlns:a16="http://schemas.microsoft.com/office/drawing/2014/main" id="{E1212854-A14A-4853-88A1-CCA05A3D16E9}"/>
              </a:ext>
            </a:extLst>
          </p:cNvPr>
          <p:cNvSpPr>
            <a:spLocks noGrp="1"/>
          </p:cNvSpPr>
          <p:nvPr>
            <p:ph sz="quarter" idx="1"/>
          </p:nvPr>
        </p:nvSpPr>
        <p:spPr/>
        <p:txBody>
          <a:bodyPr/>
          <a:lstStyle/>
          <a:p>
            <a:r>
              <a:rPr lang="en-CA" dirty="0"/>
              <a:t>Consider how historical scenarios might have been worse</a:t>
            </a:r>
          </a:p>
          <a:p>
            <a:pPr lvl="1"/>
            <a:r>
              <a:rPr lang="en-CA" dirty="0"/>
              <a:t>Is the threat level distorted by near misses and good fortune?</a:t>
            </a:r>
          </a:p>
          <a:p>
            <a:r>
              <a:rPr lang="en-CA" dirty="0"/>
              <a:t>Particularly useful for risks with limited historical data</a:t>
            </a:r>
          </a:p>
          <a:p>
            <a:r>
              <a:rPr lang="en-CA" dirty="0"/>
              <a:t>Stretches the range of event possibilities</a:t>
            </a:r>
          </a:p>
          <a:p>
            <a:r>
              <a:rPr lang="en-CA" dirty="0"/>
              <a:t>Explores tail risks</a:t>
            </a:r>
          </a:p>
          <a:p>
            <a:endParaRPr lang="en-CA" dirty="0"/>
          </a:p>
          <a:p>
            <a:r>
              <a:rPr lang="en-CA" dirty="0"/>
              <a:t>Reimagining History: Counterfactual Risk Analysis, Lloyd’s, 2017</a:t>
            </a:r>
          </a:p>
        </p:txBody>
      </p:sp>
    </p:spTree>
    <p:extLst>
      <p:ext uri="{BB962C8B-B14F-4D97-AF65-F5344CB8AC3E}">
        <p14:creationId xmlns:p14="http://schemas.microsoft.com/office/powerpoint/2010/main" val="161141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CE1E-070E-46B8-B9C5-8ECD5EB59F45}"/>
              </a:ext>
            </a:extLst>
          </p:cNvPr>
          <p:cNvSpPr>
            <a:spLocks noGrp="1"/>
          </p:cNvSpPr>
          <p:nvPr>
            <p:ph type="ctrTitle"/>
          </p:nvPr>
        </p:nvSpPr>
        <p:spPr/>
        <p:txBody>
          <a:bodyPr>
            <a:normAutofit/>
          </a:bodyPr>
          <a:lstStyle/>
          <a:p>
            <a:r>
              <a:rPr lang="en-CA" dirty="0"/>
              <a:t>What is stress testing?</a:t>
            </a:r>
          </a:p>
        </p:txBody>
      </p:sp>
      <p:sp>
        <p:nvSpPr>
          <p:cNvPr id="3" name="Subtitle 2">
            <a:extLst>
              <a:ext uri="{FF2B5EF4-FFF2-40B4-BE49-F238E27FC236}">
                <a16:creationId xmlns:a16="http://schemas.microsoft.com/office/drawing/2014/main" id="{16150EE8-CC14-4F35-B6B3-5CD2D6062743}"/>
              </a:ext>
            </a:extLst>
          </p:cNvPr>
          <p:cNvSpPr>
            <a:spLocks noGrp="1"/>
          </p:cNvSpPr>
          <p:nvPr>
            <p:ph type="subTitle" idx="1"/>
          </p:nvPr>
        </p:nvSpPr>
        <p:spPr/>
        <p:txBody>
          <a:bodyPr/>
          <a:lstStyle/>
          <a:p>
            <a:r>
              <a:rPr lang="en-CA" dirty="0"/>
              <a:t>A tool with many uses</a:t>
            </a:r>
          </a:p>
        </p:txBody>
      </p:sp>
    </p:spTree>
    <p:extLst>
      <p:ext uri="{BB962C8B-B14F-4D97-AF65-F5344CB8AC3E}">
        <p14:creationId xmlns:p14="http://schemas.microsoft.com/office/powerpoint/2010/main" val="180153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p>
        </p:txBody>
      </p:sp>
      <p:sp>
        <p:nvSpPr>
          <p:cNvPr id="3" name="Footer Placeholder 2"/>
          <p:cNvSpPr>
            <a:spLocks noGrp="1"/>
          </p:cNvSpPr>
          <p:nvPr>
            <p:ph type="ftr" sz="quarter" idx="11"/>
          </p:nvPr>
        </p:nvSpPr>
        <p:spPr/>
        <p:txBody>
          <a:bodyPr/>
          <a:lstStyle/>
          <a:p>
            <a:r>
              <a:rPr lang="en-CA" dirty="0"/>
              <a:t>Stress Testing</a:t>
            </a:r>
          </a:p>
        </p:txBody>
      </p:sp>
      <p:sp>
        <p:nvSpPr>
          <p:cNvPr id="5" name="Content Placeholder 4"/>
          <p:cNvSpPr>
            <a:spLocks noGrp="1"/>
          </p:cNvSpPr>
          <p:nvPr>
            <p:ph sz="quarter" idx="1"/>
          </p:nvPr>
        </p:nvSpPr>
        <p:spPr/>
        <p:txBody>
          <a:bodyPr>
            <a:normAutofit/>
          </a:bodyPr>
          <a:lstStyle/>
          <a:p>
            <a:r>
              <a:rPr lang="en-CA" dirty="0"/>
              <a:t>Consider the banking stress tests in your jurisdiction</a:t>
            </a:r>
          </a:p>
          <a:p>
            <a:pPr lvl="1"/>
            <a:r>
              <a:rPr lang="en-CA" dirty="0"/>
              <a:t>Which might be most relevant to other sectors?</a:t>
            </a:r>
          </a:p>
          <a:p>
            <a:r>
              <a:rPr lang="en-CA" dirty="0"/>
              <a:t>Consider an adverse weather scenario</a:t>
            </a:r>
          </a:p>
          <a:p>
            <a:pPr lvl="1"/>
            <a:r>
              <a:rPr lang="en-CA" dirty="0"/>
              <a:t>What effects might it have on the entities you supervise, those they serve, and the wider economy?</a:t>
            </a:r>
          </a:p>
          <a:p>
            <a:pPr lvl="1"/>
            <a:r>
              <a:rPr lang="en-CA" dirty="0"/>
              <a:t>What other plausible adverse scenarios might have effects that are equally – or more – severe?</a:t>
            </a:r>
          </a:p>
          <a:p>
            <a:r>
              <a:rPr lang="en-CA" dirty="0"/>
              <a:t>For the most relevant risk factors, what would you consider to be severe but plausible adverse shocks?</a:t>
            </a:r>
          </a:p>
          <a:p>
            <a:pPr lvl="1"/>
            <a:endParaRPr lang="en-CA" dirty="0"/>
          </a:p>
        </p:txBody>
      </p:sp>
      <p:sp>
        <p:nvSpPr>
          <p:cNvPr id="6" name="Slide Number Placeholder 5"/>
          <p:cNvSpPr>
            <a:spLocks noGrp="1"/>
          </p:cNvSpPr>
          <p:nvPr>
            <p:ph type="sldNum" sz="quarter" idx="12"/>
          </p:nvPr>
        </p:nvSpPr>
        <p:spPr/>
        <p:txBody>
          <a:bodyPr/>
          <a:lstStyle/>
          <a:p>
            <a:fld id="{3F8EF7A6-A68D-4191-B817-2048ADCE2A8A}" type="slidenum">
              <a:rPr lang="en-CA" smtClean="0"/>
              <a:pPr/>
              <a:t>30</a:t>
            </a:fld>
            <a:endParaRPr lang="en-CA" dirty="0"/>
          </a:p>
        </p:txBody>
      </p:sp>
    </p:spTree>
    <p:extLst>
      <p:ext uri="{BB962C8B-B14F-4D97-AF65-F5344CB8AC3E}">
        <p14:creationId xmlns:p14="http://schemas.microsoft.com/office/powerpoint/2010/main" val="26993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Models</a:t>
            </a:r>
          </a:p>
        </p:txBody>
      </p:sp>
      <p:sp>
        <p:nvSpPr>
          <p:cNvPr id="3" name="Subtitle 2"/>
          <p:cNvSpPr>
            <a:spLocks noGrp="1"/>
          </p:cNvSpPr>
          <p:nvPr>
            <p:ph type="subTitle" idx="1"/>
          </p:nvPr>
        </p:nvSpPr>
        <p:spPr/>
        <p:txBody>
          <a:bodyPr/>
          <a:lstStyle/>
          <a:p>
            <a:r>
              <a:rPr lang="en-CA" dirty="0"/>
              <a:t>An essential tool for stress testing</a:t>
            </a:r>
          </a:p>
        </p:txBody>
      </p:sp>
    </p:spTree>
    <p:extLst>
      <p:ext uri="{BB962C8B-B14F-4D97-AF65-F5344CB8AC3E}">
        <p14:creationId xmlns:p14="http://schemas.microsoft.com/office/powerpoint/2010/main" val="3477884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Basic elements of models</a:t>
            </a:r>
          </a:p>
        </p:txBody>
      </p:sp>
      <p:sp>
        <p:nvSpPr>
          <p:cNvPr id="3" name="Footer Placeholder 2"/>
          <p:cNvSpPr>
            <a:spLocks noGrp="1"/>
          </p:cNvSpPr>
          <p:nvPr>
            <p:ph type="ftr" sz="quarter" idx="11"/>
          </p:nvPr>
        </p:nvSpPr>
        <p:spPr/>
        <p:txBody>
          <a:bodyPr/>
          <a:lstStyle/>
          <a:p>
            <a:r>
              <a:rPr lang="en-CA" dirty="0"/>
              <a:t>Stress Testing</a:t>
            </a:r>
          </a:p>
        </p:txBody>
      </p:sp>
      <p:sp>
        <p:nvSpPr>
          <p:cNvPr id="9" name="Slide Number Placeholder 8"/>
          <p:cNvSpPr>
            <a:spLocks noGrp="1"/>
          </p:cNvSpPr>
          <p:nvPr>
            <p:ph type="sldNum" sz="quarter" idx="12"/>
          </p:nvPr>
        </p:nvSpPr>
        <p:spPr/>
        <p:txBody>
          <a:bodyPr/>
          <a:lstStyle/>
          <a:p>
            <a:fld id="{3F8EF7A6-A68D-4191-B817-2048ADCE2A8A}" type="slidenum">
              <a:rPr lang="en-CA" smtClean="0"/>
              <a:pPr/>
              <a:t>32</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7" y="2483084"/>
            <a:ext cx="857015" cy="1906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4" y="2483084"/>
            <a:ext cx="3034598" cy="1906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980" y="1976924"/>
            <a:ext cx="2770032" cy="24122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980" y="2495784"/>
            <a:ext cx="2770032" cy="24829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2295642"/>
            <a:ext cx="5716442" cy="2466960"/>
          </a:xfrm>
          <a:prstGeom prst="rect">
            <a:avLst/>
          </a:prstGeom>
        </p:spPr>
      </p:pic>
    </p:spTree>
    <p:extLst>
      <p:ext uri="{BB962C8B-B14F-4D97-AF65-F5344CB8AC3E}">
        <p14:creationId xmlns:p14="http://schemas.microsoft.com/office/powerpoint/2010/main" val="25721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r>
              <a:rPr lang="en-GB" dirty="0"/>
              <a:t>Criteria for models </a:t>
            </a:r>
            <a:endParaRPr lang="en-US" dirty="0"/>
          </a:p>
        </p:txBody>
      </p:sp>
      <p:sp>
        <p:nvSpPr>
          <p:cNvPr id="2" name="Footer Placeholder 1"/>
          <p:cNvSpPr>
            <a:spLocks noGrp="1"/>
          </p:cNvSpPr>
          <p:nvPr>
            <p:ph type="ftr" sz="quarter" idx="11"/>
          </p:nvPr>
        </p:nvSpPr>
        <p:spPr/>
        <p:txBody>
          <a:bodyPr/>
          <a:lstStyle/>
          <a:p>
            <a:r>
              <a:rPr lang="en-CA" dirty="0"/>
              <a:t>Stress Testing</a:t>
            </a:r>
          </a:p>
        </p:txBody>
      </p:sp>
      <p:sp>
        <p:nvSpPr>
          <p:cNvPr id="3" name="Slide Number Placeholder 2"/>
          <p:cNvSpPr>
            <a:spLocks noGrp="1"/>
          </p:cNvSpPr>
          <p:nvPr>
            <p:ph type="sldNum" sz="quarter" idx="12"/>
          </p:nvPr>
        </p:nvSpPr>
        <p:spPr/>
        <p:txBody>
          <a:bodyPr/>
          <a:lstStyle/>
          <a:p>
            <a:fld id="{3F8EF7A6-A68D-4191-B817-2048ADCE2A8A}" type="slidenum">
              <a:rPr lang="en-CA" smtClean="0"/>
              <a:pPr/>
              <a:t>33</a:t>
            </a:fld>
            <a:endParaRPr lang="en-CA" dirty="0"/>
          </a:p>
        </p:txBody>
      </p:sp>
      <p:sp>
        <p:nvSpPr>
          <p:cNvPr id="8195" name="Content Placeholder 3"/>
          <p:cNvSpPr>
            <a:spLocks noGrp="1"/>
          </p:cNvSpPr>
          <p:nvPr>
            <p:ph sz="quarter" idx="1"/>
          </p:nvPr>
        </p:nvSpPr>
        <p:spPr/>
        <p:txBody>
          <a:bodyPr/>
          <a:lstStyle/>
          <a:p>
            <a:r>
              <a:rPr lang="en-GB" dirty="0"/>
              <a:t>Sufficiently represent aspects of the real world that are relevant to the decisions</a:t>
            </a:r>
            <a:endParaRPr lang="en-US" dirty="0"/>
          </a:p>
          <a:p>
            <a:r>
              <a:rPr lang="en-GB" dirty="0"/>
              <a:t>Include explanations of how the inputs are derived and what the outputs are intended to represent</a:t>
            </a:r>
          </a:p>
          <a:p>
            <a:r>
              <a:rPr lang="en-GB" dirty="0"/>
              <a:t>Be fit for purpose in both theory and practice</a:t>
            </a:r>
          </a:p>
          <a:p>
            <a:r>
              <a:rPr lang="en-GB" dirty="0"/>
              <a:t>Include explanations of any significant limitations</a:t>
            </a:r>
            <a:endParaRPr lang="en-US" dirty="0"/>
          </a:p>
          <a:p>
            <a:endParaRPr lang="en-GB" dirty="0"/>
          </a:p>
          <a:p>
            <a:endParaRPr lang="en-US" dirty="0"/>
          </a:p>
        </p:txBody>
      </p:sp>
    </p:spTree>
    <p:extLst>
      <p:ext uri="{BB962C8B-B14F-4D97-AF65-F5344CB8AC3E}">
        <p14:creationId xmlns:p14="http://schemas.microsoft.com/office/powerpoint/2010/main" val="3725763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Proportionality</a:t>
            </a:r>
          </a:p>
        </p:txBody>
      </p:sp>
      <p:sp>
        <p:nvSpPr>
          <p:cNvPr id="2" name="Content Placeholder 1"/>
          <p:cNvSpPr>
            <a:spLocks noGrp="1"/>
          </p:cNvSpPr>
          <p:nvPr>
            <p:ph idx="1"/>
          </p:nvPr>
        </p:nvSpPr>
        <p:spPr/>
        <p:txBody>
          <a:bodyPr>
            <a:normAutofit/>
          </a:bodyPr>
          <a:lstStyle/>
          <a:p>
            <a:r>
              <a:rPr lang="en-US" dirty="0"/>
              <a:t>“Proportionality principle” should be applied to pensions stress tests</a:t>
            </a:r>
          </a:p>
          <a:p>
            <a:r>
              <a:rPr lang="en-US" dirty="0"/>
              <a:t>Stress tests in emerging markets should be less complex than those in advanced markets</a:t>
            </a:r>
          </a:p>
          <a:p>
            <a:r>
              <a:rPr lang="en-US" dirty="0"/>
              <a:t>Insurance stress tests have been conducted by the IMF even in smaller jurisdictions (such as Guernsey, Isle of Man); technical notes with details:</a:t>
            </a:r>
          </a:p>
          <a:p>
            <a:pPr lvl="1"/>
            <a:r>
              <a:rPr lang="en-US" dirty="0">
                <a:hlinkClick r:id="rId3"/>
              </a:rPr>
              <a:t>http://www.imf.org/external/pubs/ft/scr/2011/cr1104.pdf</a:t>
            </a:r>
            <a:endParaRPr lang="en-US" dirty="0"/>
          </a:p>
          <a:p>
            <a:pPr lvl="1"/>
            <a:r>
              <a:rPr lang="en-US" dirty="0">
                <a:hlinkClick r:id="rId4"/>
              </a:rPr>
              <a:t>http://www.imf.org/external/pubs/ft/scr/2009/cr09279.pdf</a:t>
            </a:r>
            <a:endParaRPr lang="en-US" dirty="0"/>
          </a:p>
          <a:p>
            <a:r>
              <a:rPr lang="en-US" dirty="0"/>
              <a:t>Cross-sector example (Denmark):</a:t>
            </a:r>
          </a:p>
          <a:p>
            <a:pPr lvl="1"/>
            <a:r>
              <a:rPr lang="en-US" dirty="0">
                <a:hlinkClick r:id="rId5"/>
              </a:rPr>
              <a:t>https://www.imf.org/external/pubs/ft/scr/2014/cr14348.pdf</a:t>
            </a:r>
            <a:r>
              <a:rPr lang="en-US" dirty="0"/>
              <a:t> </a:t>
            </a:r>
          </a:p>
        </p:txBody>
      </p:sp>
      <p:sp>
        <p:nvSpPr>
          <p:cNvPr id="5" name="Footer Placeholder 4"/>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34</a:t>
            </a:fld>
            <a:endParaRPr lang="en-CA" dirty="0"/>
          </a:p>
        </p:txBody>
      </p:sp>
    </p:spTree>
    <p:extLst>
      <p:ext uri="{BB962C8B-B14F-4D97-AF65-F5344CB8AC3E}">
        <p14:creationId xmlns:p14="http://schemas.microsoft.com/office/powerpoint/2010/main" val="2698321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modeling considerations</a:t>
            </a:r>
          </a:p>
        </p:txBody>
      </p:sp>
      <p:sp>
        <p:nvSpPr>
          <p:cNvPr id="3" name="Content Placeholder 2"/>
          <p:cNvSpPr>
            <a:spLocks noGrp="1"/>
          </p:cNvSpPr>
          <p:nvPr>
            <p:ph idx="1"/>
          </p:nvPr>
        </p:nvSpPr>
        <p:spPr/>
        <p:txBody>
          <a:bodyPr>
            <a:normAutofit fontScale="92500"/>
          </a:bodyPr>
          <a:lstStyle/>
          <a:p>
            <a:r>
              <a:rPr lang="en-US" dirty="0"/>
              <a:t>Most stresses affect assets and liabilities, so should be assessed using a </a:t>
            </a:r>
            <a:r>
              <a:rPr lang="en-US" b="1" dirty="0"/>
              <a:t>total balance sheet approach </a:t>
            </a:r>
          </a:p>
          <a:p>
            <a:r>
              <a:rPr lang="en-US" dirty="0"/>
              <a:t>Assessment of aggregate risk impacts should not include </a:t>
            </a:r>
            <a:r>
              <a:rPr lang="en-US" b="1" dirty="0"/>
              <a:t>diversification benefits </a:t>
            </a:r>
            <a:r>
              <a:rPr lang="en-US" dirty="0"/>
              <a:t>except where economically plausible</a:t>
            </a:r>
          </a:p>
          <a:p>
            <a:r>
              <a:rPr lang="en-US" b="1" dirty="0"/>
              <a:t>Additional measures </a:t>
            </a:r>
            <a:r>
              <a:rPr lang="en-US" dirty="0"/>
              <a:t>(to solvency, such as earnings and liquidity) can provide a more comprehensive perspective</a:t>
            </a:r>
          </a:p>
          <a:p>
            <a:r>
              <a:rPr lang="en-US" dirty="0"/>
              <a:t>Different combinations of risk factors and varying magnitudes of shocks </a:t>
            </a:r>
            <a:r>
              <a:rPr lang="en-US" b="1" dirty="0"/>
              <a:t>introduce an element of flexibility</a:t>
            </a:r>
          </a:p>
          <a:p>
            <a:r>
              <a:rPr lang="en-US" b="1" dirty="0"/>
              <a:t>Secondary impacts </a:t>
            </a:r>
            <a:r>
              <a:rPr lang="en-US" dirty="0"/>
              <a:t>can be material in stress conditions</a:t>
            </a:r>
          </a:p>
          <a:p>
            <a:r>
              <a:rPr lang="en-US" dirty="0"/>
              <a:t>Framework should be designed to have no </a:t>
            </a:r>
            <a:r>
              <a:rPr lang="en-US" b="1" dirty="0"/>
              <a:t>distortive effects </a:t>
            </a:r>
            <a:r>
              <a:rPr lang="en-US" dirty="0"/>
              <a:t>on behavior (such as changes in asset allocation)</a:t>
            </a:r>
          </a:p>
          <a:p>
            <a:endParaRPr lang="en-US" dirty="0"/>
          </a:p>
        </p:txBody>
      </p:sp>
      <p:sp>
        <p:nvSpPr>
          <p:cNvPr id="4" name="Footer Placeholder 3"/>
          <p:cNvSpPr>
            <a:spLocks noGrp="1"/>
          </p:cNvSpPr>
          <p:nvPr>
            <p:ph type="ftr" sz="quarter" idx="11"/>
          </p:nvPr>
        </p:nvSpPr>
        <p:spPr/>
        <p:txBody>
          <a:bodyPr/>
          <a:lstStyle/>
          <a:p>
            <a:r>
              <a:rPr lang="en-CA" dirty="0"/>
              <a:t>Stress Testing</a:t>
            </a:r>
          </a:p>
        </p:txBody>
      </p:sp>
      <p:sp>
        <p:nvSpPr>
          <p:cNvPr id="5" name="Slide Number Placeholder 4"/>
          <p:cNvSpPr>
            <a:spLocks noGrp="1"/>
          </p:cNvSpPr>
          <p:nvPr>
            <p:ph type="sldNum" sz="quarter" idx="12"/>
          </p:nvPr>
        </p:nvSpPr>
        <p:spPr/>
        <p:txBody>
          <a:bodyPr/>
          <a:lstStyle/>
          <a:p>
            <a:fld id="{3F8EF7A6-A68D-4191-B817-2048ADCE2A8A}" type="slidenum">
              <a:rPr lang="en-CA" smtClean="0"/>
              <a:pPr/>
              <a:t>35</a:t>
            </a:fld>
            <a:endParaRPr lang="en-CA" dirty="0"/>
          </a:p>
        </p:txBody>
      </p:sp>
    </p:spTree>
    <p:extLst>
      <p:ext uri="{BB962C8B-B14F-4D97-AF65-F5344CB8AC3E}">
        <p14:creationId xmlns:p14="http://schemas.microsoft.com/office/powerpoint/2010/main" val="3143640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GB" dirty="0"/>
              <a:t>Problems with models </a:t>
            </a:r>
            <a:endParaRPr lang="en-US" dirty="0"/>
          </a:p>
        </p:txBody>
      </p:sp>
      <p:sp>
        <p:nvSpPr>
          <p:cNvPr id="2" name="Footer Placeholder 1"/>
          <p:cNvSpPr>
            <a:spLocks noGrp="1"/>
          </p:cNvSpPr>
          <p:nvPr>
            <p:ph type="ftr" sz="quarter" idx="11"/>
          </p:nvPr>
        </p:nvSpPr>
        <p:spPr/>
        <p:txBody>
          <a:bodyPr/>
          <a:lstStyle/>
          <a:p>
            <a:r>
              <a:rPr lang="en-CA" dirty="0"/>
              <a:t>Stress Testing</a:t>
            </a:r>
          </a:p>
        </p:txBody>
      </p:sp>
      <p:sp>
        <p:nvSpPr>
          <p:cNvPr id="3" name="Slide Number Placeholder 2"/>
          <p:cNvSpPr>
            <a:spLocks noGrp="1"/>
          </p:cNvSpPr>
          <p:nvPr>
            <p:ph type="sldNum" sz="quarter" idx="12"/>
          </p:nvPr>
        </p:nvSpPr>
        <p:spPr/>
        <p:txBody>
          <a:bodyPr/>
          <a:lstStyle/>
          <a:p>
            <a:fld id="{3F8EF7A6-A68D-4191-B817-2048ADCE2A8A}" type="slidenum">
              <a:rPr lang="en-CA" smtClean="0"/>
              <a:pPr/>
              <a:t>36</a:t>
            </a:fld>
            <a:endParaRPr lang="en-CA" dirty="0"/>
          </a:p>
        </p:txBody>
      </p:sp>
      <p:sp>
        <p:nvSpPr>
          <p:cNvPr id="7171" name="Content Placeholder 3"/>
          <p:cNvSpPr>
            <a:spLocks noGrp="1"/>
          </p:cNvSpPr>
          <p:nvPr>
            <p:ph sz="quarter" idx="1"/>
          </p:nvPr>
        </p:nvSpPr>
        <p:spPr/>
        <p:txBody>
          <a:bodyPr>
            <a:normAutofit fontScale="92500" lnSpcReduction="20000"/>
          </a:bodyPr>
          <a:lstStyle/>
          <a:p>
            <a:r>
              <a:rPr lang="en-GB" dirty="0"/>
              <a:t>What is modelled and how: omitting key factors, using inappropriate data, failing to take account of extreme events, dependencies, risk correlations, risk aggregations and changes over time</a:t>
            </a:r>
            <a:endParaRPr lang="en-US" dirty="0"/>
          </a:p>
          <a:p>
            <a:r>
              <a:rPr lang="en-GB" dirty="0"/>
              <a:t>Understanding the power and limitations of models: using for unintended applications, overestimating their realism</a:t>
            </a:r>
            <a:endParaRPr lang="en-US" dirty="0"/>
          </a:p>
          <a:p>
            <a:r>
              <a:rPr lang="en-GB" dirty="0"/>
              <a:t>Operational risks: poor documentation, lack of testing, misuse of data</a:t>
            </a:r>
          </a:p>
          <a:p>
            <a:pPr lvl="1"/>
            <a:r>
              <a:rPr lang="en-GB" dirty="0"/>
              <a:t>For examples, see the website of the European Spreadsheet Risks Interest Group at </a:t>
            </a:r>
            <a:r>
              <a:rPr lang="en-GB" dirty="0">
                <a:hlinkClick r:id="rId3"/>
              </a:rPr>
              <a:t>http://www.eusprig.org/</a:t>
            </a:r>
            <a:r>
              <a:rPr lang="en-GB" dirty="0"/>
              <a:t> </a:t>
            </a:r>
          </a:p>
          <a:p>
            <a:endParaRPr lang="en-GB" dirty="0"/>
          </a:p>
          <a:p>
            <a:r>
              <a:rPr lang="en-GB" dirty="0"/>
              <a:t>All models – and quantitative assessments – have limitations</a:t>
            </a:r>
          </a:p>
          <a:p>
            <a:pPr lvl="1"/>
            <a:r>
              <a:rPr lang="en-GB" dirty="0"/>
              <a:t>Be aware of them!</a:t>
            </a:r>
          </a:p>
          <a:p>
            <a:pPr lvl="1"/>
            <a:r>
              <a:rPr lang="en-GB" dirty="0"/>
              <a:t>Use a variety of assessment tools</a:t>
            </a:r>
            <a:endParaRPr lang="en-US" dirty="0"/>
          </a:p>
          <a:p>
            <a:endParaRPr lang="en-GB" dirty="0"/>
          </a:p>
          <a:p>
            <a:endParaRPr lang="en-US" dirty="0"/>
          </a:p>
        </p:txBody>
      </p:sp>
    </p:spTree>
    <p:extLst>
      <p:ext uri="{BB962C8B-B14F-4D97-AF65-F5344CB8AC3E}">
        <p14:creationId xmlns:p14="http://schemas.microsoft.com/office/powerpoint/2010/main" val="3363111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Deterministic modeling: a simple example</a:t>
            </a:r>
          </a:p>
        </p:txBody>
      </p:sp>
      <p:sp>
        <p:nvSpPr>
          <p:cNvPr id="4" name="Footer Placeholder 3"/>
          <p:cNvSpPr>
            <a:spLocks noGrp="1"/>
          </p:cNvSpPr>
          <p:nvPr>
            <p:ph type="ftr" sz="quarter" idx="11"/>
          </p:nvPr>
        </p:nvSpPr>
        <p:spPr/>
        <p:txBody>
          <a:bodyPr/>
          <a:lstStyle/>
          <a:p>
            <a:r>
              <a:rPr lang="en-CA" dirty="0"/>
              <a:t>Stress Testing</a:t>
            </a:r>
          </a:p>
        </p:txBody>
      </p:sp>
      <p:sp>
        <p:nvSpPr>
          <p:cNvPr id="5" name="Slide Number Placeholder 4"/>
          <p:cNvSpPr>
            <a:spLocks noGrp="1"/>
          </p:cNvSpPr>
          <p:nvPr>
            <p:ph type="sldNum" sz="quarter" idx="12"/>
          </p:nvPr>
        </p:nvSpPr>
        <p:spPr/>
        <p:txBody>
          <a:bodyPr/>
          <a:lstStyle/>
          <a:p>
            <a:fld id="{3F8EF7A6-A68D-4191-B817-2048ADCE2A8A}" type="slidenum">
              <a:rPr lang="en-CA" smtClean="0"/>
              <a:pPr/>
              <a:t>37</a:t>
            </a:fld>
            <a:endParaRPr lang="en-CA" dirty="0"/>
          </a:p>
        </p:txBody>
      </p:sp>
      <p:sp>
        <p:nvSpPr>
          <p:cNvPr id="3" name="Content Placeholder 2"/>
          <p:cNvSpPr>
            <a:spLocks noGrp="1"/>
          </p:cNvSpPr>
          <p:nvPr>
            <p:ph sz="quarter" idx="1"/>
          </p:nvPr>
        </p:nvSpPr>
        <p:spPr/>
        <p:txBody>
          <a:bodyPr>
            <a:normAutofit/>
          </a:bodyPr>
          <a:lstStyle/>
          <a:p>
            <a:r>
              <a:rPr lang="en-GB" dirty="0"/>
              <a:t>Scenario 1: an immediate 1.0% upward shift in the yield curve and a 20% decline in equities</a:t>
            </a:r>
          </a:p>
          <a:p>
            <a:r>
              <a:rPr lang="en-GB" dirty="0"/>
              <a:t>Scenario 2: an immediate 1.0% downward shift in the yield curve and a 20% decline in equities</a:t>
            </a:r>
          </a:p>
          <a:p>
            <a:r>
              <a:rPr lang="en-GB" dirty="0"/>
              <a:t>Assets are invested 60% in bonds, with an average duration of 10, and 40% in equities</a:t>
            </a:r>
          </a:p>
          <a:p>
            <a:r>
              <a:rPr lang="en-GB" dirty="0"/>
              <a:t>The duration of liabilities is 14</a:t>
            </a:r>
          </a:p>
          <a:p>
            <a:r>
              <a:rPr lang="en-GB" dirty="0"/>
              <a:t>Regulations require a minimum surplus of 10% of liabilities</a:t>
            </a:r>
          </a:p>
          <a:p>
            <a:r>
              <a:rPr lang="en-GB" dirty="0"/>
              <a:t>For a DB pension plan, any shortfall must be amortized by additional employer contributions over 5 years or less</a:t>
            </a:r>
            <a:endParaRPr lang="en-CA" dirty="0"/>
          </a:p>
        </p:txBody>
      </p:sp>
    </p:spTree>
    <p:extLst>
      <p:ext uri="{BB962C8B-B14F-4D97-AF65-F5344CB8AC3E}">
        <p14:creationId xmlns:p14="http://schemas.microsoft.com/office/powerpoint/2010/main" val="4176020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Deterministic modeling: a simple example</a:t>
            </a:r>
          </a:p>
        </p:txBody>
      </p:sp>
      <p:sp>
        <p:nvSpPr>
          <p:cNvPr id="3" name="Footer Placeholder 2"/>
          <p:cNvSpPr>
            <a:spLocks noGrp="1"/>
          </p:cNvSpPr>
          <p:nvPr>
            <p:ph type="ftr" sz="quarter" idx="11"/>
          </p:nvPr>
        </p:nvSpPr>
        <p:spPr/>
        <p:txBody>
          <a:bodyPr/>
          <a:lstStyle/>
          <a:p>
            <a:r>
              <a:rPr lang="en-CA" dirty="0"/>
              <a:t>Stress Testing</a:t>
            </a:r>
          </a:p>
        </p:txBody>
      </p:sp>
      <p:sp>
        <p:nvSpPr>
          <p:cNvPr id="5" name="Slide Number Placeholder 4"/>
          <p:cNvSpPr>
            <a:spLocks noGrp="1"/>
          </p:cNvSpPr>
          <p:nvPr>
            <p:ph type="sldNum" sz="quarter" idx="12"/>
          </p:nvPr>
        </p:nvSpPr>
        <p:spPr/>
        <p:txBody>
          <a:bodyPr/>
          <a:lstStyle/>
          <a:p>
            <a:fld id="{3F8EF7A6-A68D-4191-B817-2048ADCE2A8A}" type="slidenum">
              <a:rPr lang="en-CA" smtClean="0"/>
              <a:pPr/>
              <a:t>38</a:t>
            </a:fld>
            <a:endParaRPr lang="en-CA"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73861165"/>
              </p:ext>
            </p:extLst>
          </p:nvPr>
        </p:nvGraphicFramePr>
        <p:xfrm>
          <a:off x="457200" y="1219200"/>
          <a:ext cx="8229600" cy="5044441"/>
        </p:xfrm>
        <a:graphic>
          <a:graphicData uri="http://schemas.openxmlformats.org/drawingml/2006/table">
            <a:tbl>
              <a:tblPr firstRow="1" bandRow="1">
                <a:tableStyleId>{5C22544A-7EE6-4342-B048-85BDC9FD1C3A}</a:tableStyleId>
              </a:tblPr>
              <a:tblGrid>
                <a:gridCol w="2406770">
                  <a:extLst>
                    <a:ext uri="{9D8B030D-6E8A-4147-A177-3AD203B41FA5}">
                      <a16:colId xmlns:a16="http://schemas.microsoft.com/office/drawing/2014/main" val="20000"/>
                    </a:ext>
                  </a:extLst>
                </a:gridCol>
                <a:gridCol w="170803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59103">
                <a:tc>
                  <a:txBody>
                    <a:bodyPr/>
                    <a:lstStyle/>
                    <a:p>
                      <a:pPr algn="l">
                        <a:spcAft>
                          <a:spcPts val="1200"/>
                        </a:spcAft>
                        <a:tabLst>
                          <a:tab pos="539750" algn="l"/>
                          <a:tab pos="756285" algn="l"/>
                          <a:tab pos="972185" algn="l"/>
                        </a:tabLst>
                      </a:pPr>
                      <a:r>
                        <a:rPr lang="en-GB" sz="1800" b="1" dirty="0">
                          <a:effectLst/>
                          <a:latin typeface="+mn-lt"/>
                          <a:ea typeface="MS Mincho"/>
                        </a:rPr>
                        <a:t> </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b="1" dirty="0">
                          <a:effectLst/>
                          <a:latin typeface="+mn-lt"/>
                          <a:ea typeface="MS Mincho"/>
                        </a:rPr>
                        <a:t>Current</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b="1" dirty="0">
                          <a:effectLst/>
                          <a:latin typeface="+mn-lt"/>
                          <a:ea typeface="MS Mincho"/>
                        </a:rPr>
                        <a:t>Scenario 1</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b="1" dirty="0">
                          <a:effectLst/>
                          <a:latin typeface="+mn-lt"/>
                          <a:ea typeface="MS Mincho"/>
                        </a:rPr>
                        <a:t>Scenario 2</a:t>
                      </a:r>
                      <a:endParaRPr lang="en-CA" sz="1800" dirty="0">
                        <a:effectLst/>
                        <a:latin typeface="+mn-lt"/>
                        <a:ea typeface="Times New Roman"/>
                      </a:endParaRPr>
                    </a:p>
                  </a:txBody>
                  <a:tcPr marL="69874" marR="69874" marT="0" marB="0"/>
                </a:tc>
                <a:extLst>
                  <a:ext uri="{0D108BD9-81ED-4DB2-BD59-A6C34878D82A}">
                    <a16:rowId xmlns:a16="http://schemas.microsoft.com/office/drawing/2014/main" val="10000"/>
                  </a:ext>
                </a:extLst>
              </a:tr>
              <a:tr h="1700286">
                <a:tc>
                  <a:txBody>
                    <a:bodyPr/>
                    <a:lstStyle/>
                    <a:p>
                      <a:pPr algn="l">
                        <a:spcAft>
                          <a:spcPts val="1200"/>
                        </a:spcAft>
                        <a:tabLst>
                          <a:tab pos="539750" algn="l"/>
                          <a:tab pos="756285" algn="l"/>
                          <a:tab pos="972185" algn="l"/>
                        </a:tabLst>
                      </a:pPr>
                      <a:r>
                        <a:rPr lang="en-GB" sz="1800" b="0" dirty="0">
                          <a:effectLst/>
                          <a:latin typeface="+mn-lt"/>
                          <a:ea typeface="MS Mincho"/>
                        </a:rPr>
                        <a:t>Assets</a:t>
                      </a:r>
                      <a:endParaRPr lang="en-CA" sz="1800" b="0" dirty="0">
                        <a:effectLst/>
                        <a:latin typeface="+mn-lt"/>
                        <a:ea typeface="Times New Roman"/>
                      </a:endParaRPr>
                    </a:p>
                    <a:p>
                      <a:pPr marL="342900" lvl="0" indent="-342900" algn="l">
                        <a:spcAft>
                          <a:spcPts val="1200"/>
                        </a:spcAft>
                        <a:buFont typeface="Symbol"/>
                        <a:buChar char=""/>
                        <a:tabLst>
                          <a:tab pos="539750" algn="l"/>
                          <a:tab pos="756285" algn="l"/>
                          <a:tab pos="972185" algn="l"/>
                        </a:tabLst>
                      </a:pPr>
                      <a:r>
                        <a:rPr lang="en-GB" sz="1800" b="0" dirty="0">
                          <a:effectLst/>
                          <a:latin typeface="+mn-lt"/>
                          <a:ea typeface="MS Mincho"/>
                        </a:rPr>
                        <a:t>Bonds</a:t>
                      </a:r>
                      <a:endParaRPr lang="en-CA" sz="1800" b="0" dirty="0">
                        <a:effectLst/>
                        <a:latin typeface="+mn-lt"/>
                        <a:ea typeface="Times New Roman"/>
                      </a:endParaRPr>
                    </a:p>
                    <a:p>
                      <a:pPr marL="342900" lvl="0" indent="-342900" algn="l">
                        <a:spcAft>
                          <a:spcPts val="1200"/>
                        </a:spcAft>
                        <a:buFont typeface="Symbol"/>
                        <a:buChar char=""/>
                        <a:tabLst>
                          <a:tab pos="539750" algn="l"/>
                          <a:tab pos="756285" algn="l"/>
                          <a:tab pos="972185" algn="l"/>
                        </a:tabLst>
                      </a:pPr>
                      <a:r>
                        <a:rPr lang="en-GB" sz="1800" b="0" dirty="0">
                          <a:effectLst/>
                          <a:latin typeface="+mn-lt"/>
                          <a:ea typeface="MS Mincho"/>
                        </a:rPr>
                        <a:t>Equities</a:t>
                      </a:r>
                      <a:endParaRPr lang="en-CA" sz="1800" b="0" dirty="0">
                        <a:effectLst/>
                        <a:latin typeface="+mn-lt"/>
                        <a:ea typeface="Times New Roman"/>
                      </a:endParaRPr>
                    </a:p>
                    <a:p>
                      <a:pPr marL="342900" lvl="0" indent="-342900" algn="l">
                        <a:spcAft>
                          <a:spcPts val="1200"/>
                        </a:spcAft>
                        <a:buFont typeface="Symbol"/>
                        <a:buChar char=""/>
                        <a:tabLst>
                          <a:tab pos="539750" algn="l"/>
                          <a:tab pos="756285" algn="l"/>
                          <a:tab pos="972185" algn="l"/>
                        </a:tabLst>
                      </a:pPr>
                      <a:r>
                        <a:rPr lang="en-GB" sz="1800" b="0" dirty="0">
                          <a:effectLst/>
                          <a:latin typeface="+mn-lt"/>
                          <a:ea typeface="MS Mincho"/>
                        </a:rPr>
                        <a:t>Total</a:t>
                      </a:r>
                      <a:endParaRPr lang="en-CA" sz="1800" b="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 </a:t>
                      </a:r>
                      <a:endParaRPr lang="en-CA" sz="1800" dirty="0">
                        <a:effectLst/>
                        <a:latin typeface="+mn-lt"/>
                        <a:ea typeface="Times New Roman"/>
                      </a:endParaRPr>
                    </a:p>
                    <a:p>
                      <a:pPr algn="ctr">
                        <a:spcAft>
                          <a:spcPts val="1200"/>
                        </a:spcAft>
                        <a:tabLst>
                          <a:tab pos="539750" algn="l"/>
                          <a:tab pos="756285" algn="l"/>
                          <a:tab pos="972185" algn="l"/>
                        </a:tabLst>
                      </a:pPr>
                      <a:r>
                        <a:rPr lang="en-GB" sz="1800" dirty="0">
                          <a:effectLst/>
                          <a:latin typeface="+mn-lt"/>
                          <a:ea typeface="MS Mincho"/>
                        </a:rPr>
                        <a:t>120.0</a:t>
                      </a:r>
                      <a:endParaRPr lang="en-CA" sz="1800" dirty="0">
                        <a:effectLst/>
                        <a:latin typeface="+mn-lt"/>
                        <a:ea typeface="Times New Roman"/>
                      </a:endParaRPr>
                    </a:p>
                    <a:p>
                      <a:pPr algn="ctr">
                        <a:spcAft>
                          <a:spcPts val="1200"/>
                        </a:spcAft>
                        <a:tabLst>
                          <a:tab pos="539750" algn="l"/>
                          <a:tab pos="756285" algn="l"/>
                          <a:tab pos="972185" algn="l"/>
                        </a:tabLst>
                      </a:pPr>
                      <a:r>
                        <a:rPr lang="en-GB" sz="1800" u="sng" dirty="0">
                          <a:effectLst/>
                          <a:latin typeface="+mn-lt"/>
                          <a:ea typeface="MS Mincho"/>
                        </a:rPr>
                        <a:t>80.0</a:t>
                      </a:r>
                      <a:endParaRPr lang="en-CA" sz="1800" dirty="0">
                        <a:effectLst/>
                        <a:latin typeface="+mn-lt"/>
                        <a:ea typeface="Times New Roman"/>
                      </a:endParaRPr>
                    </a:p>
                    <a:p>
                      <a:pPr algn="ctr">
                        <a:spcAft>
                          <a:spcPts val="1200"/>
                        </a:spcAft>
                        <a:tabLst>
                          <a:tab pos="539750" algn="l"/>
                          <a:tab pos="756285" algn="l"/>
                          <a:tab pos="972185" algn="l"/>
                        </a:tabLst>
                      </a:pPr>
                      <a:r>
                        <a:rPr lang="en-GB" sz="1800" dirty="0">
                          <a:effectLst/>
                          <a:latin typeface="+mn-lt"/>
                          <a:ea typeface="MS Mincho"/>
                        </a:rPr>
                        <a:t>200.0</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 </a:t>
                      </a:r>
                      <a:endParaRPr lang="en-CA" sz="1800" dirty="0">
                        <a:effectLst/>
                        <a:latin typeface="+mn-lt"/>
                        <a:ea typeface="Times New Roman"/>
                      </a:endParaRPr>
                    </a:p>
                    <a:p>
                      <a:pPr algn="ctr">
                        <a:spcAft>
                          <a:spcPts val="1200"/>
                        </a:spcAft>
                        <a:tabLst>
                          <a:tab pos="539750" algn="l"/>
                          <a:tab pos="756285" algn="l"/>
                          <a:tab pos="972185" algn="l"/>
                        </a:tabLst>
                      </a:pPr>
                      <a:r>
                        <a:rPr lang="en-GB" sz="1800" dirty="0">
                          <a:effectLst/>
                          <a:latin typeface="+mn-lt"/>
                          <a:ea typeface="MS Mincho"/>
                        </a:rPr>
                        <a:t>108.0</a:t>
                      </a:r>
                      <a:endParaRPr lang="en-CA" sz="1800" dirty="0">
                        <a:effectLst/>
                        <a:latin typeface="+mn-lt"/>
                        <a:ea typeface="Times New Roman"/>
                      </a:endParaRPr>
                    </a:p>
                    <a:p>
                      <a:pPr algn="ctr">
                        <a:spcAft>
                          <a:spcPts val="1200"/>
                        </a:spcAft>
                        <a:tabLst>
                          <a:tab pos="539750" algn="l"/>
                          <a:tab pos="756285" algn="l"/>
                          <a:tab pos="972185" algn="l"/>
                        </a:tabLst>
                      </a:pPr>
                      <a:r>
                        <a:rPr lang="en-GB" sz="1800" u="sng" dirty="0">
                          <a:effectLst/>
                          <a:latin typeface="+mn-lt"/>
                          <a:ea typeface="MS Mincho"/>
                        </a:rPr>
                        <a:t>64.0</a:t>
                      </a:r>
                      <a:endParaRPr lang="en-CA" sz="1800" dirty="0">
                        <a:effectLst/>
                        <a:latin typeface="+mn-lt"/>
                        <a:ea typeface="Times New Roman"/>
                      </a:endParaRPr>
                    </a:p>
                    <a:p>
                      <a:pPr algn="ctr">
                        <a:spcAft>
                          <a:spcPts val="1200"/>
                        </a:spcAft>
                        <a:tabLst>
                          <a:tab pos="539750" algn="l"/>
                          <a:tab pos="756285" algn="l"/>
                          <a:tab pos="972185" algn="l"/>
                        </a:tabLst>
                      </a:pPr>
                      <a:r>
                        <a:rPr lang="en-GB" sz="1800" dirty="0">
                          <a:effectLst/>
                          <a:latin typeface="+mn-lt"/>
                          <a:ea typeface="MS Mincho"/>
                        </a:rPr>
                        <a:t>172.0</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 </a:t>
                      </a:r>
                      <a:endParaRPr lang="en-CA" sz="1800" dirty="0">
                        <a:effectLst/>
                        <a:latin typeface="+mn-lt"/>
                        <a:ea typeface="Times New Roman"/>
                      </a:endParaRPr>
                    </a:p>
                    <a:p>
                      <a:pPr algn="ctr">
                        <a:spcAft>
                          <a:spcPts val="1200"/>
                        </a:spcAft>
                        <a:tabLst>
                          <a:tab pos="539750" algn="l"/>
                          <a:tab pos="756285" algn="l"/>
                          <a:tab pos="972185" algn="l"/>
                        </a:tabLst>
                      </a:pPr>
                      <a:r>
                        <a:rPr lang="en-GB" sz="1800" dirty="0">
                          <a:effectLst/>
                          <a:latin typeface="+mn-lt"/>
                          <a:ea typeface="MS Mincho"/>
                        </a:rPr>
                        <a:t>132.0</a:t>
                      </a:r>
                      <a:endParaRPr lang="en-CA" sz="1800" dirty="0">
                        <a:effectLst/>
                        <a:latin typeface="+mn-lt"/>
                        <a:ea typeface="Times New Roman"/>
                      </a:endParaRPr>
                    </a:p>
                    <a:p>
                      <a:pPr algn="ctr">
                        <a:spcAft>
                          <a:spcPts val="1200"/>
                        </a:spcAft>
                        <a:tabLst>
                          <a:tab pos="539750" algn="l"/>
                          <a:tab pos="756285" algn="l"/>
                          <a:tab pos="972185" algn="l"/>
                        </a:tabLst>
                      </a:pPr>
                      <a:r>
                        <a:rPr lang="en-GB" sz="1800" u="sng" dirty="0">
                          <a:effectLst/>
                          <a:latin typeface="+mn-lt"/>
                          <a:ea typeface="MS Mincho"/>
                        </a:rPr>
                        <a:t>64.0</a:t>
                      </a:r>
                      <a:endParaRPr lang="en-CA" sz="1800" dirty="0">
                        <a:effectLst/>
                        <a:latin typeface="+mn-lt"/>
                        <a:ea typeface="Times New Roman"/>
                      </a:endParaRPr>
                    </a:p>
                    <a:p>
                      <a:pPr algn="ctr">
                        <a:spcAft>
                          <a:spcPts val="1200"/>
                        </a:spcAft>
                        <a:tabLst>
                          <a:tab pos="539750" algn="l"/>
                          <a:tab pos="756285" algn="l"/>
                          <a:tab pos="972185" algn="l"/>
                        </a:tabLst>
                      </a:pPr>
                      <a:r>
                        <a:rPr lang="en-GB" sz="1800" dirty="0">
                          <a:effectLst/>
                          <a:latin typeface="+mn-lt"/>
                          <a:ea typeface="MS Mincho"/>
                        </a:rPr>
                        <a:t>196.0</a:t>
                      </a:r>
                      <a:endParaRPr lang="en-CA" sz="1800" dirty="0">
                        <a:effectLst/>
                        <a:latin typeface="+mn-lt"/>
                        <a:ea typeface="Times New Roman"/>
                      </a:endParaRPr>
                    </a:p>
                  </a:txBody>
                  <a:tcPr marL="69874" marR="69874" marT="0" marB="0"/>
                </a:tc>
                <a:extLst>
                  <a:ext uri="{0D108BD9-81ED-4DB2-BD59-A6C34878D82A}">
                    <a16:rowId xmlns:a16="http://schemas.microsoft.com/office/drawing/2014/main" val="10001"/>
                  </a:ext>
                </a:extLst>
              </a:tr>
              <a:tr h="559103">
                <a:tc>
                  <a:txBody>
                    <a:bodyPr/>
                    <a:lstStyle/>
                    <a:p>
                      <a:pPr algn="l">
                        <a:spcAft>
                          <a:spcPts val="1200"/>
                        </a:spcAft>
                        <a:tabLst>
                          <a:tab pos="539750" algn="l"/>
                          <a:tab pos="756285" algn="l"/>
                          <a:tab pos="972185" algn="l"/>
                        </a:tabLst>
                      </a:pPr>
                      <a:r>
                        <a:rPr lang="en-GB" sz="1800" b="0" dirty="0">
                          <a:effectLst/>
                          <a:latin typeface="+mn-lt"/>
                          <a:ea typeface="MS Mincho"/>
                        </a:rPr>
                        <a:t>Liabilities</a:t>
                      </a:r>
                      <a:endParaRPr lang="en-CA" sz="1800" b="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170.0</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146.2</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193.8</a:t>
                      </a:r>
                      <a:endParaRPr lang="en-CA" sz="1800" dirty="0">
                        <a:effectLst/>
                        <a:latin typeface="+mn-lt"/>
                        <a:ea typeface="Times New Roman"/>
                      </a:endParaRPr>
                    </a:p>
                  </a:txBody>
                  <a:tcPr marL="69874" marR="69874" marT="0" marB="0"/>
                </a:tc>
                <a:extLst>
                  <a:ext uri="{0D108BD9-81ED-4DB2-BD59-A6C34878D82A}">
                    <a16:rowId xmlns:a16="http://schemas.microsoft.com/office/drawing/2014/main" val="10002"/>
                  </a:ext>
                </a:extLst>
              </a:tr>
              <a:tr h="559103">
                <a:tc>
                  <a:txBody>
                    <a:bodyPr/>
                    <a:lstStyle/>
                    <a:p>
                      <a:pPr algn="l">
                        <a:spcAft>
                          <a:spcPts val="1200"/>
                        </a:spcAft>
                        <a:tabLst>
                          <a:tab pos="539750" algn="l"/>
                          <a:tab pos="756285" algn="l"/>
                          <a:tab pos="972185" algn="l"/>
                        </a:tabLst>
                      </a:pPr>
                      <a:r>
                        <a:rPr lang="en-GB" sz="1800" b="0" dirty="0">
                          <a:effectLst/>
                          <a:latin typeface="+mn-lt"/>
                          <a:ea typeface="MS Mincho"/>
                        </a:rPr>
                        <a:t>Actual Surplus</a:t>
                      </a:r>
                      <a:endParaRPr lang="en-CA" sz="1800" b="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30.0</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25.8</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2.2</a:t>
                      </a:r>
                      <a:endParaRPr lang="en-CA" sz="1800" dirty="0">
                        <a:effectLst/>
                        <a:latin typeface="+mn-lt"/>
                        <a:ea typeface="Times New Roman"/>
                      </a:endParaRPr>
                    </a:p>
                  </a:txBody>
                  <a:tcPr marL="69874" marR="69874" marT="0" marB="0"/>
                </a:tc>
                <a:extLst>
                  <a:ext uri="{0D108BD9-81ED-4DB2-BD59-A6C34878D82A}">
                    <a16:rowId xmlns:a16="http://schemas.microsoft.com/office/drawing/2014/main" val="10003"/>
                  </a:ext>
                </a:extLst>
              </a:tr>
              <a:tr h="559103">
                <a:tc>
                  <a:txBody>
                    <a:bodyPr/>
                    <a:lstStyle/>
                    <a:p>
                      <a:pPr algn="l">
                        <a:spcAft>
                          <a:spcPts val="1200"/>
                        </a:spcAft>
                        <a:tabLst>
                          <a:tab pos="539750" algn="l"/>
                          <a:tab pos="756285" algn="l"/>
                          <a:tab pos="972185" algn="l"/>
                        </a:tabLst>
                      </a:pPr>
                      <a:r>
                        <a:rPr lang="en-GB" sz="1800" b="0" dirty="0">
                          <a:effectLst/>
                          <a:latin typeface="+mn-lt"/>
                          <a:ea typeface="MS Mincho"/>
                        </a:rPr>
                        <a:t>Required Surplus</a:t>
                      </a:r>
                      <a:endParaRPr lang="en-CA" sz="1800" b="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17.0</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14.6</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19.4</a:t>
                      </a:r>
                      <a:endParaRPr lang="en-CA" sz="1800" dirty="0">
                        <a:effectLst/>
                        <a:latin typeface="+mn-lt"/>
                        <a:ea typeface="Times New Roman"/>
                      </a:endParaRPr>
                    </a:p>
                  </a:txBody>
                  <a:tcPr marL="69874" marR="69874" marT="0" marB="0"/>
                </a:tc>
                <a:extLst>
                  <a:ext uri="{0D108BD9-81ED-4DB2-BD59-A6C34878D82A}">
                    <a16:rowId xmlns:a16="http://schemas.microsoft.com/office/drawing/2014/main" val="10004"/>
                  </a:ext>
                </a:extLst>
              </a:tr>
              <a:tr h="559103">
                <a:tc>
                  <a:txBody>
                    <a:bodyPr/>
                    <a:lstStyle/>
                    <a:p>
                      <a:pPr algn="l">
                        <a:spcAft>
                          <a:spcPts val="1200"/>
                        </a:spcAft>
                        <a:tabLst>
                          <a:tab pos="539750" algn="l"/>
                          <a:tab pos="756285" algn="l"/>
                          <a:tab pos="972185" algn="l"/>
                        </a:tabLst>
                      </a:pPr>
                      <a:r>
                        <a:rPr lang="en-GB" sz="1800" b="0" dirty="0">
                          <a:effectLst/>
                          <a:latin typeface="+mn-lt"/>
                          <a:ea typeface="MS Mincho"/>
                        </a:rPr>
                        <a:t>Ratio of Actual to Required</a:t>
                      </a:r>
                      <a:endParaRPr lang="en-CA" sz="1800" b="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176%</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176%</a:t>
                      </a:r>
                      <a:endParaRPr lang="en-CA" sz="1800" dirty="0">
                        <a:effectLst/>
                        <a:latin typeface="+mn-lt"/>
                        <a:ea typeface="Times New Roman"/>
                      </a:endParaRPr>
                    </a:p>
                  </a:txBody>
                  <a:tcPr marL="69874" marR="69874" marT="0" marB="0"/>
                </a:tc>
                <a:tc>
                  <a:txBody>
                    <a:bodyPr/>
                    <a:lstStyle/>
                    <a:p>
                      <a:pPr algn="ctr">
                        <a:spcAft>
                          <a:spcPts val="1200"/>
                        </a:spcAft>
                        <a:tabLst>
                          <a:tab pos="539750" algn="l"/>
                          <a:tab pos="756285" algn="l"/>
                          <a:tab pos="972185" algn="l"/>
                        </a:tabLst>
                      </a:pPr>
                      <a:r>
                        <a:rPr lang="en-GB" sz="1800" dirty="0">
                          <a:effectLst/>
                          <a:latin typeface="+mn-lt"/>
                          <a:ea typeface="MS Mincho"/>
                        </a:rPr>
                        <a:t>11%</a:t>
                      </a:r>
                      <a:endParaRPr lang="en-CA" sz="1800" dirty="0">
                        <a:effectLst/>
                        <a:latin typeface="+mn-lt"/>
                        <a:ea typeface="Times New Roman"/>
                      </a:endParaRPr>
                    </a:p>
                  </a:txBody>
                  <a:tcPr marL="69874" marR="69874" marT="0" marB="0"/>
                </a:tc>
                <a:extLst>
                  <a:ext uri="{0D108BD9-81ED-4DB2-BD59-A6C34878D82A}">
                    <a16:rowId xmlns:a16="http://schemas.microsoft.com/office/drawing/2014/main" val="10005"/>
                  </a:ext>
                </a:extLst>
              </a:tr>
              <a:tr h="374103">
                <a:tc>
                  <a:txBody>
                    <a:bodyPr/>
                    <a:lstStyle/>
                    <a:p>
                      <a:pPr algn="l">
                        <a:spcAft>
                          <a:spcPts val="1200"/>
                        </a:spcAft>
                        <a:tabLst>
                          <a:tab pos="539750" algn="l"/>
                          <a:tab pos="756285" algn="l"/>
                          <a:tab pos="972185" algn="l"/>
                        </a:tabLst>
                      </a:pPr>
                      <a:r>
                        <a:rPr lang="en-CA" sz="1800" b="0" dirty="0">
                          <a:effectLst/>
                          <a:latin typeface="+mn-lt"/>
                          <a:ea typeface="Times New Roman"/>
                        </a:rPr>
                        <a:t>(DB) Additional Employer Contribution</a:t>
                      </a:r>
                    </a:p>
                  </a:txBody>
                  <a:tcPr marL="69874" marR="69874" marT="0" marB="0"/>
                </a:tc>
                <a:tc>
                  <a:txBody>
                    <a:bodyPr/>
                    <a:lstStyle/>
                    <a:p>
                      <a:pPr algn="ctr">
                        <a:spcAft>
                          <a:spcPts val="1200"/>
                        </a:spcAft>
                        <a:tabLst>
                          <a:tab pos="539750" algn="l"/>
                          <a:tab pos="756285" algn="l"/>
                          <a:tab pos="972185" algn="l"/>
                        </a:tabLst>
                      </a:pPr>
                      <a:r>
                        <a:rPr lang="en-CA" sz="1800" dirty="0">
                          <a:effectLst/>
                          <a:latin typeface="+mn-lt"/>
                          <a:ea typeface="Times New Roman"/>
                        </a:rPr>
                        <a:t>0.0</a:t>
                      </a:r>
                    </a:p>
                  </a:txBody>
                  <a:tcPr marL="69874" marR="69874" marT="0" marB="0"/>
                </a:tc>
                <a:tc>
                  <a:txBody>
                    <a:bodyPr/>
                    <a:lstStyle/>
                    <a:p>
                      <a:pPr algn="ctr">
                        <a:spcAft>
                          <a:spcPts val="1200"/>
                        </a:spcAft>
                        <a:tabLst>
                          <a:tab pos="539750" algn="l"/>
                          <a:tab pos="756285" algn="l"/>
                          <a:tab pos="972185" algn="l"/>
                        </a:tabLst>
                      </a:pPr>
                      <a:r>
                        <a:rPr lang="en-CA" sz="1800" dirty="0">
                          <a:effectLst/>
                          <a:latin typeface="+mn-lt"/>
                          <a:ea typeface="Times New Roman"/>
                        </a:rPr>
                        <a:t>0.0</a:t>
                      </a:r>
                    </a:p>
                  </a:txBody>
                  <a:tcPr marL="69874" marR="69874" marT="0" marB="0"/>
                </a:tc>
                <a:tc>
                  <a:txBody>
                    <a:bodyPr/>
                    <a:lstStyle/>
                    <a:p>
                      <a:pPr algn="ctr">
                        <a:spcAft>
                          <a:spcPts val="1200"/>
                        </a:spcAft>
                        <a:tabLst>
                          <a:tab pos="539750" algn="l"/>
                          <a:tab pos="756285" algn="l"/>
                          <a:tab pos="972185" algn="l"/>
                        </a:tabLst>
                      </a:pPr>
                      <a:r>
                        <a:rPr lang="en-CA" sz="1800" dirty="0">
                          <a:effectLst/>
                          <a:latin typeface="+mn-lt"/>
                          <a:ea typeface="Times New Roman"/>
                        </a:rPr>
                        <a:t>3.4</a:t>
                      </a:r>
                    </a:p>
                  </a:txBody>
                  <a:tcPr marL="69874" marR="69874"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1731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Stochastic modeling</a:t>
            </a:r>
          </a:p>
        </p:txBody>
      </p:sp>
      <p:sp>
        <p:nvSpPr>
          <p:cNvPr id="3" name="Content Placeholder 2"/>
          <p:cNvSpPr>
            <a:spLocks noGrp="1"/>
          </p:cNvSpPr>
          <p:nvPr>
            <p:ph sz="quarter" idx="1"/>
          </p:nvPr>
        </p:nvSpPr>
        <p:spPr/>
        <p:txBody>
          <a:bodyPr/>
          <a:lstStyle/>
          <a:p>
            <a:r>
              <a:rPr lang="en-CA" dirty="0"/>
              <a:t>Can be used to test any combination of risks</a:t>
            </a:r>
          </a:p>
          <a:p>
            <a:r>
              <a:rPr lang="en-CA" dirty="0"/>
              <a:t>Scenarios are generated stochastically, using probability distributions for the various risk factors and assumptions about the correlations among risks</a:t>
            </a:r>
          </a:p>
          <a:p>
            <a:r>
              <a:rPr lang="en-CA" dirty="0"/>
              <a:t>Provides information about both the likelihood and financial impact of stresses</a:t>
            </a:r>
          </a:p>
          <a:p>
            <a:r>
              <a:rPr lang="en-CA" dirty="0"/>
              <a:t>Assumptions, input data, and methodology are more complex than for deterministic modeling</a:t>
            </a:r>
          </a:p>
          <a:p>
            <a:r>
              <a:rPr lang="en-CA" dirty="0"/>
              <a:t>Example: Oasis Loss Modeling Framework for catastrophes – an open-source platform for modeling hazards, vulnerability, and financial effects</a:t>
            </a:r>
          </a:p>
        </p:txBody>
      </p:sp>
      <p:sp>
        <p:nvSpPr>
          <p:cNvPr id="4" name="Footer Placeholder 3"/>
          <p:cNvSpPr>
            <a:spLocks noGrp="1"/>
          </p:cNvSpPr>
          <p:nvPr>
            <p:ph type="ftr" sz="quarter" idx="11"/>
          </p:nvPr>
        </p:nvSpPr>
        <p:spPr/>
        <p:txBody>
          <a:bodyPr/>
          <a:lstStyle/>
          <a:p>
            <a:r>
              <a:rPr lang="en-CA" dirty="0"/>
              <a:t>Stress Testing</a:t>
            </a:r>
          </a:p>
        </p:txBody>
      </p:sp>
      <p:sp>
        <p:nvSpPr>
          <p:cNvPr id="5" name="Slide Number Placeholder 4"/>
          <p:cNvSpPr>
            <a:spLocks noGrp="1"/>
          </p:cNvSpPr>
          <p:nvPr>
            <p:ph type="sldNum" sz="quarter" idx="12"/>
          </p:nvPr>
        </p:nvSpPr>
        <p:spPr/>
        <p:txBody>
          <a:bodyPr/>
          <a:lstStyle/>
          <a:p>
            <a:fld id="{3F8EF7A6-A68D-4191-B817-2048ADCE2A8A}" type="slidenum">
              <a:rPr lang="en-CA" smtClean="0"/>
              <a:pPr/>
              <a:t>39</a:t>
            </a:fld>
            <a:endParaRPr lang="en-CA" dirty="0"/>
          </a:p>
        </p:txBody>
      </p:sp>
    </p:spTree>
    <p:extLst>
      <p:ext uri="{BB962C8B-B14F-4D97-AF65-F5344CB8AC3E}">
        <p14:creationId xmlns:p14="http://schemas.microsoft.com/office/powerpoint/2010/main" val="301246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Alternative definitions of stress testing</a:t>
            </a:r>
          </a:p>
        </p:txBody>
      </p:sp>
      <p:sp>
        <p:nvSpPr>
          <p:cNvPr id="4" name="Footer Placeholder 3"/>
          <p:cNvSpPr>
            <a:spLocks noGrp="1"/>
          </p:cNvSpPr>
          <p:nvPr>
            <p:ph type="ftr" sz="quarter" idx="11"/>
          </p:nvPr>
        </p:nvSpPr>
        <p:spPr/>
        <p:txBody>
          <a:bodyPr/>
          <a:lstStyle/>
          <a:p>
            <a:r>
              <a:rPr lang="en-CA" dirty="0"/>
              <a:t>Stress Testing</a:t>
            </a:r>
          </a:p>
        </p:txBody>
      </p:sp>
      <p:sp>
        <p:nvSpPr>
          <p:cNvPr id="5" name="Slide Number Placeholder 4"/>
          <p:cNvSpPr>
            <a:spLocks noGrp="1"/>
          </p:cNvSpPr>
          <p:nvPr>
            <p:ph type="sldNum" sz="quarter" idx="12"/>
          </p:nvPr>
        </p:nvSpPr>
        <p:spPr/>
        <p:txBody>
          <a:bodyPr/>
          <a:lstStyle/>
          <a:p>
            <a:fld id="{3F8EF7A6-A68D-4191-B817-2048ADCE2A8A}" type="slidenum">
              <a:rPr lang="en-CA" smtClean="0"/>
              <a:pPr/>
              <a:t>4</a:t>
            </a:fld>
            <a:endParaRPr lang="en-CA" dirty="0"/>
          </a:p>
        </p:txBody>
      </p:sp>
      <p:sp>
        <p:nvSpPr>
          <p:cNvPr id="3" name="Content Placeholder 2"/>
          <p:cNvSpPr>
            <a:spLocks noGrp="1"/>
          </p:cNvSpPr>
          <p:nvPr>
            <p:ph sz="quarter" idx="1"/>
          </p:nvPr>
        </p:nvSpPr>
        <p:spPr/>
        <p:txBody>
          <a:bodyPr>
            <a:normAutofit/>
          </a:bodyPr>
          <a:lstStyle/>
          <a:p>
            <a:r>
              <a:rPr lang="en-CA" sz="2400" dirty="0"/>
              <a:t>A stress test is a projection of the financial condition of a firm or economy under a specific set of severely adverse conditions that may be the result of several risk factors over several time periods with severe consequences that can extend over months or years. Alternatively, it might be just one risk factor and be short in duration. The likelihood of the scenario underlying a stress test has been referred to as extreme but plausible. </a:t>
            </a:r>
            <a:r>
              <a:rPr lang="en-CA" sz="2400" i="1" dirty="0"/>
              <a:t>IAA 2013</a:t>
            </a:r>
          </a:p>
          <a:p>
            <a:r>
              <a:rPr lang="en-CA" sz="2400" dirty="0"/>
              <a:t>Stress testing is a risk management technique used to evaluate the potential effects on an institution’s financial condition, of a set of specified changes in risk factors, corresponding to exceptional but plausible factors. Stress testing includes scenario testing and sensitivity testing. </a:t>
            </a:r>
            <a:r>
              <a:rPr lang="en-CA" sz="2400" i="1" dirty="0"/>
              <a:t>OSFI 2009</a:t>
            </a:r>
          </a:p>
        </p:txBody>
      </p:sp>
    </p:spTree>
    <p:extLst>
      <p:ext uri="{BB962C8B-B14F-4D97-AF65-F5344CB8AC3E}">
        <p14:creationId xmlns:p14="http://schemas.microsoft.com/office/powerpoint/2010/main" val="3989011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p>
        </p:txBody>
      </p:sp>
      <p:sp>
        <p:nvSpPr>
          <p:cNvPr id="3" name="Footer Placeholder 2"/>
          <p:cNvSpPr>
            <a:spLocks noGrp="1"/>
          </p:cNvSpPr>
          <p:nvPr>
            <p:ph type="ftr" sz="quarter" idx="11"/>
          </p:nvPr>
        </p:nvSpPr>
        <p:spPr/>
        <p:txBody>
          <a:bodyPr/>
          <a:lstStyle/>
          <a:p>
            <a:r>
              <a:rPr lang="en-CA" dirty="0"/>
              <a:t>Stress Testing</a:t>
            </a:r>
          </a:p>
        </p:txBody>
      </p:sp>
      <p:sp>
        <p:nvSpPr>
          <p:cNvPr id="5" name="Content Placeholder 4"/>
          <p:cNvSpPr>
            <a:spLocks noGrp="1"/>
          </p:cNvSpPr>
          <p:nvPr>
            <p:ph sz="quarter" idx="1"/>
          </p:nvPr>
        </p:nvSpPr>
        <p:spPr/>
        <p:txBody>
          <a:bodyPr>
            <a:normAutofit/>
          </a:bodyPr>
          <a:lstStyle/>
          <a:p>
            <a:r>
              <a:rPr lang="en-CA" dirty="0"/>
              <a:t>What models are available to support your stress testing?</a:t>
            </a:r>
          </a:p>
          <a:p>
            <a:r>
              <a:rPr lang="en-CA" dirty="0"/>
              <a:t>What data is needed?</a:t>
            </a:r>
          </a:p>
          <a:p>
            <a:pPr lvl="1"/>
            <a:r>
              <a:rPr lang="en-CA" dirty="0"/>
              <a:t>Likelihood and financial impact of stresses</a:t>
            </a:r>
          </a:p>
          <a:p>
            <a:pPr lvl="1"/>
            <a:r>
              <a:rPr lang="en-CA" dirty="0"/>
              <a:t>Assets and liabilities of entities</a:t>
            </a:r>
          </a:p>
          <a:p>
            <a:r>
              <a:rPr lang="en-CA" dirty="0"/>
              <a:t>What expertise is available?</a:t>
            </a:r>
          </a:p>
          <a:p>
            <a:pPr lvl="1"/>
            <a:r>
              <a:rPr lang="en-CA" dirty="0"/>
              <a:t>Internally</a:t>
            </a:r>
          </a:p>
          <a:p>
            <a:pPr lvl="1"/>
            <a:r>
              <a:rPr lang="en-CA" dirty="0"/>
              <a:t>At the entities</a:t>
            </a:r>
          </a:p>
          <a:p>
            <a:pPr lvl="1"/>
            <a:r>
              <a:rPr lang="en-CA" dirty="0"/>
              <a:t>Through collaboration</a:t>
            </a:r>
          </a:p>
          <a:p>
            <a:pPr lvl="1"/>
            <a:endParaRPr lang="en-CA" dirty="0"/>
          </a:p>
        </p:txBody>
      </p:sp>
      <p:sp>
        <p:nvSpPr>
          <p:cNvPr id="6" name="Slide Number Placeholder 5"/>
          <p:cNvSpPr>
            <a:spLocks noGrp="1"/>
          </p:cNvSpPr>
          <p:nvPr>
            <p:ph type="sldNum" sz="quarter" idx="12"/>
          </p:nvPr>
        </p:nvSpPr>
        <p:spPr/>
        <p:txBody>
          <a:bodyPr/>
          <a:lstStyle/>
          <a:p>
            <a:fld id="{3F8EF7A6-A68D-4191-B817-2048ADCE2A8A}" type="slidenum">
              <a:rPr lang="en-CA" smtClean="0"/>
              <a:pPr/>
              <a:t>40</a:t>
            </a:fld>
            <a:endParaRPr lang="en-CA" dirty="0"/>
          </a:p>
        </p:txBody>
      </p:sp>
    </p:spTree>
    <p:extLst>
      <p:ext uri="{BB962C8B-B14F-4D97-AF65-F5344CB8AC3E}">
        <p14:creationId xmlns:p14="http://schemas.microsoft.com/office/powerpoint/2010/main" val="3578373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B198-B813-4DAE-AFAF-02167E5CA92D}"/>
              </a:ext>
            </a:extLst>
          </p:cNvPr>
          <p:cNvSpPr>
            <a:spLocks noGrp="1"/>
          </p:cNvSpPr>
          <p:nvPr>
            <p:ph type="ctrTitle"/>
          </p:nvPr>
        </p:nvSpPr>
        <p:spPr/>
        <p:txBody>
          <a:bodyPr/>
          <a:lstStyle/>
          <a:p>
            <a:r>
              <a:rPr lang="en-CA" dirty="0"/>
              <a:t>References</a:t>
            </a:r>
          </a:p>
        </p:txBody>
      </p:sp>
      <p:sp>
        <p:nvSpPr>
          <p:cNvPr id="3" name="Subtitle 2">
            <a:extLst>
              <a:ext uri="{FF2B5EF4-FFF2-40B4-BE49-F238E27FC236}">
                <a16:creationId xmlns:a16="http://schemas.microsoft.com/office/drawing/2014/main" id="{6A478746-64D0-4DCD-8D9A-E7554233F7E0}"/>
              </a:ext>
            </a:extLst>
          </p:cNvPr>
          <p:cNvSpPr>
            <a:spLocks noGrp="1"/>
          </p:cNvSpPr>
          <p:nvPr>
            <p:ph type="subTitle" idx="1"/>
          </p:nvPr>
        </p:nvSpPr>
        <p:spPr/>
        <p:txBody>
          <a:bodyPr/>
          <a:lstStyle/>
          <a:p>
            <a:r>
              <a:rPr lang="en-CA" dirty="0"/>
              <a:t>What other information is available?</a:t>
            </a:r>
          </a:p>
        </p:txBody>
      </p:sp>
    </p:spTree>
    <p:extLst>
      <p:ext uri="{BB962C8B-B14F-4D97-AF65-F5344CB8AC3E}">
        <p14:creationId xmlns:p14="http://schemas.microsoft.com/office/powerpoint/2010/main" val="3257943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a:t>
            </a:r>
          </a:p>
        </p:txBody>
      </p:sp>
      <p:sp>
        <p:nvSpPr>
          <p:cNvPr id="4" name="Footer Placeholder 3"/>
          <p:cNvSpPr>
            <a:spLocks noGrp="1"/>
          </p:cNvSpPr>
          <p:nvPr>
            <p:ph type="ftr" sz="quarter" idx="11"/>
          </p:nvPr>
        </p:nvSpPr>
        <p:spPr/>
        <p:txBody>
          <a:bodyPr/>
          <a:lstStyle/>
          <a:p>
            <a:r>
              <a:rPr lang="en-US" dirty="0"/>
              <a:t>Stress Testing</a:t>
            </a:r>
          </a:p>
        </p:txBody>
      </p:sp>
      <p:sp>
        <p:nvSpPr>
          <p:cNvPr id="3" name="Slide Number Placeholder 2"/>
          <p:cNvSpPr>
            <a:spLocks noGrp="1"/>
          </p:cNvSpPr>
          <p:nvPr>
            <p:ph type="sldNum" sz="quarter" idx="12"/>
          </p:nvPr>
        </p:nvSpPr>
        <p:spPr/>
        <p:txBody>
          <a:bodyPr/>
          <a:lstStyle/>
          <a:p>
            <a:fld id="{D5982770-DCCB-4652-9393-0D25A07663D0}" type="slidenum">
              <a:rPr lang="en-US" altLang="en-US" smtClean="0"/>
              <a:pPr/>
              <a:t>42</a:t>
            </a:fld>
            <a:endParaRPr lang="en-US" altLang="en-US" dirty="0"/>
          </a:p>
        </p:txBody>
      </p:sp>
      <p:sp>
        <p:nvSpPr>
          <p:cNvPr id="5" name="Content Placeholder 4"/>
          <p:cNvSpPr>
            <a:spLocks noGrp="1"/>
          </p:cNvSpPr>
          <p:nvPr>
            <p:ph sz="quarter" idx="1"/>
          </p:nvPr>
        </p:nvSpPr>
        <p:spPr/>
        <p:txBody>
          <a:bodyPr/>
          <a:lstStyle/>
          <a:p>
            <a:r>
              <a:rPr lang="en-CA" dirty="0"/>
              <a:t>Macrofinancial Stress Testing – Principles and Practice, IMF, August 2012</a:t>
            </a:r>
          </a:p>
          <a:p>
            <a:r>
              <a:rPr lang="en-CA" dirty="0"/>
              <a:t>Reimagining History: Counterfactual Risk Analysis, Lloyd’s, 2017</a:t>
            </a:r>
          </a:p>
        </p:txBody>
      </p:sp>
    </p:spTree>
    <p:extLst>
      <p:ext uri="{BB962C8B-B14F-4D97-AF65-F5344CB8AC3E}">
        <p14:creationId xmlns:p14="http://schemas.microsoft.com/office/powerpoint/2010/main" val="2095552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Pensions</a:t>
            </a:r>
          </a:p>
        </p:txBody>
      </p:sp>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43</a:t>
            </a:fld>
            <a:endParaRPr lang="en-CA" dirty="0"/>
          </a:p>
        </p:txBody>
      </p:sp>
      <p:sp>
        <p:nvSpPr>
          <p:cNvPr id="5" name="Content Placeholder 4"/>
          <p:cNvSpPr>
            <a:spLocks noGrp="1"/>
          </p:cNvSpPr>
          <p:nvPr>
            <p:ph sz="quarter" idx="1"/>
          </p:nvPr>
        </p:nvSpPr>
        <p:spPr/>
        <p:txBody>
          <a:bodyPr>
            <a:normAutofit/>
          </a:bodyPr>
          <a:lstStyle/>
          <a:p>
            <a:r>
              <a:rPr lang="en-CA" dirty="0"/>
              <a:t>Stress Tests for Defined Benefit Pension Plans – A Primer, WP 11/29, IMF, February 2011</a:t>
            </a:r>
          </a:p>
          <a:p>
            <a:r>
              <a:rPr lang="en-US" dirty="0"/>
              <a:t>Risk-based Supervision Toolkit, Module 2: Quantitative Risk Assessment Tools, IOPS, February 2011</a:t>
            </a:r>
            <a:endParaRPr lang="en-CA" dirty="0"/>
          </a:p>
          <a:p>
            <a:r>
              <a:rPr lang="en-CA" dirty="0"/>
              <a:t>Stress Testing and Scenario Analysis of Pension Plans, WP 19, IOPS, March 2014</a:t>
            </a:r>
          </a:p>
          <a:p>
            <a:r>
              <a:rPr lang="en-CA" dirty="0"/>
              <a:t>IORP (Institutions for Occupational Retirement Provision) Stress Test 2017 Specifications (and related documents), EIOPA, </a:t>
            </a:r>
            <a:r>
              <a:rPr lang="en-CA" dirty="0">
                <a:hlinkClick r:id="rId2"/>
              </a:rPr>
              <a:t>https://eiopa.europa.eu/Pages/Financial-stability-and-crisis-prevention/Occupational-Pensions-Stress-Test-2017-.aspx</a:t>
            </a:r>
            <a:r>
              <a:rPr lang="en-CA" dirty="0"/>
              <a:t> </a:t>
            </a:r>
          </a:p>
        </p:txBody>
      </p:sp>
    </p:spTree>
    <p:extLst>
      <p:ext uri="{BB962C8B-B14F-4D97-AF65-F5344CB8AC3E}">
        <p14:creationId xmlns:p14="http://schemas.microsoft.com/office/powerpoint/2010/main" val="3983543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A stress testing model for defined benefit pensions</a:t>
            </a:r>
          </a:p>
        </p:txBody>
      </p:sp>
      <p:sp>
        <p:nvSpPr>
          <p:cNvPr id="3" name="Subtitle 2"/>
          <p:cNvSpPr>
            <a:spLocks noGrp="1"/>
          </p:cNvSpPr>
          <p:nvPr>
            <p:ph type="subTitle" idx="1"/>
          </p:nvPr>
        </p:nvSpPr>
        <p:spPr/>
        <p:txBody>
          <a:bodyPr/>
          <a:lstStyle/>
          <a:p>
            <a:r>
              <a:rPr lang="en-CA" dirty="0"/>
              <a:t>Effects of stresses on the funding ratio</a:t>
            </a:r>
          </a:p>
        </p:txBody>
      </p:sp>
    </p:spTree>
    <p:extLst>
      <p:ext uri="{BB962C8B-B14F-4D97-AF65-F5344CB8AC3E}">
        <p14:creationId xmlns:p14="http://schemas.microsoft.com/office/powerpoint/2010/main" val="3877311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to the model</a:t>
            </a:r>
          </a:p>
        </p:txBody>
      </p:sp>
      <p:sp>
        <p:nvSpPr>
          <p:cNvPr id="8" name="Footer Placeholder 7"/>
          <p:cNvSpPr>
            <a:spLocks noGrp="1"/>
          </p:cNvSpPr>
          <p:nvPr>
            <p:ph type="ftr" sz="quarter" idx="11"/>
          </p:nvPr>
        </p:nvSpPr>
        <p:spPr/>
        <p:txBody>
          <a:bodyPr/>
          <a:lstStyle/>
          <a:p>
            <a:pPr>
              <a:defRPr/>
            </a:pPr>
            <a:r>
              <a:rPr lang="en-US" dirty="0"/>
              <a:t>Stress Testing</a:t>
            </a:r>
          </a:p>
        </p:txBody>
      </p:sp>
      <p:sp>
        <p:nvSpPr>
          <p:cNvPr id="4" name="Slide Number Placeholder 3"/>
          <p:cNvSpPr>
            <a:spLocks noGrp="1"/>
          </p:cNvSpPr>
          <p:nvPr>
            <p:ph type="sldNum" sz="quarter" idx="12"/>
          </p:nvPr>
        </p:nvSpPr>
        <p:spPr/>
        <p:txBody>
          <a:bodyPr/>
          <a:lstStyle/>
          <a:p>
            <a:fld id="{D5982770-DCCB-4652-9393-0D25A07663D0}" type="slidenum">
              <a:rPr lang="en-US" altLang="en-US" smtClean="0"/>
              <a:pPr/>
              <a:t>45</a:t>
            </a:fld>
            <a:endParaRPr lang="en-US" altLang="en-US" dirty="0"/>
          </a:p>
        </p:txBody>
      </p:sp>
      <p:sp>
        <p:nvSpPr>
          <p:cNvPr id="3" name="Content Placeholder 2"/>
          <p:cNvSpPr>
            <a:spLocks noGrp="1"/>
          </p:cNvSpPr>
          <p:nvPr>
            <p:ph sz="quarter" idx="1"/>
          </p:nvPr>
        </p:nvSpPr>
        <p:spPr/>
        <p:txBody>
          <a:bodyPr>
            <a:normAutofit fontScale="85000" lnSpcReduction="20000"/>
          </a:bodyPr>
          <a:lstStyle/>
          <a:p>
            <a:pPr marL="457200" indent="-457200">
              <a:buFont typeface="Arial" panose="020B0604020202020204" pitchFamily="34" charset="0"/>
              <a:buChar char="•"/>
            </a:pPr>
            <a:r>
              <a:rPr lang="en-CA" dirty="0"/>
              <a:t>Excel workbook was developed by Gregorio Impavido of the IMF in 2011 to facilitate simple, top-down stress testing by supervisors</a:t>
            </a:r>
          </a:p>
          <a:p>
            <a:pPr marL="457200" indent="-457200">
              <a:buFont typeface="Arial" panose="020B0604020202020204" pitchFamily="34" charset="0"/>
              <a:buChar char="•"/>
            </a:pPr>
            <a:r>
              <a:rPr lang="en-CA" dirty="0"/>
              <a:t>Assumptions are specified for plan parameters, economic, and demographic factors</a:t>
            </a:r>
          </a:p>
          <a:p>
            <a:pPr marL="457200" indent="-457200">
              <a:buFont typeface="Arial" panose="020B0604020202020204" pitchFamily="34" charset="0"/>
              <a:buChar char="•"/>
            </a:pPr>
            <a:r>
              <a:rPr lang="en-CA" dirty="0"/>
              <a:t>Data is required on assets and membership</a:t>
            </a:r>
          </a:p>
          <a:p>
            <a:pPr marL="457200" indent="-457200">
              <a:buFont typeface="Arial" panose="020B0604020202020204" pitchFamily="34" charset="0"/>
              <a:buChar char="•"/>
            </a:pPr>
            <a:r>
              <a:rPr lang="en-CA" dirty="0"/>
              <a:t>Liability valuation calculates an aggregate (by year cohorts) projected benefit obligation, using a constant dollar method</a:t>
            </a:r>
          </a:p>
          <a:p>
            <a:pPr marL="457200" indent="-457200">
              <a:buFont typeface="Arial" panose="020B0604020202020204" pitchFamily="34" charset="0"/>
              <a:buChar char="•"/>
            </a:pPr>
            <a:r>
              <a:rPr lang="en-CA" dirty="0"/>
              <a:t>Entry age and normal retirement age are unique for all members (no early retirement)</a:t>
            </a:r>
          </a:p>
          <a:p>
            <a:pPr marL="457200" indent="-457200">
              <a:buFont typeface="Arial" panose="020B0604020202020204" pitchFamily="34" charset="0"/>
              <a:buChar char="•"/>
            </a:pPr>
            <a:r>
              <a:rPr lang="en-CA" dirty="0"/>
              <a:t>Retirement benefits are based on a final salary benefit formula with a single accrual rate</a:t>
            </a:r>
          </a:p>
          <a:p>
            <a:pPr marL="457200" indent="-457200">
              <a:buFont typeface="Arial" panose="020B0604020202020204" pitchFamily="34" charset="0"/>
              <a:buChar char="•"/>
            </a:pPr>
            <a:r>
              <a:rPr lang="en-CA" dirty="0"/>
              <a:t>Actuarial balance sheet of the pension plan is used to calibrate the liability calculation</a:t>
            </a:r>
          </a:p>
          <a:p>
            <a:pPr marL="457200" indent="-457200">
              <a:buFont typeface="Arial" panose="020B0604020202020204" pitchFamily="34" charset="0"/>
              <a:buChar char="•"/>
            </a:pPr>
            <a:r>
              <a:rPr lang="en-CA" dirty="0"/>
              <a:t>Effects of shocks on various items of the income statement and balance sheet are estimated and revised income statements and balance sheets are generated</a:t>
            </a:r>
          </a:p>
        </p:txBody>
      </p:sp>
    </p:spTree>
    <p:extLst>
      <p:ext uri="{BB962C8B-B14F-4D97-AF65-F5344CB8AC3E}">
        <p14:creationId xmlns:p14="http://schemas.microsoft.com/office/powerpoint/2010/main" val="897412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4ACB-1142-4D2D-B67D-BD8D212744D6}"/>
              </a:ext>
            </a:extLst>
          </p:cNvPr>
          <p:cNvSpPr>
            <a:spLocks noGrp="1"/>
          </p:cNvSpPr>
          <p:nvPr>
            <p:ph type="title"/>
          </p:nvPr>
        </p:nvSpPr>
        <p:spPr/>
        <p:txBody>
          <a:bodyPr/>
          <a:lstStyle/>
          <a:p>
            <a:r>
              <a:rPr lang="en-CA" dirty="0"/>
              <a:t>Data required</a:t>
            </a:r>
          </a:p>
        </p:txBody>
      </p:sp>
      <p:sp>
        <p:nvSpPr>
          <p:cNvPr id="3" name="Footer Placeholder 2">
            <a:extLst>
              <a:ext uri="{FF2B5EF4-FFF2-40B4-BE49-F238E27FC236}">
                <a16:creationId xmlns:a16="http://schemas.microsoft.com/office/drawing/2014/main" id="{6A1F1746-BA80-4142-BD34-ACE42E97E214}"/>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B3E6E414-5F26-497C-8AFD-D1B85ACC81D4}"/>
              </a:ext>
            </a:extLst>
          </p:cNvPr>
          <p:cNvSpPr>
            <a:spLocks noGrp="1"/>
          </p:cNvSpPr>
          <p:nvPr>
            <p:ph type="sldNum" sz="quarter" idx="12"/>
          </p:nvPr>
        </p:nvSpPr>
        <p:spPr/>
        <p:txBody>
          <a:bodyPr/>
          <a:lstStyle/>
          <a:p>
            <a:fld id="{3F8EF7A6-A68D-4191-B817-2048ADCE2A8A}" type="slidenum">
              <a:rPr lang="en-CA" smtClean="0"/>
              <a:pPr/>
              <a:t>46</a:t>
            </a:fld>
            <a:endParaRPr lang="en-CA" dirty="0"/>
          </a:p>
        </p:txBody>
      </p:sp>
      <p:sp>
        <p:nvSpPr>
          <p:cNvPr id="5" name="Content Placeholder 4">
            <a:extLst>
              <a:ext uri="{FF2B5EF4-FFF2-40B4-BE49-F238E27FC236}">
                <a16:creationId xmlns:a16="http://schemas.microsoft.com/office/drawing/2014/main" id="{BD502257-2014-4497-8CCF-6975C7432AC3}"/>
              </a:ext>
            </a:extLst>
          </p:cNvPr>
          <p:cNvSpPr>
            <a:spLocks noGrp="1"/>
          </p:cNvSpPr>
          <p:nvPr>
            <p:ph sz="quarter" idx="1"/>
          </p:nvPr>
        </p:nvSpPr>
        <p:spPr/>
        <p:txBody>
          <a:bodyPr/>
          <a:lstStyle/>
          <a:p>
            <a:r>
              <a:rPr lang="en-CA" dirty="0"/>
              <a:t>Membership – Input worksheet</a:t>
            </a:r>
          </a:p>
          <a:p>
            <a:pPr lvl="1"/>
            <a:r>
              <a:rPr lang="en-CA" dirty="0"/>
              <a:t>Active members, by age: column V</a:t>
            </a:r>
          </a:p>
          <a:p>
            <a:pPr lvl="1"/>
            <a:r>
              <a:rPr lang="en-CA" dirty="0"/>
              <a:t>Retired members, by age: column W</a:t>
            </a:r>
          </a:p>
          <a:p>
            <a:pPr lvl="1"/>
            <a:r>
              <a:rPr lang="en-CA" dirty="0"/>
              <a:t>Wages of active members, by age: column X</a:t>
            </a:r>
          </a:p>
          <a:p>
            <a:pPr lvl="1"/>
            <a:r>
              <a:rPr lang="en-CA" dirty="0"/>
              <a:t>Benefits of retired members, by age: column Y</a:t>
            </a:r>
          </a:p>
          <a:p>
            <a:r>
              <a:rPr lang="en-CA" dirty="0"/>
              <a:t>Assets – BAL worksheet</a:t>
            </a:r>
          </a:p>
          <a:p>
            <a:pPr lvl="1"/>
            <a:r>
              <a:rPr lang="en-CA" dirty="0"/>
              <a:t>Asset values by type of asset: column D</a:t>
            </a:r>
          </a:p>
          <a:p>
            <a:r>
              <a:rPr lang="en-CA" dirty="0"/>
              <a:t>Liabilities – BAL worksheet</a:t>
            </a:r>
          </a:p>
          <a:p>
            <a:pPr lvl="1"/>
            <a:r>
              <a:rPr lang="en-CA" dirty="0"/>
              <a:t>Total liabilities from actuarial balance sheet: cell D2</a:t>
            </a:r>
          </a:p>
        </p:txBody>
      </p:sp>
    </p:spTree>
    <p:extLst>
      <p:ext uri="{BB962C8B-B14F-4D97-AF65-F5344CB8AC3E}">
        <p14:creationId xmlns:p14="http://schemas.microsoft.com/office/powerpoint/2010/main" val="2664135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4DB4-E24A-4E70-9292-5BBE14EAA959}"/>
              </a:ext>
            </a:extLst>
          </p:cNvPr>
          <p:cNvSpPr>
            <a:spLocks noGrp="1"/>
          </p:cNvSpPr>
          <p:nvPr>
            <p:ph type="title"/>
          </p:nvPr>
        </p:nvSpPr>
        <p:spPr/>
        <p:txBody>
          <a:bodyPr>
            <a:normAutofit fontScale="90000"/>
          </a:bodyPr>
          <a:lstStyle/>
          <a:p>
            <a:r>
              <a:rPr lang="en-CA" dirty="0"/>
              <a:t>Assumptions required – Input worksheet</a:t>
            </a:r>
          </a:p>
        </p:txBody>
      </p:sp>
      <p:sp>
        <p:nvSpPr>
          <p:cNvPr id="3" name="Footer Placeholder 2">
            <a:extLst>
              <a:ext uri="{FF2B5EF4-FFF2-40B4-BE49-F238E27FC236}">
                <a16:creationId xmlns:a16="http://schemas.microsoft.com/office/drawing/2014/main" id="{377D7314-FAB9-4D5F-B8FD-333DC5960846}"/>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F01E1072-3C3A-4765-ABE8-7F95353FE303}"/>
              </a:ext>
            </a:extLst>
          </p:cNvPr>
          <p:cNvSpPr>
            <a:spLocks noGrp="1"/>
          </p:cNvSpPr>
          <p:nvPr>
            <p:ph type="sldNum" sz="quarter" idx="12"/>
          </p:nvPr>
        </p:nvSpPr>
        <p:spPr/>
        <p:txBody>
          <a:bodyPr/>
          <a:lstStyle/>
          <a:p>
            <a:fld id="{3F8EF7A6-A68D-4191-B817-2048ADCE2A8A}" type="slidenum">
              <a:rPr lang="en-CA" smtClean="0"/>
              <a:pPr/>
              <a:t>47</a:t>
            </a:fld>
            <a:endParaRPr lang="en-CA" dirty="0"/>
          </a:p>
        </p:txBody>
      </p:sp>
      <p:sp>
        <p:nvSpPr>
          <p:cNvPr id="5" name="Content Placeholder 4">
            <a:extLst>
              <a:ext uri="{FF2B5EF4-FFF2-40B4-BE49-F238E27FC236}">
                <a16:creationId xmlns:a16="http://schemas.microsoft.com/office/drawing/2014/main" id="{15DB7485-6359-42BE-92F5-C51CDB8ED5D2}"/>
              </a:ext>
            </a:extLst>
          </p:cNvPr>
          <p:cNvSpPr>
            <a:spLocks noGrp="1"/>
          </p:cNvSpPr>
          <p:nvPr>
            <p:ph sz="quarter" idx="1"/>
          </p:nvPr>
        </p:nvSpPr>
        <p:spPr/>
        <p:txBody>
          <a:bodyPr>
            <a:normAutofit fontScale="92500" lnSpcReduction="20000"/>
          </a:bodyPr>
          <a:lstStyle/>
          <a:p>
            <a:r>
              <a:rPr lang="en-CA" dirty="0"/>
              <a:t>Basic</a:t>
            </a:r>
          </a:p>
          <a:p>
            <a:pPr lvl="1"/>
            <a:r>
              <a:rPr lang="en-CA" dirty="0"/>
              <a:t>Entry age, retirement age, maximum age: cells D12:D14</a:t>
            </a:r>
          </a:p>
          <a:p>
            <a:r>
              <a:rPr lang="en-CA" dirty="0"/>
              <a:t>Salary</a:t>
            </a:r>
          </a:p>
          <a:p>
            <a:pPr lvl="1"/>
            <a:r>
              <a:rPr lang="en-CA" dirty="0"/>
              <a:t>Labor productivity rate: cell D17</a:t>
            </a:r>
          </a:p>
          <a:p>
            <a:pPr lvl="1"/>
            <a:r>
              <a:rPr lang="en-CA" dirty="0"/>
              <a:t>Wage inflation rate: cell D17</a:t>
            </a:r>
          </a:p>
          <a:p>
            <a:pPr lvl="1"/>
            <a:r>
              <a:rPr lang="en-CA" dirty="0"/>
              <a:t>Merit increase rates, by age: column T</a:t>
            </a:r>
          </a:p>
          <a:p>
            <a:r>
              <a:rPr lang="en-CA" dirty="0"/>
              <a:t>Benefits</a:t>
            </a:r>
          </a:p>
          <a:p>
            <a:pPr lvl="1"/>
            <a:r>
              <a:rPr lang="en-CA" dirty="0"/>
              <a:t>Inflation rate for annuities: cell D21</a:t>
            </a:r>
          </a:p>
          <a:p>
            <a:pPr lvl="1"/>
            <a:r>
              <a:rPr lang="en-CA" dirty="0"/>
              <a:t>Accrual rate: cell D22</a:t>
            </a:r>
          </a:p>
          <a:p>
            <a:r>
              <a:rPr lang="en-CA" dirty="0"/>
              <a:t>Decrements</a:t>
            </a:r>
          </a:p>
          <a:p>
            <a:pPr lvl="1"/>
            <a:r>
              <a:rPr lang="en-CA" dirty="0"/>
              <a:t>Mortality rates, by age: column I</a:t>
            </a:r>
          </a:p>
          <a:p>
            <a:pPr lvl="1"/>
            <a:r>
              <a:rPr lang="en-CA" dirty="0"/>
              <a:t>Termination rates, by age: column J</a:t>
            </a:r>
          </a:p>
          <a:p>
            <a:r>
              <a:rPr lang="en-CA" dirty="0"/>
              <a:t>Discount rates</a:t>
            </a:r>
          </a:p>
          <a:p>
            <a:pPr lvl="1"/>
            <a:r>
              <a:rPr lang="en-CA" dirty="0"/>
              <a:t>Yield to maturity, by years (selected): column O</a:t>
            </a:r>
          </a:p>
        </p:txBody>
      </p:sp>
    </p:spTree>
    <p:extLst>
      <p:ext uri="{BB962C8B-B14F-4D97-AF65-F5344CB8AC3E}">
        <p14:creationId xmlns:p14="http://schemas.microsoft.com/office/powerpoint/2010/main" val="752592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987E-1DC9-46DE-A2FF-388A521180DB}"/>
              </a:ext>
            </a:extLst>
          </p:cNvPr>
          <p:cNvSpPr>
            <a:spLocks noGrp="1"/>
          </p:cNvSpPr>
          <p:nvPr>
            <p:ph type="title"/>
          </p:nvPr>
        </p:nvSpPr>
        <p:spPr/>
        <p:txBody>
          <a:bodyPr/>
          <a:lstStyle/>
          <a:p>
            <a:r>
              <a:rPr lang="en-CA" dirty="0"/>
              <a:t>Instructions</a:t>
            </a:r>
          </a:p>
        </p:txBody>
      </p:sp>
      <p:sp>
        <p:nvSpPr>
          <p:cNvPr id="3" name="Footer Placeholder 2">
            <a:extLst>
              <a:ext uri="{FF2B5EF4-FFF2-40B4-BE49-F238E27FC236}">
                <a16:creationId xmlns:a16="http://schemas.microsoft.com/office/drawing/2014/main" id="{1D5E8110-3FE0-4FB2-BF7E-98AC27714D26}"/>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78CA5776-BE7B-43EC-BF52-43C9FAF4EF39}"/>
              </a:ext>
            </a:extLst>
          </p:cNvPr>
          <p:cNvSpPr>
            <a:spLocks noGrp="1"/>
          </p:cNvSpPr>
          <p:nvPr>
            <p:ph type="sldNum" sz="quarter" idx="12"/>
          </p:nvPr>
        </p:nvSpPr>
        <p:spPr/>
        <p:txBody>
          <a:bodyPr/>
          <a:lstStyle/>
          <a:p>
            <a:fld id="{3F8EF7A6-A68D-4191-B817-2048ADCE2A8A}" type="slidenum">
              <a:rPr lang="en-CA" smtClean="0"/>
              <a:pPr/>
              <a:t>48</a:t>
            </a:fld>
            <a:endParaRPr lang="en-CA" dirty="0"/>
          </a:p>
        </p:txBody>
      </p:sp>
      <p:sp>
        <p:nvSpPr>
          <p:cNvPr id="5" name="Content Placeholder 4">
            <a:extLst>
              <a:ext uri="{FF2B5EF4-FFF2-40B4-BE49-F238E27FC236}">
                <a16:creationId xmlns:a16="http://schemas.microsoft.com/office/drawing/2014/main" id="{574E6E3B-6561-4E4A-9E59-C82AA086E855}"/>
              </a:ext>
            </a:extLst>
          </p:cNvPr>
          <p:cNvSpPr>
            <a:spLocks noGrp="1"/>
          </p:cNvSpPr>
          <p:nvPr>
            <p:ph sz="quarter" idx="1"/>
          </p:nvPr>
        </p:nvSpPr>
        <p:spPr/>
        <p:txBody>
          <a:bodyPr>
            <a:normAutofit lnSpcReduction="10000"/>
          </a:bodyPr>
          <a:lstStyle/>
          <a:p>
            <a:r>
              <a:rPr lang="en-CA" dirty="0"/>
              <a:t>Input data in the Input sheet</a:t>
            </a:r>
          </a:p>
          <a:p>
            <a:r>
              <a:rPr lang="en-CA" dirty="0"/>
              <a:t>Input asset balance sheet data in sheet BAL</a:t>
            </a:r>
          </a:p>
          <a:p>
            <a:r>
              <a:rPr lang="en-CA" dirty="0"/>
              <a:t>Go to sheet AL-TOT and change the formula for TRUE AL/MODEL AL in cell A8 with its value</a:t>
            </a:r>
          </a:p>
          <a:p>
            <a:r>
              <a:rPr lang="en-CA" dirty="0"/>
              <a:t>Copy and “paste value” of cell 'AL-TOT!'A8 before you conduct stress tests; this will rescale the model AL to the true AL</a:t>
            </a:r>
          </a:p>
          <a:p>
            <a:r>
              <a:rPr lang="en-CA" dirty="0"/>
              <a:t>Conduct single factor stress tests of assets and liabilities and record the change in the funding ratio reported in cell BAL!H15</a:t>
            </a:r>
          </a:p>
          <a:p>
            <a:pPr lvl="1"/>
            <a:r>
              <a:rPr lang="en-CA" dirty="0"/>
              <a:t>Each assumption change or reduction in assets must be entered manually</a:t>
            </a:r>
          </a:p>
        </p:txBody>
      </p:sp>
    </p:spTree>
    <p:extLst>
      <p:ext uri="{BB962C8B-B14F-4D97-AF65-F5344CB8AC3E}">
        <p14:creationId xmlns:p14="http://schemas.microsoft.com/office/powerpoint/2010/main" val="132058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Purposes of stress testing</a:t>
            </a:r>
          </a:p>
        </p:txBody>
      </p:sp>
      <p:sp>
        <p:nvSpPr>
          <p:cNvPr id="3" name="Footer Placeholder 2"/>
          <p:cNvSpPr>
            <a:spLocks noGrp="1"/>
          </p:cNvSpPr>
          <p:nvPr>
            <p:ph type="ftr" sz="quarter" idx="11"/>
          </p:nvPr>
        </p:nvSpPr>
        <p:spPr/>
        <p:txBody>
          <a:bodyPr/>
          <a:lstStyle/>
          <a:p>
            <a:r>
              <a:rPr lang="en-CA" dirty="0"/>
              <a:t>Stress Testing</a:t>
            </a:r>
          </a:p>
        </p:txBody>
      </p:sp>
      <p:sp>
        <p:nvSpPr>
          <p:cNvPr id="4" name="Slide Number Placeholder 3"/>
          <p:cNvSpPr>
            <a:spLocks noGrp="1"/>
          </p:cNvSpPr>
          <p:nvPr>
            <p:ph type="sldNum" sz="quarter" idx="12"/>
          </p:nvPr>
        </p:nvSpPr>
        <p:spPr/>
        <p:txBody>
          <a:bodyPr/>
          <a:lstStyle/>
          <a:p>
            <a:fld id="{3F8EF7A6-A68D-4191-B817-2048ADCE2A8A}" type="slidenum">
              <a:rPr lang="en-CA" smtClean="0"/>
              <a:pPr/>
              <a:t>5</a:t>
            </a:fld>
            <a:endParaRPr lang="en-CA" dirty="0"/>
          </a:p>
        </p:txBody>
      </p:sp>
      <p:sp>
        <p:nvSpPr>
          <p:cNvPr id="5" name="Content Placeholder 4"/>
          <p:cNvSpPr>
            <a:spLocks noGrp="1"/>
          </p:cNvSpPr>
          <p:nvPr>
            <p:ph sz="quarter" idx="1"/>
          </p:nvPr>
        </p:nvSpPr>
        <p:spPr/>
        <p:txBody>
          <a:bodyPr>
            <a:normAutofit/>
          </a:bodyPr>
          <a:lstStyle/>
          <a:p>
            <a:r>
              <a:rPr lang="en-CA" dirty="0"/>
              <a:t>Risk management – by entities and groups</a:t>
            </a:r>
          </a:p>
          <a:p>
            <a:pPr lvl="1"/>
            <a:r>
              <a:rPr lang="en-CA" dirty="0"/>
              <a:t>Enterprise risk management (ERM)</a:t>
            </a:r>
          </a:p>
          <a:p>
            <a:pPr lvl="1"/>
            <a:r>
              <a:rPr lang="en-CA" dirty="0"/>
              <a:t>Asset-liability management (ALM)</a:t>
            </a:r>
          </a:p>
          <a:p>
            <a:pPr lvl="1"/>
            <a:r>
              <a:rPr lang="en-CA" dirty="0"/>
              <a:t>Plan design; investment, funding strategy; etc.</a:t>
            </a:r>
          </a:p>
          <a:p>
            <a:r>
              <a:rPr lang="en-CA" dirty="0"/>
              <a:t>Development of quantitative regulations</a:t>
            </a:r>
          </a:p>
          <a:p>
            <a:pPr lvl="1"/>
            <a:r>
              <a:rPr lang="en-CA" dirty="0"/>
              <a:t>Solvency and funding</a:t>
            </a:r>
          </a:p>
          <a:p>
            <a:pPr lvl="1"/>
            <a:r>
              <a:rPr lang="en-CA" dirty="0"/>
              <a:t>Investment, etc.</a:t>
            </a:r>
          </a:p>
          <a:p>
            <a:r>
              <a:rPr lang="en-CA" dirty="0"/>
              <a:t>Supervision</a:t>
            </a:r>
          </a:p>
          <a:p>
            <a:pPr lvl="1"/>
            <a:r>
              <a:rPr lang="en-CA" dirty="0"/>
              <a:t>Microprudential risk assessment</a:t>
            </a:r>
          </a:p>
          <a:p>
            <a:pPr lvl="1"/>
            <a:r>
              <a:rPr lang="en-CA" dirty="0"/>
              <a:t>Macroprudential surveillance – financial stability</a:t>
            </a:r>
          </a:p>
          <a:p>
            <a:r>
              <a:rPr lang="en-CA" dirty="0"/>
              <a:t>Crisis management</a:t>
            </a:r>
          </a:p>
          <a:p>
            <a:pPr lvl="1"/>
            <a:endParaRPr lang="en-CA" dirty="0"/>
          </a:p>
        </p:txBody>
      </p:sp>
    </p:spTree>
    <p:extLst>
      <p:ext uri="{BB962C8B-B14F-4D97-AF65-F5344CB8AC3E}">
        <p14:creationId xmlns:p14="http://schemas.microsoft.com/office/powerpoint/2010/main" val="202154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0A23-AB1A-4C43-ACCE-58348A6E1E93}"/>
              </a:ext>
            </a:extLst>
          </p:cNvPr>
          <p:cNvSpPr>
            <a:spLocks noGrp="1"/>
          </p:cNvSpPr>
          <p:nvPr>
            <p:ph type="title"/>
          </p:nvPr>
        </p:nvSpPr>
        <p:spPr/>
        <p:txBody>
          <a:bodyPr>
            <a:normAutofit/>
          </a:bodyPr>
          <a:lstStyle/>
          <a:p>
            <a:r>
              <a:rPr lang="en-CA" dirty="0"/>
              <a:t>IOPS Principle 4: Adequate Powers</a:t>
            </a:r>
          </a:p>
        </p:txBody>
      </p:sp>
      <p:sp>
        <p:nvSpPr>
          <p:cNvPr id="3" name="Footer Placeholder 2">
            <a:extLst>
              <a:ext uri="{FF2B5EF4-FFF2-40B4-BE49-F238E27FC236}">
                <a16:creationId xmlns:a16="http://schemas.microsoft.com/office/drawing/2014/main" id="{64F39840-B009-40C0-9B19-DBF3A8264DFD}"/>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D8579724-A478-4AD7-80E4-1278F7B93B1B}"/>
              </a:ext>
            </a:extLst>
          </p:cNvPr>
          <p:cNvSpPr>
            <a:spLocks noGrp="1"/>
          </p:cNvSpPr>
          <p:nvPr>
            <p:ph type="sldNum" sz="quarter" idx="12"/>
          </p:nvPr>
        </p:nvSpPr>
        <p:spPr/>
        <p:txBody>
          <a:bodyPr/>
          <a:lstStyle/>
          <a:p>
            <a:fld id="{3F8EF7A6-A68D-4191-B817-2048ADCE2A8A}" type="slidenum">
              <a:rPr lang="en-CA" smtClean="0"/>
              <a:pPr/>
              <a:t>6</a:t>
            </a:fld>
            <a:endParaRPr lang="en-CA" dirty="0"/>
          </a:p>
        </p:txBody>
      </p:sp>
      <p:sp>
        <p:nvSpPr>
          <p:cNvPr id="5" name="Content Placeholder 4">
            <a:extLst>
              <a:ext uri="{FF2B5EF4-FFF2-40B4-BE49-F238E27FC236}">
                <a16:creationId xmlns:a16="http://schemas.microsoft.com/office/drawing/2014/main" id="{F6FB194B-ABD9-40F5-8AF0-F533B551F964}"/>
              </a:ext>
            </a:extLst>
          </p:cNvPr>
          <p:cNvSpPr>
            <a:spLocks noGrp="1"/>
          </p:cNvSpPr>
          <p:nvPr>
            <p:ph sz="quarter" idx="1"/>
          </p:nvPr>
        </p:nvSpPr>
        <p:spPr/>
        <p:txBody>
          <a:bodyPr/>
          <a:lstStyle/>
          <a:p>
            <a:r>
              <a:rPr lang="en-CA" dirty="0"/>
              <a:t>Pension supervisory authorities should be endowed with the necessary investigatory and enforcement powers to fulfill their functions and achieve their objectives</a:t>
            </a:r>
          </a:p>
          <a:p>
            <a:r>
              <a:rPr lang="en-CA" dirty="0"/>
              <a:t>4.8 Pension supervisory authorities should have the power to take exceptional measures, if needed, in times of acute financial and economic difficulty and /or volatility (for example increasing reporting requirements, </a:t>
            </a:r>
            <a:r>
              <a:rPr lang="en-CA" b="1" dirty="0"/>
              <a:t>strengthening stress tests</a:t>
            </a:r>
            <a:r>
              <a:rPr lang="en-CA" dirty="0"/>
              <a:t>, or temporarily suspending certain regulatory or supervisory requirements which may have a pro-cyclical, adverse impact on financial markets in the short-term).</a:t>
            </a:r>
          </a:p>
        </p:txBody>
      </p:sp>
    </p:spTree>
    <p:extLst>
      <p:ext uri="{BB962C8B-B14F-4D97-AF65-F5344CB8AC3E}">
        <p14:creationId xmlns:p14="http://schemas.microsoft.com/office/powerpoint/2010/main" val="89570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695E-AC50-4C94-82CF-A7FED61324AF}"/>
              </a:ext>
            </a:extLst>
          </p:cNvPr>
          <p:cNvSpPr>
            <a:spLocks noGrp="1"/>
          </p:cNvSpPr>
          <p:nvPr>
            <p:ph type="title"/>
          </p:nvPr>
        </p:nvSpPr>
        <p:spPr/>
        <p:txBody>
          <a:bodyPr/>
          <a:lstStyle/>
          <a:p>
            <a:r>
              <a:rPr lang="en-CA" dirty="0"/>
              <a:t>IOPS Working Paper 19 (2014): Abstract</a:t>
            </a:r>
          </a:p>
        </p:txBody>
      </p:sp>
      <p:sp>
        <p:nvSpPr>
          <p:cNvPr id="3" name="Footer Placeholder 2">
            <a:extLst>
              <a:ext uri="{FF2B5EF4-FFF2-40B4-BE49-F238E27FC236}">
                <a16:creationId xmlns:a16="http://schemas.microsoft.com/office/drawing/2014/main" id="{9963AF27-4D62-4707-BDD0-5618031FC128}"/>
              </a:ext>
            </a:extLst>
          </p:cNvPr>
          <p:cNvSpPr>
            <a:spLocks noGrp="1"/>
          </p:cNvSpPr>
          <p:nvPr>
            <p:ph type="ftr" sz="quarter" idx="11"/>
          </p:nvPr>
        </p:nvSpPr>
        <p:spPr/>
        <p:txBody>
          <a:bodyPr/>
          <a:lstStyle/>
          <a:p>
            <a:r>
              <a:rPr lang="en-CA" dirty="0"/>
              <a:t>Stress Testing</a:t>
            </a:r>
          </a:p>
        </p:txBody>
      </p:sp>
      <p:sp>
        <p:nvSpPr>
          <p:cNvPr id="4" name="Slide Number Placeholder 3">
            <a:extLst>
              <a:ext uri="{FF2B5EF4-FFF2-40B4-BE49-F238E27FC236}">
                <a16:creationId xmlns:a16="http://schemas.microsoft.com/office/drawing/2014/main" id="{DA90D8F7-6563-4168-9798-A6EFB5789E28}"/>
              </a:ext>
            </a:extLst>
          </p:cNvPr>
          <p:cNvSpPr>
            <a:spLocks noGrp="1"/>
          </p:cNvSpPr>
          <p:nvPr>
            <p:ph type="sldNum" sz="quarter" idx="12"/>
          </p:nvPr>
        </p:nvSpPr>
        <p:spPr/>
        <p:txBody>
          <a:bodyPr/>
          <a:lstStyle/>
          <a:p>
            <a:fld id="{3F8EF7A6-A68D-4191-B817-2048ADCE2A8A}" type="slidenum">
              <a:rPr lang="en-CA" smtClean="0"/>
              <a:pPr/>
              <a:t>7</a:t>
            </a:fld>
            <a:endParaRPr lang="en-CA" dirty="0"/>
          </a:p>
        </p:txBody>
      </p:sp>
      <p:sp>
        <p:nvSpPr>
          <p:cNvPr id="5" name="Content Placeholder 4">
            <a:extLst>
              <a:ext uri="{FF2B5EF4-FFF2-40B4-BE49-F238E27FC236}">
                <a16:creationId xmlns:a16="http://schemas.microsoft.com/office/drawing/2014/main" id="{D36E4B73-0232-4E01-BC30-BBBC2B6A34C2}"/>
              </a:ext>
            </a:extLst>
          </p:cNvPr>
          <p:cNvSpPr>
            <a:spLocks noGrp="1"/>
          </p:cNvSpPr>
          <p:nvPr>
            <p:ph sz="quarter" idx="1"/>
          </p:nvPr>
        </p:nvSpPr>
        <p:spPr/>
        <p:txBody>
          <a:bodyPr>
            <a:normAutofit/>
          </a:bodyPr>
          <a:lstStyle/>
          <a:p>
            <a:r>
              <a:rPr lang="en-CA" dirty="0"/>
              <a:t>Stress testing is a useful and increasingly popular method of analysing the resilience of financial systems to adverse events. It has only recently been introduced to the pensions sector in some countries as well. This paper presents the results from a survey of stress testing practices among IOPS member countries and provides some reflections on whether and how stress testing could be applied in DC plans. In addition to the technical aspects of stress testing, the paper dwells on the governance requirements for stress testing, drawing some conclusions and lessons for pension supervisors as they introduce and develop their own techniques.</a:t>
            </a:r>
          </a:p>
        </p:txBody>
      </p:sp>
    </p:spTree>
    <p:extLst>
      <p:ext uri="{BB962C8B-B14F-4D97-AF65-F5344CB8AC3E}">
        <p14:creationId xmlns:p14="http://schemas.microsoft.com/office/powerpoint/2010/main" val="416014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testing at the IMF</a:t>
            </a:r>
          </a:p>
        </p:txBody>
      </p:sp>
      <p:sp>
        <p:nvSpPr>
          <p:cNvPr id="3" name="Content Placeholder 2"/>
          <p:cNvSpPr>
            <a:spLocks noGrp="1"/>
          </p:cNvSpPr>
          <p:nvPr>
            <p:ph idx="1"/>
          </p:nvPr>
        </p:nvSpPr>
        <p:spPr/>
        <p:txBody>
          <a:bodyPr>
            <a:normAutofit/>
          </a:bodyPr>
          <a:lstStyle/>
          <a:p>
            <a:r>
              <a:rPr lang="en-US" dirty="0"/>
              <a:t>Stress testing is a central aspect of the IMF’s financial sector surveillance</a:t>
            </a:r>
          </a:p>
          <a:p>
            <a:pPr lvl="1"/>
            <a:r>
              <a:rPr lang="en-US" dirty="0"/>
              <a:t>Key component of FSAPs, and also used in Article IV and crisis program work</a:t>
            </a:r>
          </a:p>
          <a:p>
            <a:pPr lvl="1"/>
            <a:r>
              <a:rPr lang="en-US" dirty="0"/>
              <a:t>Macroprudential focus in order to determine the capacity of the financial sector to absorb shocks (“system-wide resilience”)</a:t>
            </a:r>
          </a:p>
          <a:p>
            <a:r>
              <a:rPr lang="en-US" dirty="0"/>
              <a:t>Insurance stress testing in FSAPs has become increasingly common since the financial crisis</a:t>
            </a:r>
          </a:p>
          <a:p>
            <a:pPr lvl="1"/>
            <a:r>
              <a:rPr lang="en-US" dirty="0"/>
              <a:t>Since 2009, every third FSAP contains an insurance stress test</a:t>
            </a:r>
          </a:p>
          <a:p>
            <a:r>
              <a:rPr lang="en-US" dirty="0"/>
              <a:t>Pensions stress testing in FSAPs is still infrequent</a:t>
            </a:r>
          </a:p>
          <a:p>
            <a:endParaRPr lang="en-US" dirty="0"/>
          </a:p>
        </p:txBody>
      </p:sp>
      <p:sp>
        <p:nvSpPr>
          <p:cNvPr id="4" name="Footer Placeholder 3"/>
          <p:cNvSpPr>
            <a:spLocks noGrp="1"/>
          </p:cNvSpPr>
          <p:nvPr>
            <p:ph type="ftr" sz="quarter" idx="11"/>
          </p:nvPr>
        </p:nvSpPr>
        <p:spPr/>
        <p:txBody>
          <a:bodyPr/>
          <a:lstStyle/>
          <a:p>
            <a:r>
              <a:rPr lang="en-CA" dirty="0"/>
              <a:t>Stress Testing</a:t>
            </a:r>
          </a:p>
        </p:txBody>
      </p:sp>
      <p:sp>
        <p:nvSpPr>
          <p:cNvPr id="5" name="Slide Number Placeholder 4"/>
          <p:cNvSpPr>
            <a:spLocks noGrp="1"/>
          </p:cNvSpPr>
          <p:nvPr>
            <p:ph type="sldNum" sz="quarter" idx="12"/>
          </p:nvPr>
        </p:nvSpPr>
        <p:spPr/>
        <p:txBody>
          <a:bodyPr/>
          <a:lstStyle/>
          <a:p>
            <a:fld id="{3F8EF7A6-A68D-4191-B817-2048ADCE2A8A}" type="slidenum">
              <a:rPr lang="en-CA" smtClean="0"/>
              <a:pPr/>
              <a:t>8</a:t>
            </a:fld>
            <a:endParaRPr lang="en-CA" dirty="0"/>
          </a:p>
        </p:txBody>
      </p:sp>
      <p:pic>
        <p:nvPicPr>
          <p:cNvPr id="6" name="Picture 2" descr="C:\Users\mcmfrt1\Desktop\International_Monetary_Fund_logo_svg.png">
            <a:extLst>
              <a:ext uri="{FF2B5EF4-FFF2-40B4-BE49-F238E27FC236}">
                <a16:creationId xmlns:a16="http://schemas.microsoft.com/office/drawing/2014/main" id="{39C7A4B1-95BC-4313-8CDF-EA95FEF0CF89}"/>
              </a:ext>
            </a:extLst>
          </p:cNvPr>
          <p:cNvPicPr>
            <a:picLocks noChangeAspect="1" noChangeArrowheads="1"/>
          </p:cNvPicPr>
          <p:nvPr/>
        </p:nvPicPr>
        <p:blipFill>
          <a:blip r:embed="rId3" cstate="print"/>
          <a:srcRect/>
          <a:stretch>
            <a:fillRect/>
          </a:stretch>
        </p:blipFill>
        <p:spPr bwMode="auto">
          <a:xfrm>
            <a:off x="7308304" y="260648"/>
            <a:ext cx="838200" cy="838200"/>
          </a:xfrm>
          <a:prstGeom prst="rect">
            <a:avLst/>
          </a:prstGeom>
          <a:noFill/>
        </p:spPr>
      </p:pic>
    </p:spTree>
    <p:extLst>
      <p:ext uri="{BB962C8B-B14F-4D97-AF65-F5344CB8AC3E}">
        <p14:creationId xmlns:p14="http://schemas.microsoft.com/office/powerpoint/2010/main" val="142639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Approaches to stress testing</a:t>
            </a:r>
          </a:p>
        </p:txBody>
      </p:sp>
      <p:sp>
        <p:nvSpPr>
          <p:cNvPr id="4" name="Footer Placeholder 3"/>
          <p:cNvSpPr>
            <a:spLocks noGrp="1"/>
          </p:cNvSpPr>
          <p:nvPr>
            <p:ph type="ftr" sz="quarter" idx="11"/>
          </p:nvPr>
        </p:nvSpPr>
        <p:spPr/>
        <p:txBody>
          <a:bodyPr/>
          <a:lstStyle/>
          <a:p>
            <a:r>
              <a:rPr lang="en-CA" dirty="0"/>
              <a:t>Stress Testing</a:t>
            </a:r>
          </a:p>
        </p:txBody>
      </p:sp>
      <p:sp>
        <p:nvSpPr>
          <p:cNvPr id="5" name="Slide Number Placeholder 4"/>
          <p:cNvSpPr>
            <a:spLocks noGrp="1"/>
          </p:cNvSpPr>
          <p:nvPr>
            <p:ph type="sldNum" sz="quarter" idx="12"/>
          </p:nvPr>
        </p:nvSpPr>
        <p:spPr/>
        <p:txBody>
          <a:bodyPr/>
          <a:lstStyle/>
          <a:p>
            <a:fld id="{3F8EF7A6-A68D-4191-B817-2048ADCE2A8A}" type="slidenum">
              <a:rPr lang="en-CA" smtClean="0"/>
              <a:pPr/>
              <a:t>9</a:t>
            </a:fld>
            <a:endParaRPr lang="en-CA" dirty="0"/>
          </a:p>
        </p:txBody>
      </p:sp>
      <p:sp>
        <p:nvSpPr>
          <p:cNvPr id="3" name="Text Placeholder 2"/>
          <p:cNvSpPr>
            <a:spLocks noGrp="1"/>
          </p:cNvSpPr>
          <p:nvPr>
            <p:ph sz="quarter" idx="1"/>
          </p:nvPr>
        </p:nvSpPr>
        <p:spPr/>
        <p:txBody>
          <a:bodyPr>
            <a:normAutofit lnSpcReduction="10000"/>
          </a:bodyPr>
          <a:lstStyle/>
          <a:p>
            <a:r>
              <a:rPr lang="en-CA" dirty="0"/>
              <a:t>Probabilities</a:t>
            </a:r>
          </a:p>
          <a:p>
            <a:pPr lvl="1"/>
            <a:r>
              <a:rPr lang="en-CA" dirty="0"/>
              <a:t>Deterministic or stochastic</a:t>
            </a:r>
          </a:p>
          <a:p>
            <a:r>
              <a:rPr lang="en-CA" dirty="0"/>
              <a:t>Types of scenarios</a:t>
            </a:r>
          </a:p>
          <a:p>
            <a:pPr lvl="1"/>
            <a:r>
              <a:rPr lang="en-CA" dirty="0"/>
              <a:t>Single risk factor or integrated scenarios</a:t>
            </a:r>
          </a:p>
          <a:p>
            <a:pPr lvl="1"/>
            <a:r>
              <a:rPr lang="en-CA" dirty="0"/>
              <a:t>Based on historical data or hypothetical</a:t>
            </a:r>
          </a:p>
          <a:p>
            <a:r>
              <a:rPr lang="en-CA" dirty="0"/>
              <a:t>Operational level</a:t>
            </a:r>
          </a:p>
          <a:p>
            <a:pPr lvl="1"/>
            <a:r>
              <a:rPr lang="en-CA" dirty="0"/>
              <a:t>Type of investment, geographical area</a:t>
            </a:r>
          </a:p>
          <a:p>
            <a:pPr lvl="1"/>
            <a:r>
              <a:rPr lang="en-CA" dirty="0"/>
              <a:t>Legal entity, group of companies, industry sector, cross-sectoral</a:t>
            </a:r>
          </a:p>
          <a:p>
            <a:r>
              <a:rPr lang="en-CA" dirty="0"/>
              <a:t>Responsibilities</a:t>
            </a:r>
          </a:p>
          <a:p>
            <a:pPr lvl="1"/>
            <a:r>
              <a:rPr lang="en-CA" dirty="0"/>
              <a:t>Top-down – supervisor or another authority, such as IMF</a:t>
            </a:r>
          </a:p>
          <a:p>
            <a:pPr lvl="1"/>
            <a:r>
              <a:rPr lang="en-CA" dirty="0"/>
              <a:t>Bottom-up – entities and groups; supervisors might prescribe scenarios, to obtain comparable results</a:t>
            </a:r>
          </a:p>
        </p:txBody>
      </p:sp>
    </p:spTree>
    <p:extLst>
      <p:ext uri="{BB962C8B-B14F-4D97-AF65-F5344CB8AC3E}">
        <p14:creationId xmlns:p14="http://schemas.microsoft.com/office/powerpoint/2010/main" val="2070339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7284</TotalTime>
  <Words>3212</Words>
  <Application>Microsoft Office PowerPoint</Application>
  <PresentationFormat>On-screen Show (4:3)</PresentationFormat>
  <Paragraphs>546</Paragraphs>
  <Slides>48</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Calibri</vt:lpstr>
      <vt:lpstr>Wingdings</vt:lpstr>
      <vt:lpstr>Bookman Old Style</vt:lpstr>
      <vt:lpstr>Gill Sans MT</vt:lpstr>
      <vt:lpstr>Wingdings 3</vt:lpstr>
      <vt:lpstr>Times New Roman</vt:lpstr>
      <vt:lpstr>Arial</vt:lpstr>
      <vt:lpstr>Symbol</vt:lpstr>
      <vt:lpstr>SimSun</vt:lpstr>
      <vt:lpstr>MS Mincho</vt:lpstr>
      <vt:lpstr>Origin</vt:lpstr>
      <vt:lpstr>Stress Testing for Financial Stability</vt:lpstr>
      <vt:lpstr>Overview</vt:lpstr>
      <vt:lpstr>What is stress testing?</vt:lpstr>
      <vt:lpstr>Alternative definitions of stress testing</vt:lpstr>
      <vt:lpstr>Purposes of stress testing</vt:lpstr>
      <vt:lpstr>IOPS Principle 4: Adequate Powers</vt:lpstr>
      <vt:lpstr>IOPS Working Paper 19 (2014): Abstract</vt:lpstr>
      <vt:lpstr>Stress testing at the IMF</vt:lpstr>
      <vt:lpstr>Approaches to stress testing</vt:lpstr>
      <vt:lpstr>Output: possible measures of impact</vt:lpstr>
      <vt:lpstr>IMF FSAP stress testing process</vt:lpstr>
      <vt:lpstr>Some best practices</vt:lpstr>
      <vt:lpstr>Questions</vt:lpstr>
      <vt:lpstr>Risks and Stresses</vt:lpstr>
      <vt:lpstr>Focus on the most relevant risks</vt:lpstr>
      <vt:lpstr>Stress test scenarios</vt:lpstr>
      <vt:lpstr>What might go wrong? Consider the operating environment</vt:lpstr>
      <vt:lpstr>What might go wrong? Consider conditions in the sector</vt:lpstr>
      <vt:lpstr>Who might be affected? Risk profiles can differ significantly</vt:lpstr>
      <vt:lpstr>Stress scenario possibilities to consider</vt:lpstr>
      <vt:lpstr>Examples: stress tests performed by entities</vt:lpstr>
      <vt:lpstr>Example: stress testing at the ECCB</vt:lpstr>
      <vt:lpstr>Example: ECCU insurance scenarios</vt:lpstr>
      <vt:lpstr>Risk factors in FSAP insurance stress tests</vt:lpstr>
      <vt:lpstr>EIOPA pension stress test scenario 2017</vt:lpstr>
      <vt:lpstr>Calibration of EIOPA scenario (examples)</vt:lpstr>
      <vt:lpstr>Examples: some multi-factor scenarios</vt:lpstr>
      <vt:lpstr>Consider channels of risk propagation</vt:lpstr>
      <vt:lpstr>Counterfactual risk analysis </vt:lpstr>
      <vt:lpstr>Questions</vt:lpstr>
      <vt:lpstr>Models</vt:lpstr>
      <vt:lpstr>Basic elements of models</vt:lpstr>
      <vt:lpstr>Criteria for models </vt:lpstr>
      <vt:lpstr>Proportionality</vt:lpstr>
      <vt:lpstr>Additional modeling considerations</vt:lpstr>
      <vt:lpstr>Problems with models </vt:lpstr>
      <vt:lpstr>Deterministic modeling: a simple example</vt:lpstr>
      <vt:lpstr>Deterministic modeling: a simple example</vt:lpstr>
      <vt:lpstr>Stochastic modeling</vt:lpstr>
      <vt:lpstr>Questions</vt:lpstr>
      <vt:lpstr>References</vt:lpstr>
      <vt:lpstr>General</vt:lpstr>
      <vt:lpstr>Pensions</vt:lpstr>
      <vt:lpstr>A stress testing model for defined benefit pensions</vt:lpstr>
      <vt:lpstr>Introduction to the model</vt:lpstr>
      <vt:lpstr>Data required</vt:lpstr>
      <vt:lpstr>Assumptions required – Input worksheet</vt:lpstr>
      <vt:lpstr>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Testing</dc:title>
  <dc:creator>Michael Hafeman</dc:creator>
  <cp:lastModifiedBy>Kendell Paryag</cp:lastModifiedBy>
  <cp:revision>299</cp:revision>
  <dcterms:created xsi:type="dcterms:W3CDTF">2010-05-13T21:10:38Z</dcterms:created>
  <dcterms:modified xsi:type="dcterms:W3CDTF">2019-06-04T18:33:22Z</dcterms:modified>
</cp:coreProperties>
</file>