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56" r:id="rId2"/>
    <p:sldId id="313" r:id="rId3"/>
    <p:sldId id="274" r:id="rId4"/>
    <p:sldId id="315" r:id="rId5"/>
    <p:sldId id="314" r:id="rId6"/>
    <p:sldId id="293" r:id="rId7"/>
    <p:sldId id="294" r:id="rId8"/>
    <p:sldId id="295" r:id="rId9"/>
    <p:sldId id="269" r:id="rId10"/>
    <p:sldId id="261" r:id="rId11"/>
    <p:sldId id="271" r:id="rId12"/>
    <p:sldId id="275" r:id="rId13"/>
    <p:sldId id="300" r:id="rId14"/>
    <p:sldId id="317" r:id="rId15"/>
    <p:sldId id="301" r:id="rId16"/>
    <p:sldId id="319" r:id="rId17"/>
    <p:sldId id="320" r:id="rId18"/>
    <p:sldId id="318" r:id="rId19"/>
    <p:sldId id="316" r:id="rId20"/>
    <p:sldId id="321" r:id="rId21"/>
    <p:sldId id="322" r:id="rId22"/>
    <p:sldId id="323" r:id="rId23"/>
    <p:sldId id="324" r:id="rId24"/>
    <p:sldId id="325" r:id="rId25"/>
    <p:sldId id="326" r:id="rId26"/>
    <p:sldId id="327" r:id="rId27"/>
    <p:sldId id="328" r:id="rId28"/>
    <p:sldId id="334" r:id="rId29"/>
    <p:sldId id="335" r:id="rId30"/>
    <p:sldId id="336" r:id="rId31"/>
    <p:sldId id="331" r:id="rId32"/>
    <p:sldId id="337" r:id="rId33"/>
    <p:sldId id="338" r:id="rId34"/>
    <p:sldId id="340" r:id="rId35"/>
    <p:sldId id="339" r:id="rId36"/>
    <p:sldId id="329" r:id="rId37"/>
    <p:sldId id="330" r:id="rId38"/>
    <p:sldId id="332" r:id="rId39"/>
    <p:sldId id="342" r:id="rId40"/>
    <p:sldId id="343" r:id="rId41"/>
    <p:sldId id="296" r:id="rId42"/>
    <p:sldId id="341" r:id="rId43"/>
    <p:sldId id="346" r:id="rId44"/>
    <p:sldId id="347" r:id="rId45"/>
    <p:sldId id="348" r:id="rId46"/>
    <p:sldId id="349" r:id="rId47"/>
    <p:sldId id="304" r:id="rId48"/>
    <p:sldId id="307" r:id="rId49"/>
    <p:sldId id="306" r:id="rId50"/>
    <p:sldId id="350" r:id="rId51"/>
    <p:sldId id="283" r:id="rId52"/>
    <p:sldId id="309" r:id="rId53"/>
    <p:sldId id="273" r:id="rId54"/>
  </p:sldIdLst>
  <p:sldSz cx="9144000" cy="6858000" type="screen4x3"/>
  <p:notesSz cx="7023100" cy="9309100"/>
  <p:defaultTextStyle>
    <a:defPPr>
      <a:defRPr lang="en-CA"/>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C1B"/>
    <a:srgbClr val="A08518"/>
    <a:srgbClr val="F0B674"/>
    <a:srgbClr val="E37823"/>
    <a:srgbClr val="DCDE10"/>
    <a:srgbClr val="C79B25"/>
    <a:srgbClr val="947322"/>
    <a:srgbClr val="053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8330" autoAdjust="0"/>
  </p:normalViewPr>
  <p:slideViewPr>
    <p:cSldViewPr>
      <p:cViewPr varScale="1">
        <p:scale>
          <a:sx n="90" d="100"/>
          <a:sy n="90" d="100"/>
        </p:scale>
        <p:origin x="221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760" y="-11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wade\AppData\Local\Microsoft\Windows\INetCache\Content.Outlook\11XNURUO\CAPS%20presentation%202018%20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CA"/>
              <a:t>Grenada: Investment of Assets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16-4219-A31B-91D38791B85E}"/>
              </c:ext>
            </c:extLst>
          </c:dPt>
          <c:dPt>
            <c:idx val="1"/>
            <c:bubble3D val="0"/>
            <c:spPr>
              <a:solidFill>
                <a:schemeClr val="accent2">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16-4219-A31B-91D38791B85E}"/>
              </c:ext>
            </c:extLst>
          </c:dPt>
          <c:dPt>
            <c:idx val="2"/>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F16-4219-A31B-91D38791B85E}"/>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F16-4219-A31B-91D38791B85E}"/>
              </c:ext>
            </c:extLst>
          </c:dPt>
          <c:dPt>
            <c:idx val="4"/>
            <c:bubble3D val="0"/>
            <c:spPr>
              <a:solidFill>
                <a:schemeClr val="accent4">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F16-4219-A31B-91D38791B85E}"/>
              </c:ext>
            </c:extLst>
          </c:dPt>
          <c:dPt>
            <c:idx val="5"/>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F16-4219-A31B-91D38791B85E}"/>
              </c:ext>
            </c:extLst>
          </c:dPt>
          <c:dLbls>
            <c:dLbl>
              <c:idx val="3"/>
              <c:layout>
                <c:manualLayout>
                  <c:x val="-3.075578881636452E-2"/>
                  <c:y val="7.22732840213155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F16-4219-A31B-91D38791B85E}"/>
                </c:ext>
              </c:extLst>
            </c:dLbl>
            <c:dLbl>
              <c:idx val="4"/>
              <c:layout>
                <c:manualLayout>
                  <c:x val="-1.9101225608793269E-2"/>
                  <c:y val="-3.34844508072854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F16-4219-A31B-91D38791B8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Grenada!$A$11:$A$16</c:f>
              <c:strCache>
                <c:ptCount val="6"/>
                <c:pt idx="0">
                  <c:v>Asset Type</c:v>
                </c:pt>
                <c:pt idx="1">
                  <c:v>Bank Deposits</c:v>
                </c:pt>
                <c:pt idx="2">
                  <c:v>Securities</c:v>
                </c:pt>
                <c:pt idx="3">
                  <c:v>Government Treasury Bills</c:v>
                </c:pt>
                <c:pt idx="4">
                  <c:v>Equity</c:v>
                </c:pt>
                <c:pt idx="5">
                  <c:v>Deposit Administration</c:v>
                </c:pt>
              </c:strCache>
            </c:strRef>
          </c:cat>
          <c:val>
            <c:numRef>
              <c:f>Grenada!$B$11:$B$16</c:f>
              <c:numCache>
                <c:formatCode>0.00%</c:formatCode>
                <c:ptCount val="6"/>
                <c:pt idx="1">
                  <c:v>0.37240000000000001</c:v>
                </c:pt>
                <c:pt idx="2">
                  <c:v>0.24310000000000001</c:v>
                </c:pt>
                <c:pt idx="3">
                  <c:v>2.2700000000000001E-2</c:v>
                </c:pt>
                <c:pt idx="4">
                  <c:v>1.8E-3</c:v>
                </c:pt>
                <c:pt idx="5">
                  <c:v>0.36</c:v>
                </c:pt>
              </c:numCache>
            </c:numRef>
          </c:val>
          <c:extLst>
            <c:ext xmlns:c16="http://schemas.microsoft.com/office/drawing/2014/chart" uri="{C3380CC4-5D6E-409C-BE32-E72D297353CC}">
              <c16:uniqueId val="{0000000C-3F16-4219-A31B-91D38791B85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1" tIns="44136" rIns="88271" bIns="44136" rtlCol="0"/>
          <a:lstStyle>
            <a:lvl1pPr algn="l">
              <a:defRPr sz="1200"/>
            </a:lvl1pPr>
          </a:lstStyle>
          <a:p>
            <a:endParaRPr lang="en-029"/>
          </a:p>
        </p:txBody>
      </p:sp>
      <p:sp>
        <p:nvSpPr>
          <p:cNvPr id="3" name="Date Placeholder 2"/>
          <p:cNvSpPr>
            <a:spLocks noGrp="1"/>
          </p:cNvSpPr>
          <p:nvPr>
            <p:ph type="dt" sz="quarter" idx="1"/>
          </p:nvPr>
        </p:nvSpPr>
        <p:spPr>
          <a:xfrm>
            <a:off x="3977928" y="2"/>
            <a:ext cx="3043649" cy="464839"/>
          </a:xfrm>
          <a:prstGeom prst="rect">
            <a:avLst/>
          </a:prstGeom>
        </p:spPr>
        <p:txBody>
          <a:bodyPr vert="horz" lIns="88271" tIns="44136" rIns="88271" bIns="44136" rtlCol="0"/>
          <a:lstStyle>
            <a:lvl1pPr algn="r">
              <a:defRPr sz="1200"/>
            </a:lvl1pPr>
          </a:lstStyle>
          <a:p>
            <a:fld id="{715E3D4B-1425-496F-BE90-7F34277E4C8E}" type="datetimeFigureOut">
              <a:rPr lang="en-029" smtClean="0"/>
              <a:t>04/06/2019</a:t>
            </a:fld>
            <a:endParaRPr lang="en-029"/>
          </a:p>
        </p:txBody>
      </p:sp>
      <p:sp>
        <p:nvSpPr>
          <p:cNvPr id="4" name="Footer Placeholder 3"/>
          <p:cNvSpPr>
            <a:spLocks noGrp="1"/>
          </p:cNvSpPr>
          <p:nvPr>
            <p:ph type="ftr" sz="quarter" idx="2"/>
          </p:nvPr>
        </p:nvSpPr>
        <p:spPr>
          <a:xfrm>
            <a:off x="0" y="8842723"/>
            <a:ext cx="3043649" cy="464839"/>
          </a:xfrm>
          <a:prstGeom prst="rect">
            <a:avLst/>
          </a:prstGeom>
        </p:spPr>
        <p:txBody>
          <a:bodyPr vert="horz" lIns="88271" tIns="44136" rIns="88271" bIns="44136" rtlCol="0" anchor="b"/>
          <a:lstStyle>
            <a:lvl1pPr algn="l">
              <a:defRPr sz="1200"/>
            </a:lvl1pPr>
          </a:lstStyle>
          <a:p>
            <a:endParaRPr lang="en-029"/>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1" tIns="44136" rIns="88271" bIns="44136" rtlCol="0" anchor="b"/>
          <a:lstStyle>
            <a:lvl1pPr algn="r">
              <a:defRPr sz="1200"/>
            </a:lvl1pPr>
          </a:lstStyle>
          <a:p>
            <a:fld id="{B4540586-4C5A-4D60-B398-FC35A4AA708E}" type="slidenum">
              <a:rPr lang="en-029" smtClean="0"/>
              <a:t>‹#›</a:t>
            </a:fld>
            <a:endParaRPr lang="en-029"/>
          </a:p>
        </p:txBody>
      </p:sp>
    </p:spTree>
    <p:extLst>
      <p:ext uri="{BB962C8B-B14F-4D97-AF65-F5344CB8AC3E}">
        <p14:creationId xmlns:p14="http://schemas.microsoft.com/office/powerpoint/2010/main" val="767572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1" tIns="44136" rIns="88271" bIns="44136" rtlCol="0"/>
          <a:lstStyle>
            <a:lvl1pPr algn="l">
              <a:defRPr sz="1200"/>
            </a:lvl1pPr>
          </a:lstStyle>
          <a:p>
            <a:endParaRPr lang="en-US"/>
          </a:p>
        </p:txBody>
      </p:sp>
      <p:sp>
        <p:nvSpPr>
          <p:cNvPr id="3" name="Date Placeholder 2"/>
          <p:cNvSpPr>
            <a:spLocks noGrp="1"/>
          </p:cNvSpPr>
          <p:nvPr>
            <p:ph type="dt" idx="1"/>
          </p:nvPr>
        </p:nvSpPr>
        <p:spPr>
          <a:xfrm>
            <a:off x="3977928" y="2"/>
            <a:ext cx="3043649" cy="464839"/>
          </a:xfrm>
          <a:prstGeom prst="rect">
            <a:avLst/>
          </a:prstGeom>
        </p:spPr>
        <p:txBody>
          <a:bodyPr vert="horz" lIns="88271" tIns="44136" rIns="88271" bIns="44136" rtlCol="0"/>
          <a:lstStyle>
            <a:lvl1pPr algn="r">
              <a:defRPr sz="1200"/>
            </a:lvl1pPr>
          </a:lstStyle>
          <a:p>
            <a:fld id="{EC03A2B0-F616-4C82-B469-85462EC71C70}" type="datetimeFigureOut">
              <a:rPr lang="en-US" smtClean="0"/>
              <a:t>6/4/2019</a:t>
            </a:fld>
            <a:endParaRPr lang="en-US"/>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88271" tIns="44136" rIns="88271" bIns="44136" rtlCol="0" anchor="ctr"/>
          <a:lstStyle/>
          <a:p>
            <a:endParaRPr lang="en-US"/>
          </a:p>
        </p:txBody>
      </p:sp>
      <p:sp>
        <p:nvSpPr>
          <p:cNvPr id="5" name="Notes Placeholder 4"/>
          <p:cNvSpPr>
            <a:spLocks noGrp="1"/>
          </p:cNvSpPr>
          <p:nvPr>
            <p:ph type="body" sz="quarter" idx="3"/>
          </p:nvPr>
        </p:nvSpPr>
        <p:spPr>
          <a:xfrm>
            <a:off x="702616" y="4422132"/>
            <a:ext cx="5617870" cy="4188171"/>
          </a:xfrm>
          <a:prstGeom prst="rect">
            <a:avLst/>
          </a:prstGeom>
        </p:spPr>
        <p:txBody>
          <a:bodyPr vert="horz" lIns="88271" tIns="44136" rIns="88271" bIns="44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723"/>
            <a:ext cx="3043649" cy="464839"/>
          </a:xfrm>
          <a:prstGeom prst="rect">
            <a:avLst/>
          </a:prstGeom>
        </p:spPr>
        <p:txBody>
          <a:bodyPr vert="horz" lIns="88271" tIns="44136" rIns="88271" bIns="44136" rtlCol="0" anchor="b"/>
          <a:lstStyle>
            <a:lvl1pPr algn="l">
              <a:defRPr sz="1200"/>
            </a:lvl1pPr>
          </a:lstStyle>
          <a:p>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1" tIns="44136" rIns="88271" bIns="44136" rtlCol="0" anchor="b"/>
          <a:lstStyle>
            <a:lvl1pPr algn="r">
              <a:defRPr sz="1200"/>
            </a:lvl1pPr>
          </a:lstStyle>
          <a:p>
            <a:fld id="{27C80B7C-DF82-40DC-99E5-E3B553CEDBFF}" type="slidenum">
              <a:rPr lang="en-US" smtClean="0"/>
              <a:t>‹#›</a:t>
            </a:fld>
            <a:endParaRPr lang="en-US"/>
          </a:p>
        </p:txBody>
      </p:sp>
    </p:spTree>
    <p:extLst>
      <p:ext uri="{BB962C8B-B14F-4D97-AF65-F5344CB8AC3E}">
        <p14:creationId xmlns:p14="http://schemas.microsoft.com/office/powerpoint/2010/main" val="90382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a:t>
            </a:fld>
            <a:endParaRPr lang="en-US"/>
          </a:p>
        </p:txBody>
      </p:sp>
    </p:spTree>
    <p:extLst>
      <p:ext uri="{BB962C8B-B14F-4D97-AF65-F5344CB8AC3E}">
        <p14:creationId xmlns:p14="http://schemas.microsoft.com/office/powerpoint/2010/main" val="287445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10</a:t>
            </a:fld>
            <a:endParaRPr lang="en-US"/>
          </a:p>
        </p:txBody>
      </p:sp>
    </p:spTree>
    <p:extLst>
      <p:ext uri="{BB962C8B-B14F-4D97-AF65-F5344CB8AC3E}">
        <p14:creationId xmlns:p14="http://schemas.microsoft.com/office/powerpoint/2010/main" val="2811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11</a:t>
            </a:fld>
            <a:endParaRPr lang="en-US"/>
          </a:p>
        </p:txBody>
      </p:sp>
    </p:spTree>
    <p:extLst>
      <p:ext uri="{BB962C8B-B14F-4D97-AF65-F5344CB8AC3E}">
        <p14:creationId xmlns:p14="http://schemas.microsoft.com/office/powerpoint/2010/main" val="369921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12</a:t>
            </a:fld>
            <a:endParaRPr lang="en-US"/>
          </a:p>
        </p:txBody>
      </p:sp>
    </p:spTree>
    <p:extLst>
      <p:ext uri="{BB962C8B-B14F-4D97-AF65-F5344CB8AC3E}">
        <p14:creationId xmlns:p14="http://schemas.microsoft.com/office/powerpoint/2010/main" val="369921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13</a:t>
            </a:fld>
            <a:endParaRPr lang="en-US"/>
          </a:p>
        </p:txBody>
      </p:sp>
    </p:spTree>
    <p:extLst>
      <p:ext uri="{BB962C8B-B14F-4D97-AF65-F5344CB8AC3E}">
        <p14:creationId xmlns:p14="http://schemas.microsoft.com/office/powerpoint/2010/main" val="335740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14</a:t>
            </a:fld>
            <a:endParaRPr lang="en-US"/>
          </a:p>
        </p:txBody>
      </p:sp>
    </p:spTree>
    <p:extLst>
      <p:ext uri="{BB962C8B-B14F-4D97-AF65-F5344CB8AC3E}">
        <p14:creationId xmlns:p14="http://schemas.microsoft.com/office/powerpoint/2010/main" val="59120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15</a:t>
            </a:fld>
            <a:endParaRPr lang="en-US"/>
          </a:p>
        </p:txBody>
      </p:sp>
    </p:spTree>
    <p:extLst>
      <p:ext uri="{BB962C8B-B14F-4D97-AF65-F5344CB8AC3E}">
        <p14:creationId xmlns:p14="http://schemas.microsoft.com/office/powerpoint/2010/main" val="369921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16</a:t>
            </a:fld>
            <a:endParaRPr lang="en-US"/>
          </a:p>
        </p:txBody>
      </p:sp>
    </p:spTree>
    <p:extLst>
      <p:ext uri="{BB962C8B-B14F-4D97-AF65-F5344CB8AC3E}">
        <p14:creationId xmlns:p14="http://schemas.microsoft.com/office/powerpoint/2010/main" val="217803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17</a:t>
            </a:fld>
            <a:endParaRPr lang="en-US"/>
          </a:p>
        </p:txBody>
      </p:sp>
    </p:spTree>
    <p:extLst>
      <p:ext uri="{BB962C8B-B14F-4D97-AF65-F5344CB8AC3E}">
        <p14:creationId xmlns:p14="http://schemas.microsoft.com/office/powerpoint/2010/main" val="239002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18</a:t>
            </a:fld>
            <a:endParaRPr lang="en-US"/>
          </a:p>
        </p:txBody>
      </p:sp>
    </p:spTree>
    <p:extLst>
      <p:ext uri="{BB962C8B-B14F-4D97-AF65-F5344CB8AC3E}">
        <p14:creationId xmlns:p14="http://schemas.microsoft.com/office/powerpoint/2010/main" val="7532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19</a:t>
            </a:fld>
            <a:endParaRPr lang="en-US"/>
          </a:p>
        </p:txBody>
      </p:sp>
    </p:spTree>
    <p:extLst>
      <p:ext uri="{BB962C8B-B14F-4D97-AF65-F5344CB8AC3E}">
        <p14:creationId xmlns:p14="http://schemas.microsoft.com/office/powerpoint/2010/main" val="185852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2</a:t>
            </a:fld>
            <a:endParaRPr lang="en-US"/>
          </a:p>
        </p:txBody>
      </p:sp>
    </p:spTree>
    <p:extLst>
      <p:ext uri="{BB962C8B-B14F-4D97-AF65-F5344CB8AC3E}">
        <p14:creationId xmlns:p14="http://schemas.microsoft.com/office/powerpoint/2010/main" val="415524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20</a:t>
            </a:fld>
            <a:endParaRPr lang="en-US"/>
          </a:p>
        </p:txBody>
      </p:sp>
    </p:spTree>
    <p:extLst>
      <p:ext uri="{BB962C8B-B14F-4D97-AF65-F5344CB8AC3E}">
        <p14:creationId xmlns:p14="http://schemas.microsoft.com/office/powerpoint/2010/main" val="2834450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21</a:t>
            </a:fld>
            <a:endParaRPr lang="en-US"/>
          </a:p>
        </p:txBody>
      </p:sp>
    </p:spTree>
    <p:extLst>
      <p:ext uri="{BB962C8B-B14F-4D97-AF65-F5344CB8AC3E}">
        <p14:creationId xmlns:p14="http://schemas.microsoft.com/office/powerpoint/2010/main" val="68494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22</a:t>
            </a:fld>
            <a:endParaRPr lang="en-US"/>
          </a:p>
        </p:txBody>
      </p:sp>
    </p:spTree>
    <p:extLst>
      <p:ext uri="{BB962C8B-B14F-4D97-AF65-F5344CB8AC3E}">
        <p14:creationId xmlns:p14="http://schemas.microsoft.com/office/powerpoint/2010/main" val="1705169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23</a:t>
            </a:fld>
            <a:endParaRPr lang="en-US"/>
          </a:p>
        </p:txBody>
      </p:sp>
    </p:spTree>
    <p:extLst>
      <p:ext uri="{BB962C8B-B14F-4D97-AF65-F5344CB8AC3E}">
        <p14:creationId xmlns:p14="http://schemas.microsoft.com/office/powerpoint/2010/main" val="2185336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24</a:t>
            </a:fld>
            <a:endParaRPr lang="en-US"/>
          </a:p>
        </p:txBody>
      </p:sp>
    </p:spTree>
    <p:extLst>
      <p:ext uri="{BB962C8B-B14F-4D97-AF65-F5344CB8AC3E}">
        <p14:creationId xmlns:p14="http://schemas.microsoft.com/office/powerpoint/2010/main" val="56613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25</a:t>
            </a:fld>
            <a:endParaRPr lang="en-US"/>
          </a:p>
        </p:txBody>
      </p:sp>
    </p:spTree>
    <p:extLst>
      <p:ext uri="{BB962C8B-B14F-4D97-AF65-F5344CB8AC3E}">
        <p14:creationId xmlns:p14="http://schemas.microsoft.com/office/powerpoint/2010/main" val="91597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26</a:t>
            </a:fld>
            <a:endParaRPr lang="en-US"/>
          </a:p>
        </p:txBody>
      </p:sp>
    </p:spTree>
    <p:extLst>
      <p:ext uri="{BB962C8B-B14F-4D97-AF65-F5344CB8AC3E}">
        <p14:creationId xmlns:p14="http://schemas.microsoft.com/office/powerpoint/2010/main" val="46921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27</a:t>
            </a:fld>
            <a:endParaRPr lang="en-US"/>
          </a:p>
        </p:txBody>
      </p:sp>
    </p:spTree>
    <p:extLst>
      <p:ext uri="{BB962C8B-B14F-4D97-AF65-F5344CB8AC3E}">
        <p14:creationId xmlns:p14="http://schemas.microsoft.com/office/powerpoint/2010/main" val="141807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28</a:t>
            </a:fld>
            <a:endParaRPr lang="en-US"/>
          </a:p>
        </p:txBody>
      </p:sp>
    </p:spTree>
    <p:extLst>
      <p:ext uri="{BB962C8B-B14F-4D97-AF65-F5344CB8AC3E}">
        <p14:creationId xmlns:p14="http://schemas.microsoft.com/office/powerpoint/2010/main" val="31460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27C80B7C-DF82-40DC-99E5-E3B553CEDBFF}" type="slidenum">
              <a:rPr lang="en-US">
                <a:solidFill>
                  <a:prstClr val="black"/>
                </a:solidFill>
              </a:rPr>
              <a:pPr defTabSz="915772">
                <a:defRPr/>
              </a:pPr>
              <a:t>29</a:t>
            </a:fld>
            <a:endParaRPr lang="en-US" dirty="0">
              <a:solidFill>
                <a:prstClr val="black"/>
              </a:solidFill>
            </a:endParaRPr>
          </a:p>
        </p:txBody>
      </p:sp>
    </p:spTree>
    <p:extLst>
      <p:ext uri="{BB962C8B-B14F-4D97-AF65-F5344CB8AC3E}">
        <p14:creationId xmlns:p14="http://schemas.microsoft.com/office/powerpoint/2010/main" val="68925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3</a:t>
            </a:fld>
            <a:endParaRPr lang="en-US"/>
          </a:p>
        </p:txBody>
      </p:sp>
    </p:spTree>
    <p:extLst>
      <p:ext uri="{BB962C8B-B14F-4D97-AF65-F5344CB8AC3E}">
        <p14:creationId xmlns:p14="http://schemas.microsoft.com/office/powerpoint/2010/main" val="3357408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27C80B7C-DF82-40DC-99E5-E3B553CEDBFF}" type="slidenum">
              <a:rPr lang="en-US">
                <a:solidFill>
                  <a:prstClr val="black"/>
                </a:solidFill>
              </a:rPr>
              <a:pPr defTabSz="915772">
                <a:defRPr/>
              </a:pPr>
              <a:t>30</a:t>
            </a:fld>
            <a:endParaRPr lang="en-US" dirty="0">
              <a:solidFill>
                <a:prstClr val="black"/>
              </a:solidFill>
            </a:endParaRPr>
          </a:p>
        </p:txBody>
      </p:sp>
    </p:spTree>
    <p:extLst>
      <p:ext uri="{BB962C8B-B14F-4D97-AF65-F5344CB8AC3E}">
        <p14:creationId xmlns:p14="http://schemas.microsoft.com/office/powerpoint/2010/main" val="2203013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31</a:t>
            </a:fld>
            <a:endParaRPr lang="en-US" dirty="0"/>
          </a:p>
        </p:txBody>
      </p:sp>
    </p:spTree>
    <p:extLst>
      <p:ext uri="{BB962C8B-B14F-4D97-AF65-F5344CB8AC3E}">
        <p14:creationId xmlns:p14="http://schemas.microsoft.com/office/powerpoint/2010/main" val="82022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27C80B7C-DF82-40DC-99E5-E3B553CEDBFF}" type="slidenum">
              <a:rPr lang="en-US">
                <a:solidFill>
                  <a:prstClr val="black"/>
                </a:solidFill>
              </a:rPr>
              <a:pPr defTabSz="915772">
                <a:defRPr/>
              </a:pPr>
              <a:t>32</a:t>
            </a:fld>
            <a:endParaRPr lang="en-US" dirty="0">
              <a:solidFill>
                <a:prstClr val="black"/>
              </a:solidFill>
            </a:endParaRPr>
          </a:p>
        </p:txBody>
      </p:sp>
    </p:spTree>
    <p:extLst>
      <p:ext uri="{BB962C8B-B14F-4D97-AF65-F5344CB8AC3E}">
        <p14:creationId xmlns:p14="http://schemas.microsoft.com/office/powerpoint/2010/main" val="2336642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33</a:t>
            </a:fld>
            <a:endParaRPr lang="en-US"/>
          </a:p>
        </p:txBody>
      </p:sp>
    </p:spTree>
    <p:extLst>
      <p:ext uri="{BB962C8B-B14F-4D97-AF65-F5344CB8AC3E}">
        <p14:creationId xmlns:p14="http://schemas.microsoft.com/office/powerpoint/2010/main" val="109618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34</a:t>
            </a:fld>
            <a:endParaRPr lang="en-US"/>
          </a:p>
        </p:txBody>
      </p:sp>
    </p:spTree>
    <p:extLst>
      <p:ext uri="{BB962C8B-B14F-4D97-AF65-F5344CB8AC3E}">
        <p14:creationId xmlns:p14="http://schemas.microsoft.com/office/powerpoint/2010/main" val="870913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35</a:t>
            </a:fld>
            <a:endParaRPr lang="en-US"/>
          </a:p>
        </p:txBody>
      </p:sp>
    </p:spTree>
    <p:extLst>
      <p:ext uri="{BB962C8B-B14F-4D97-AF65-F5344CB8AC3E}">
        <p14:creationId xmlns:p14="http://schemas.microsoft.com/office/powerpoint/2010/main" val="159422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27C80B7C-DF82-40DC-99E5-E3B553CEDBFF}" type="slidenum">
              <a:rPr lang="en-US">
                <a:solidFill>
                  <a:prstClr val="black"/>
                </a:solidFill>
              </a:rPr>
              <a:pPr defTabSz="915772">
                <a:defRPr/>
              </a:pPr>
              <a:t>36</a:t>
            </a:fld>
            <a:endParaRPr lang="en-US" dirty="0">
              <a:solidFill>
                <a:prstClr val="black"/>
              </a:solidFill>
            </a:endParaRPr>
          </a:p>
        </p:txBody>
      </p:sp>
    </p:spTree>
    <p:extLst>
      <p:ext uri="{BB962C8B-B14F-4D97-AF65-F5344CB8AC3E}">
        <p14:creationId xmlns:p14="http://schemas.microsoft.com/office/powerpoint/2010/main" val="2619217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27C80B7C-DF82-40DC-99E5-E3B553CEDBFF}" type="slidenum">
              <a:rPr lang="en-US">
                <a:solidFill>
                  <a:prstClr val="black"/>
                </a:solidFill>
              </a:rPr>
              <a:pPr defTabSz="915772">
                <a:defRPr/>
              </a:pPr>
              <a:t>37</a:t>
            </a:fld>
            <a:endParaRPr lang="en-US" dirty="0">
              <a:solidFill>
                <a:prstClr val="black"/>
              </a:solidFill>
            </a:endParaRPr>
          </a:p>
        </p:txBody>
      </p:sp>
    </p:spTree>
    <p:extLst>
      <p:ext uri="{BB962C8B-B14F-4D97-AF65-F5344CB8AC3E}">
        <p14:creationId xmlns:p14="http://schemas.microsoft.com/office/powerpoint/2010/main" val="3015176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38</a:t>
            </a:fld>
            <a:endParaRPr lang="en-US" dirty="0"/>
          </a:p>
        </p:txBody>
      </p:sp>
    </p:spTree>
    <p:extLst>
      <p:ext uri="{BB962C8B-B14F-4D97-AF65-F5344CB8AC3E}">
        <p14:creationId xmlns:p14="http://schemas.microsoft.com/office/powerpoint/2010/main" val="1319867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27C80B7C-DF82-40DC-99E5-E3B553CEDBFF}" type="slidenum">
              <a:rPr lang="en-US" smtClean="0"/>
              <a:t>39</a:t>
            </a:fld>
            <a:endParaRPr lang="en-US"/>
          </a:p>
        </p:txBody>
      </p:sp>
    </p:spTree>
    <p:extLst>
      <p:ext uri="{BB962C8B-B14F-4D97-AF65-F5344CB8AC3E}">
        <p14:creationId xmlns:p14="http://schemas.microsoft.com/office/powerpoint/2010/main" val="32824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4</a:t>
            </a:fld>
            <a:endParaRPr lang="en-US"/>
          </a:p>
        </p:txBody>
      </p:sp>
    </p:spTree>
    <p:extLst>
      <p:ext uri="{BB962C8B-B14F-4D97-AF65-F5344CB8AC3E}">
        <p14:creationId xmlns:p14="http://schemas.microsoft.com/office/powerpoint/2010/main" val="2265281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40</a:t>
            </a:fld>
            <a:endParaRPr lang="en-US"/>
          </a:p>
        </p:txBody>
      </p:sp>
    </p:spTree>
    <p:extLst>
      <p:ext uri="{BB962C8B-B14F-4D97-AF65-F5344CB8AC3E}">
        <p14:creationId xmlns:p14="http://schemas.microsoft.com/office/powerpoint/2010/main" val="1513489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41</a:t>
            </a:fld>
            <a:endParaRPr lang="en-US"/>
          </a:p>
        </p:txBody>
      </p:sp>
    </p:spTree>
    <p:extLst>
      <p:ext uri="{BB962C8B-B14F-4D97-AF65-F5344CB8AC3E}">
        <p14:creationId xmlns:p14="http://schemas.microsoft.com/office/powerpoint/2010/main" val="3699216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27C80B7C-DF82-40DC-99E5-E3B553CEDBFF}" type="slidenum">
              <a:rPr lang="en-US" smtClean="0"/>
              <a:t>42</a:t>
            </a:fld>
            <a:endParaRPr lang="en-US"/>
          </a:p>
        </p:txBody>
      </p:sp>
    </p:spTree>
    <p:extLst>
      <p:ext uri="{BB962C8B-B14F-4D97-AF65-F5344CB8AC3E}">
        <p14:creationId xmlns:p14="http://schemas.microsoft.com/office/powerpoint/2010/main" val="3838013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27C80B7C-DF82-40DC-99E5-E3B553CEDBFF}" type="slidenum">
              <a:rPr lang="en-US" smtClean="0"/>
              <a:t>43</a:t>
            </a:fld>
            <a:endParaRPr lang="en-US"/>
          </a:p>
        </p:txBody>
      </p:sp>
    </p:spTree>
    <p:extLst>
      <p:ext uri="{BB962C8B-B14F-4D97-AF65-F5344CB8AC3E}">
        <p14:creationId xmlns:p14="http://schemas.microsoft.com/office/powerpoint/2010/main" val="838928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630908"/>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44</a:t>
            </a:fld>
            <a:endParaRPr lang="en-US"/>
          </a:p>
        </p:txBody>
      </p:sp>
    </p:spTree>
    <p:extLst>
      <p:ext uri="{BB962C8B-B14F-4D97-AF65-F5344CB8AC3E}">
        <p14:creationId xmlns:p14="http://schemas.microsoft.com/office/powerpoint/2010/main" val="3850337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27C80B7C-DF82-40DC-99E5-E3B553CEDBFF}" type="slidenum">
              <a:rPr lang="en-US" smtClean="0"/>
              <a:t>45</a:t>
            </a:fld>
            <a:endParaRPr lang="en-US"/>
          </a:p>
        </p:txBody>
      </p:sp>
    </p:spTree>
    <p:extLst>
      <p:ext uri="{BB962C8B-B14F-4D97-AF65-F5344CB8AC3E}">
        <p14:creationId xmlns:p14="http://schemas.microsoft.com/office/powerpoint/2010/main" val="4131026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46</a:t>
            </a:fld>
            <a:endParaRPr lang="en-US"/>
          </a:p>
        </p:txBody>
      </p:sp>
    </p:spTree>
    <p:extLst>
      <p:ext uri="{BB962C8B-B14F-4D97-AF65-F5344CB8AC3E}">
        <p14:creationId xmlns:p14="http://schemas.microsoft.com/office/powerpoint/2010/main" val="3062126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47</a:t>
            </a:fld>
            <a:endParaRPr lang="en-US"/>
          </a:p>
        </p:txBody>
      </p:sp>
    </p:spTree>
    <p:extLst>
      <p:ext uri="{BB962C8B-B14F-4D97-AF65-F5344CB8AC3E}">
        <p14:creationId xmlns:p14="http://schemas.microsoft.com/office/powerpoint/2010/main" val="3699216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48</a:t>
            </a:fld>
            <a:endParaRPr lang="en-US"/>
          </a:p>
        </p:txBody>
      </p:sp>
    </p:spTree>
    <p:extLst>
      <p:ext uri="{BB962C8B-B14F-4D97-AF65-F5344CB8AC3E}">
        <p14:creationId xmlns:p14="http://schemas.microsoft.com/office/powerpoint/2010/main" val="3495422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49</a:t>
            </a:fld>
            <a:endParaRPr lang="en-US"/>
          </a:p>
        </p:txBody>
      </p:sp>
    </p:spTree>
    <p:extLst>
      <p:ext uri="{BB962C8B-B14F-4D97-AF65-F5344CB8AC3E}">
        <p14:creationId xmlns:p14="http://schemas.microsoft.com/office/powerpoint/2010/main" val="349542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5</a:t>
            </a:fld>
            <a:endParaRPr lang="en-US"/>
          </a:p>
        </p:txBody>
      </p:sp>
    </p:spTree>
    <p:extLst>
      <p:ext uri="{BB962C8B-B14F-4D97-AF65-F5344CB8AC3E}">
        <p14:creationId xmlns:p14="http://schemas.microsoft.com/office/powerpoint/2010/main" val="3144394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C80B7C-DF82-40DC-99E5-E3B553CEDBFF}" type="slidenum">
              <a:rPr lang="en-US" smtClean="0"/>
              <a:t>50</a:t>
            </a:fld>
            <a:endParaRPr lang="en-US"/>
          </a:p>
        </p:txBody>
      </p:sp>
    </p:spTree>
    <p:extLst>
      <p:ext uri="{BB962C8B-B14F-4D97-AF65-F5344CB8AC3E}">
        <p14:creationId xmlns:p14="http://schemas.microsoft.com/office/powerpoint/2010/main" val="3949980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27C80B7C-DF82-40DC-99E5-E3B553CEDBFF}" type="slidenum">
              <a:rPr lang="en-US" smtClean="0"/>
              <a:t>51</a:t>
            </a:fld>
            <a:endParaRPr lang="en-US"/>
          </a:p>
        </p:txBody>
      </p:sp>
    </p:spTree>
    <p:extLst>
      <p:ext uri="{BB962C8B-B14F-4D97-AF65-F5344CB8AC3E}">
        <p14:creationId xmlns:p14="http://schemas.microsoft.com/office/powerpoint/2010/main" val="1934743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27C80B7C-DF82-40DC-99E5-E3B553CEDBFF}" type="slidenum">
              <a:rPr lang="en-US" smtClean="0"/>
              <a:t>52</a:t>
            </a:fld>
            <a:endParaRPr lang="en-US"/>
          </a:p>
        </p:txBody>
      </p:sp>
    </p:spTree>
    <p:extLst>
      <p:ext uri="{BB962C8B-B14F-4D97-AF65-F5344CB8AC3E}">
        <p14:creationId xmlns:p14="http://schemas.microsoft.com/office/powerpoint/2010/main" val="2297060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lvl1pPr defTabSz="906100">
              <a:defRPr sz="2400">
                <a:solidFill>
                  <a:schemeClr val="tx1"/>
                </a:solidFill>
                <a:latin typeface="Arial" charset="0"/>
                <a:ea typeface="ＭＳ Ｐゴシック" pitchFamily="34" charset="-128"/>
              </a:defRPr>
            </a:lvl1pPr>
            <a:lvl2pPr marL="736007" indent="-282958" defTabSz="906100">
              <a:defRPr sz="2400">
                <a:solidFill>
                  <a:schemeClr val="tx1"/>
                </a:solidFill>
                <a:latin typeface="Arial" charset="0"/>
                <a:ea typeface="ＭＳ Ｐゴシック" pitchFamily="34" charset="-128"/>
              </a:defRPr>
            </a:lvl2pPr>
            <a:lvl3pPr marL="1131829" indent="-225730" defTabSz="906100">
              <a:defRPr sz="2400">
                <a:solidFill>
                  <a:schemeClr val="tx1"/>
                </a:solidFill>
                <a:latin typeface="Arial" charset="0"/>
                <a:ea typeface="ＭＳ Ｐゴシック" pitchFamily="34" charset="-128"/>
              </a:defRPr>
            </a:lvl3pPr>
            <a:lvl4pPr marL="1584880" indent="-227320" defTabSz="906100">
              <a:defRPr sz="2400">
                <a:solidFill>
                  <a:schemeClr val="tx1"/>
                </a:solidFill>
                <a:latin typeface="Arial" charset="0"/>
                <a:ea typeface="ＭＳ Ｐゴシック" pitchFamily="34" charset="-128"/>
              </a:defRPr>
            </a:lvl4pPr>
            <a:lvl5pPr marL="2036340" indent="-225730" defTabSz="906100">
              <a:defRPr sz="2400">
                <a:solidFill>
                  <a:schemeClr val="tx1"/>
                </a:solidFill>
                <a:latin typeface="Arial" charset="0"/>
                <a:ea typeface="ＭＳ Ｐゴシック" pitchFamily="34" charset="-128"/>
              </a:defRPr>
            </a:lvl5pPr>
            <a:lvl6pPr marL="2494159" indent="-225730" defTabSz="906100" eaLnBrk="0" fontAlgn="base" hangingPunct="0">
              <a:spcBef>
                <a:spcPct val="0"/>
              </a:spcBef>
              <a:spcAft>
                <a:spcPct val="0"/>
              </a:spcAft>
              <a:defRPr sz="2400">
                <a:solidFill>
                  <a:schemeClr val="tx1"/>
                </a:solidFill>
                <a:latin typeface="Arial" charset="0"/>
                <a:ea typeface="ＭＳ Ｐゴシック" pitchFamily="34" charset="-128"/>
              </a:defRPr>
            </a:lvl6pPr>
            <a:lvl7pPr marL="2951977" indent="-225730" defTabSz="906100" eaLnBrk="0" fontAlgn="base" hangingPunct="0">
              <a:spcBef>
                <a:spcPct val="0"/>
              </a:spcBef>
              <a:spcAft>
                <a:spcPct val="0"/>
              </a:spcAft>
              <a:defRPr sz="2400">
                <a:solidFill>
                  <a:schemeClr val="tx1"/>
                </a:solidFill>
                <a:latin typeface="Arial" charset="0"/>
                <a:ea typeface="ＭＳ Ｐゴシック" pitchFamily="34" charset="-128"/>
              </a:defRPr>
            </a:lvl7pPr>
            <a:lvl8pPr marL="3409797" indent="-225730" defTabSz="906100" eaLnBrk="0" fontAlgn="base" hangingPunct="0">
              <a:spcBef>
                <a:spcPct val="0"/>
              </a:spcBef>
              <a:spcAft>
                <a:spcPct val="0"/>
              </a:spcAft>
              <a:defRPr sz="2400">
                <a:solidFill>
                  <a:schemeClr val="tx1"/>
                </a:solidFill>
                <a:latin typeface="Arial" charset="0"/>
                <a:ea typeface="ＭＳ Ｐゴシック" pitchFamily="34" charset="-128"/>
              </a:defRPr>
            </a:lvl8pPr>
            <a:lvl9pPr marL="3867615" indent="-225730" defTabSz="9061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05AF93-DC03-4B83-80EE-0B7F03976AC0}" type="slidenum">
              <a:rPr lang="en-US" sz="1200"/>
              <a:pPr/>
              <a:t>53</a:t>
            </a:fld>
            <a:endParaRPr lang="en-US" sz="1200"/>
          </a:p>
        </p:txBody>
      </p:sp>
      <p:sp>
        <p:nvSpPr>
          <p:cNvPr id="111619" name="Rectangle 2"/>
          <p:cNvSpPr>
            <a:spLocks noGrp="1" noRot="1" noChangeAspect="1" noChangeArrowheads="1" noTextEdit="1"/>
          </p:cNvSpPr>
          <p:nvPr>
            <p:ph type="sldImg"/>
          </p:nvPr>
        </p:nvSpPr>
        <p:spPr>
          <a:xfrm>
            <a:off x="947738" y="442913"/>
            <a:ext cx="5210175" cy="3906837"/>
          </a:xfrm>
          <a:ln/>
        </p:spPr>
      </p:sp>
      <p:sp>
        <p:nvSpPr>
          <p:cNvPr id="111620" name="Rectangle 3"/>
          <p:cNvSpPr>
            <a:spLocks noGrp="1" noChangeArrowheads="1"/>
          </p:cNvSpPr>
          <p:nvPr>
            <p:ph type="body" idx="1"/>
          </p:nvPr>
        </p:nvSpPr>
        <p:spPr>
          <a:xfrm>
            <a:off x="348293" y="4622758"/>
            <a:ext cx="6372636" cy="4373179"/>
          </a:xfrm>
        </p:spPr>
        <p:txBody>
          <a:bodyPr/>
          <a:lstStyle/>
          <a:p>
            <a:pPr eaLnBrk="1" hangingPunct="1"/>
            <a:endParaRPr 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6</a:t>
            </a:fld>
            <a:endParaRPr lang="en-US"/>
          </a:p>
        </p:txBody>
      </p:sp>
    </p:spTree>
    <p:extLst>
      <p:ext uri="{BB962C8B-B14F-4D97-AF65-F5344CB8AC3E}">
        <p14:creationId xmlns:p14="http://schemas.microsoft.com/office/powerpoint/2010/main" val="33574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7</a:t>
            </a:fld>
            <a:endParaRPr lang="en-US"/>
          </a:p>
        </p:txBody>
      </p:sp>
    </p:spTree>
    <p:extLst>
      <p:ext uri="{BB962C8B-B14F-4D97-AF65-F5344CB8AC3E}">
        <p14:creationId xmlns:p14="http://schemas.microsoft.com/office/powerpoint/2010/main" val="335740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8</a:t>
            </a:fld>
            <a:endParaRPr lang="en-US"/>
          </a:p>
        </p:txBody>
      </p:sp>
    </p:spTree>
    <p:extLst>
      <p:ext uri="{BB962C8B-B14F-4D97-AF65-F5344CB8AC3E}">
        <p14:creationId xmlns:p14="http://schemas.microsoft.com/office/powerpoint/2010/main" val="335740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22131"/>
            <a:ext cx="5617870" cy="4770542"/>
          </a:xfrm>
        </p:spPr>
        <p:txBody>
          <a:bodyPr/>
          <a:lstStyle/>
          <a:p>
            <a:endParaRPr lang="en-US" dirty="0"/>
          </a:p>
        </p:txBody>
      </p:sp>
      <p:sp>
        <p:nvSpPr>
          <p:cNvPr id="4" name="Slide Number Placeholder 3"/>
          <p:cNvSpPr>
            <a:spLocks noGrp="1"/>
          </p:cNvSpPr>
          <p:nvPr>
            <p:ph type="sldNum" sz="quarter" idx="10"/>
          </p:nvPr>
        </p:nvSpPr>
        <p:spPr/>
        <p:txBody>
          <a:bodyPr/>
          <a:lstStyle/>
          <a:p>
            <a:fld id="{27C80B7C-DF82-40DC-99E5-E3B553CEDBFF}" type="slidenum">
              <a:rPr lang="en-US" smtClean="0"/>
              <a:t>9</a:t>
            </a:fld>
            <a:endParaRPr lang="en-US"/>
          </a:p>
        </p:txBody>
      </p:sp>
    </p:spTree>
    <p:extLst>
      <p:ext uri="{BB962C8B-B14F-4D97-AF65-F5344CB8AC3E}">
        <p14:creationId xmlns:p14="http://schemas.microsoft.com/office/powerpoint/2010/main" val="335740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5" name="Picture 5" descr="Eckler_PPT_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ctrTitle"/>
          </p:nvPr>
        </p:nvSpPr>
        <p:spPr>
          <a:xfrm>
            <a:off x="3124200" y="1295400"/>
            <a:ext cx="4419600" cy="1219200"/>
          </a:xfrm>
        </p:spPr>
        <p:txBody>
          <a:bodyPr/>
          <a:lstStyle>
            <a:lvl1pPr>
              <a:defRPr>
                <a:solidFill>
                  <a:srgbClr val="053067"/>
                </a:solidFill>
              </a:defRPr>
            </a:lvl1pPr>
          </a:lstStyle>
          <a:p>
            <a:pPr lvl="0"/>
            <a:r>
              <a:rPr lang="en-US" noProof="0"/>
              <a:t>Click to edit Master title style</a:t>
            </a:r>
            <a:endParaRPr lang="en-CA" noProof="0"/>
          </a:p>
        </p:txBody>
      </p:sp>
      <p:sp>
        <p:nvSpPr>
          <p:cNvPr id="10244" name="Rectangle 4"/>
          <p:cNvSpPr>
            <a:spLocks noGrp="1" noChangeArrowheads="1"/>
          </p:cNvSpPr>
          <p:nvPr>
            <p:ph type="subTitle" idx="1"/>
          </p:nvPr>
        </p:nvSpPr>
        <p:spPr>
          <a:xfrm>
            <a:off x="3124200" y="3048000"/>
            <a:ext cx="4876800" cy="914400"/>
          </a:xfrm>
        </p:spPr>
        <p:txBody>
          <a:bodyPr/>
          <a:lstStyle>
            <a:lvl1pPr marL="0" indent="0">
              <a:buFont typeface="Arial" charset="0"/>
              <a:buNone/>
              <a:defRPr sz="2400">
                <a:solidFill>
                  <a:srgbClr val="A08518"/>
                </a:solidFill>
              </a:defRPr>
            </a:lvl1pPr>
          </a:lstStyle>
          <a:p>
            <a:pPr lvl="0"/>
            <a:r>
              <a:rPr lang="en-US" noProof="0"/>
              <a:t>Click to edit Master subtitle style</a:t>
            </a:r>
            <a:endParaRPr lang="en-CA"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3708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22238"/>
            <a:ext cx="1733550" cy="59737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676400" y="122238"/>
            <a:ext cx="504825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1645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481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1555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6764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2197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36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5276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0278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34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777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606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Eckler_PPT_2nd slide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676400" y="122238"/>
            <a:ext cx="6934200" cy="102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Rectangle 3"/>
          <p:cNvSpPr>
            <a:spLocks noGrp="1" noChangeArrowheads="1"/>
          </p:cNvSpPr>
          <p:nvPr>
            <p:ph type="body" idx="1"/>
          </p:nvPr>
        </p:nvSpPr>
        <p:spPr bwMode="auto">
          <a:xfrm>
            <a:off x="1676400" y="1447800"/>
            <a:ext cx="6934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First bullet point</a:t>
            </a:r>
          </a:p>
          <a:p>
            <a:pPr lvl="1"/>
            <a:r>
              <a:rPr lang="en-CA"/>
              <a:t>Second bullet point</a:t>
            </a:r>
          </a:p>
          <a:p>
            <a:pPr lvl="2"/>
            <a:r>
              <a:rPr lang="en-CA"/>
              <a:t>Third bullet point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A08518"/>
          </a:solidFill>
          <a:latin typeface="+mj-lt"/>
          <a:ea typeface="+mj-ea"/>
          <a:cs typeface="+mj-cs"/>
        </a:defRPr>
      </a:lvl1pPr>
      <a:lvl2pPr algn="l" rtl="0" eaLnBrk="1" fontAlgn="base" hangingPunct="1">
        <a:spcBef>
          <a:spcPct val="0"/>
        </a:spcBef>
        <a:spcAft>
          <a:spcPct val="0"/>
        </a:spcAft>
        <a:defRPr sz="3600" b="1">
          <a:solidFill>
            <a:srgbClr val="A08518"/>
          </a:solidFill>
          <a:latin typeface="Arial" charset="0"/>
          <a:ea typeface="ＭＳ Ｐゴシック" charset="-128"/>
        </a:defRPr>
      </a:lvl2pPr>
      <a:lvl3pPr algn="l" rtl="0" eaLnBrk="1" fontAlgn="base" hangingPunct="1">
        <a:spcBef>
          <a:spcPct val="0"/>
        </a:spcBef>
        <a:spcAft>
          <a:spcPct val="0"/>
        </a:spcAft>
        <a:defRPr sz="3600" b="1">
          <a:solidFill>
            <a:srgbClr val="A08518"/>
          </a:solidFill>
          <a:latin typeface="Arial" charset="0"/>
          <a:ea typeface="ＭＳ Ｐゴシック" charset="-128"/>
        </a:defRPr>
      </a:lvl3pPr>
      <a:lvl4pPr algn="l" rtl="0" eaLnBrk="1" fontAlgn="base" hangingPunct="1">
        <a:spcBef>
          <a:spcPct val="0"/>
        </a:spcBef>
        <a:spcAft>
          <a:spcPct val="0"/>
        </a:spcAft>
        <a:defRPr sz="3600" b="1">
          <a:solidFill>
            <a:srgbClr val="A08518"/>
          </a:solidFill>
          <a:latin typeface="Arial" charset="0"/>
          <a:ea typeface="ＭＳ Ｐゴシック" charset="-128"/>
        </a:defRPr>
      </a:lvl4pPr>
      <a:lvl5pPr algn="l" rtl="0" eaLnBrk="1" fontAlgn="base" hangingPunct="1">
        <a:spcBef>
          <a:spcPct val="0"/>
        </a:spcBef>
        <a:spcAft>
          <a:spcPct val="0"/>
        </a:spcAft>
        <a:defRPr sz="3600" b="1">
          <a:solidFill>
            <a:srgbClr val="A08518"/>
          </a:solidFill>
          <a:latin typeface="Arial" charset="0"/>
          <a:ea typeface="ＭＳ Ｐゴシック" charset="-128"/>
        </a:defRPr>
      </a:lvl5pPr>
      <a:lvl6pPr marL="457200" algn="l" rtl="0" eaLnBrk="1" fontAlgn="base" hangingPunct="1">
        <a:spcBef>
          <a:spcPct val="0"/>
        </a:spcBef>
        <a:spcAft>
          <a:spcPct val="0"/>
        </a:spcAft>
        <a:defRPr sz="3600" b="1">
          <a:solidFill>
            <a:srgbClr val="A08518"/>
          </a:solidFill>
          <a:latin typeface="Arial" charset="0"/>
          <a:ea typeface="ＭＳ Ｐゴシック" charset="-128"/>
        </a:defRPr>
      </a:lvl6pPr>
      <a:lvl7pPr marL="914400" algn="l" rtl="0" eaLnBrk="1" fontAlgn="base" hangingPunct="1">
        <a:spcBef>
          <a:spcPct val="0"/>
        </a:spcBef>
        <a:spcAft>
          <a:spcPct val="0"/>
        </a:spcAft>
        <a:defRPr sz="3600" b="1">
          <a:solidFill>
            <a:srgbClr val="A08518"/>
          </a:solidFill>
          <a:latin typeface="Arial" charset="0"/>
          <a:ea typeface="ＭＳ Ｐゴシック" charset="-128"/>
        </a:defRPr>
      </a:lvl7pPr>
      <a:lvl8pPr marL="1371600" algn="l" rtl="0" eaLnBrk="1" fontAlgn="base" hangingPunct="1">
        <a:spcBef>
          <a:spcPct val="0"/>
        </a:spcBef>
        <a:spcAft>
          <a:spcPct val="0"/>
        </a:spcAft>
        <a:defRPr sz="3600" b="1">
          <a:solidFill>
            <a:srgbClr val="A08518"/>
          </a:solidFill>
          <a:latin typeface="Arial" charset="0"/>
          <a:ea typeface="ＭＳ Ｐゴシック" charset="-128"/>
        </a:defRPr>
      </a:lvl8pPr>
      <a:lvl9pPr marL="1828800" algn="l" rtl="0" eaLnBrk="1" fontAlgn="base" hangingPunct="1">
        <a:spcBef>
          <a:spcPct val="0"/>
        </a:spcBef>
        <a:spcAft>
          <a:spcPct val="0"/>
        </a:spcAft>
        <a:defRPr sz="3600" b="1">
          <a:solidFill>
            <a:srgbClr val="A08518"/>
          </a:solidFill>
          <a:latin typeface="Arial" charset="0"/>
          <a:ea typeface="ＭＳ Ｐゴシック" charset="-128"/>
        </a:defRPr>
      </a:lvl9pPr>
    </p:titleStyle>
    <p:bodyStyle>
      <a:lvl1pPr marL="342900" indent="-342900" algn="l" rtl="0" eaLnBrk="1" fontAlgn="base" hangingPunct="1">
        <a:spcBef>
          <a:spcPct val="20000"/>
        </a:spcBef>
        <a:spcAft>
          <a:spcPct val="0"/>
        </a:spcAft>
        <a:buSzPct val="150000"/>
        <a:buFont typeface="Arial" charset="0"/>
        <a:buChar char="&gt;"/>
        <a:defRPr sz="2800" b="1">
          <a:solidFill>
            <a:srgbClr val="053067"/>
          </a:solidFill>
          <a:latin typeface="+mn-lt"/>
          <a:ea typeface="+mn-ea"/>
          <a:cs typeface="+mn-cs"/>
        </a:defRPr>
      </a:lvl1pPr>
      <a:lvl2pPr marL="742950" indent="-285750" algn="l" rtl="0" eaLnBrk="1" fontAlgn="base" hangingPunct="1">
        <a:spcBef>
          <a:spcPct val="20000"/>
        </a:spcBef>
        <a:spcAft>
          <a:spcPct val="0"/>
        </a:spcAft>
        <a:buSzPct val="175000"/>
        <a:buChar char="•"/>
        <a:defRPr sz="2400">
          <a:solidFill>
            <a:srgbClr val="053067"/>
          </a:solidFill>
          <a:latin typeface="+mn-lt"/>
        </a:defRPr>
      </a:lvl2pPr>
      <a:lvl3pPr marL="1143000" indent="-228600" algn="l" rtl="0" eaLnBrk="1" fontAlgn="base" hangingPunct="1">
        <a:spcBef>
          <a:spcPct val="20000"/>
        </a:spcBef>
        <a:spcAft>
          <a:spcPct val="0"/>
        </a:spcAft>
        <a:buSzPct val="150000"/>
        <a:buFont typeface="Wingdings" pitchFamily="2" charset="2"/>
        <a:buChar char="§"/>
        <a:defRPr sz="2000">
          <a:solidFill>
            <a:srgbClr val="053067"/>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lwade@eckler.ca"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124200" y="1295400"/>
            <a:ext cx="5410200" cy="2421632"/>
          </a:xfrm>
        </p:spPr>
        <p:txBody>
          <a:bodyPr/>
          <a:lstStyle/>
          <a:p>
            <a:r>
              <a:rPr lang="en-US" dirty="0"/>
              <a:t>IFRS 9 – Implications for Pension Plans</a:t>
            </a:r>
          </a:p>
        </p:txBody>
      </p:sp>
      <p:sp>
        <p:nvSpPr>
          <p:cNvPr id="12291" name="Rectangle 3"/>
          <p:cNvSpPr>
            <a:spLocks noGrp="1" noChangeArrowheads="1"/>
          </p:cNvSpPr>
          <p:nvPr>
            <p:ph type="subTitle" idx="1"/>
          </p:nvPr>
        </p:nvSpPr>
        <p:spPr>
          <a:xfrm>
            <a:off x="3203848" y="3501008"/>
            <a:ext cx="5410200" cy="914400"/>
          </a:xfrm>
        </p:spPr>
        <p:txBody>
          <a:bodyPr/>
          <a:lstStyle/>
          <a:p>
            <a:r>
              <a:rPr lang="en-US" dirty="0"/>
              <a:t> Caribbean Association of Pension Supervisors </a:t>
            </a:r>
          </a:p>
          <a:p>
            <a:r>
              <a:rPr lang="en-US" dirty="0"/>
              <a:t>St. Kitts, June 19,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03F60D96-8E79-4D2D-B740-3515273F7379}"/>
              </a:ext>
            </a:extLst>
          </p:cNvPr>
          <p:cNvSpPr>
            <a:spLocks noGrp="1"/>
          </p:cNvSpPr>
          <p:nvPr>
            <p:ph idx="1"/>
          </p:nvPr>
        </p:nvSpPr>
        <p:spPr/>
        <p:txBody>
          <a:bodyPr/>
          <a:lstStyle/>
          <a:p>
            <a:r>
              <a:rPr lang="en-CA" dirty="0"/>
              <a:t>FVOCI</a:t>
            </a:r>
          </a:p>
          <a:p>
            <a:pPr lvl="1"/>
            <a:r>
              <a:rPr lang="en-CA" dirty="0"/>
              <a:t>Asset is measured at fair value</a:t>
            </a:r>
          </a:p>
          <a:p>
            <a:pPr lvl="1"/>
            <a:r>
              <a:rPr lang="en-CA" dirty="0"/>
              <a:t>Loans and receivables vs investments in equity instruments</a:t>
            </a:r>
          </a:p>
        </p:txBody>
      </p:sp>
    </p:spTree>
    <p:extLst>
      <p:ext uri="{BB962C8B-B14F-4D97-AF65-F5344CB8AC3E}">
        <p14:creationId xmlns:p14="http://schemas.microsoft.com/office/powerpoint/2010/main" val="356179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BCC4FD67-F2C1-498A-BDD4-5D58F4023CBD}"/>
              </a:ext>
            </a:extLst>
          </p:cNvPr>
          <p:cNvSpPr>
            <a:spLocks noGrp="1"/>
          </p:cNvSpPr>
          <p:nvPr>
            <p:ph idx="1"/>
          </p:nvPr>
        </p:nvSpPr>
        <p:spPr/>
        <p:txBody>
          <a:bodyPr/>
          <a:lstStyle/>
          <a:p>
            <a:r>
              <a:rPr lang="en-CA" dirty="0"/>
              <a:t>Loans and receivables – FVOCI</a:t>
            </a:r>
          </a:p>
          <a:p>
            <a:r>
              <a:rPr lang="en-CA" dirty="0"/>
              <a:t>Recognised in P&amp;L on same basis as per assets using Amortised Cost</a:t>
            </a:r>
          </a:p>
          <a:p>
            <a:pPr lvl="1"/>
            <a:r>
              <a:rPr lang="en-CA" dirty="0"/>
              <a:t>Interest revenue</a:t>
            </a:r>
          </a:p>
          <a:p>
            <a:pPr lvl="1"/>
            <a:r>
              <a:rPr lang="en-CA" dirty="0"/>
              <a:t>Impairment gains and losses</a:t>
            </a:r>
          </a:p>
          <a:p>
            <a:pPr lvl="1"/>
            <a:r>
              <a:rPr lang="en-CA" dirty="0"/>
              <a:t>Portion of FX changes</a:t>
            </a:r>
          </a:p>
          <a:p>
            <a:r>
              <a:rPr lang="en-CA" dirty="0"/>
              <a:t>Recognised in OCI</a:t>
            </a:r>
          </a:p>
          <a:p>
            <a:pPr lvl="1"/>
            <a:r>
              <a:rPr lang="en-CA" dirty="0"/>
              <a:t>Changes in fair value – initially</a:t>
            </a:r>
          </a:p>
          <a:p>
            <a:r>
              <a:rPr lang="en-CA" dirty="0"/>
              <a:t>Recognised in P&amp;L</a:t>
            </a:r>
          </a:p>
          <a:p>
            <a:pPr lvl="1"/>
            <a:r>
              <a:rPr lang="en-CA" dirty="0"/>
              <a:t>Changes in fair value when derecognised or reclassified</a:t>
            </a:r>
          </a:p>
          <a:p>
            <a:pPr algn="r"/>
            <a:endParaRPr lang="en-CA" dirty="0"/>
          </a:p>
          <a:p>
            <a:endParaRPr lang="en-CA" dirty="0"/>
          </a:p>
        </p:txBody>
      </p:sp>
    </p:spTree>
    <p:extLst>
      <p:ext uri="{BB962C8B-B14F-4D97-AF65-F5344CB8AC3E}">
        <p14:creationId xmlns:p14="http://schemas.microsoft.com/office/powerpoint/2010/main" val="397399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660"/>
            <a:ext cx="6934200" cy="1020762"/>
          </a:xfrm>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E230F5F1-342F-40FC-A09B-D41E173840A6}"/>
              </a:ext>
            </a:extLst>
          </p:cNvPr>
          <p:cNvSpPr>
            <a:spLocks noGrp="1"/>
          </p:cNvSpPr>
          <p:nvPr>
            <p:ph idx="1"/>
          </p:nvPr>
        </p:nvSpPr>
        <p:spPr/>
        <p:txBody>
          <a:bodyPr/>
          <a:lstStyle/>
          <a:p>
            <a:r>
              <a:rPr lang="en-CA" dirty="0"/>
              <a:t>FVPL</a:t>
            </a:r>
          </a:p>
          <a:p>
            <a:pPr lvl="1"/>
            <a:r>
              <a:rPr lang="en-CA" dirty="0"/>
              <a:t>Asset is measured at fair value</a:t>
            </a:r>
          </a:p>
          <a:p>
            <a:pPr lvl="1"/>
            <a:r>
              <a:rPr lang="en-CA" dirty="0"/>
              <a:t>Changes in fair value are recognised in the P&amp;L</a:t>
            </a:r>
          </a:p>
        </p:txBody>
      </p:sp>
    </p:spTree>
    <p:extLst>
      <p:ext uri="{BB962C8B-B14F-4D97-AF65-F5344CB8AC3E}">
        <p14:creationId xmlns:p14="http://schemas.microsoft.com/office/powerpoint/2010/main" val="3404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660"/>
            <a:ext cx="6934200" cy="1020762"/>
          </a:xfrm>
        </p:spPr>
        <p:txBody>
          <a:bodyPr/>
          <a:lstStyle/>
          <a:p>
            <a:r>
              <a:rPr lang="en-US" dirty="0"/>
              <a:t>Classification and Measurement of Assets</a:t>
            </a:r>
          </a:p>
        </p:txBody>
      </p:sp>
      <p:sp>
        <p:nvSpPr>
          <p:cNvPr id="3" name="Content Placeholder 2"/>
          <p:cNvSpPr>
            <a:spLocks noGrp="1"/>
          </p:cNvSpPr>
          <p:nvPr>
            <p:ph idx="1"/>
          </p:nvPr>
        </p:nvSpPr>
        <p:spPr>
          <a:xfrm>
            <a:off x="1676400" y="1447800"/>
            <a:ext cx="7144072" cy="5005536"/>
          </a:xfrm>
        </p:spPr>
        <p:txBody>
          <a:bodyPr/>
          <a:lstStyle/>
          <a:p>
            <a:pPr marL="0" indent="0">
              <a:buNone/>
            </a:pPr>
            <a:endParaRPr lang="en-US" sz="2400" dirty="0"/>
          </a:p>
          <a:p>
            <a:pPr marL="0" indent="0">
              <a:buNone/>
            </a:pPr>
            <a:endParaRPr lang="en-US" sz="2400" dirty="0"/>
          </a:p>
          <a:p>
            <a:pPr marL="0" indent="0">
              <a:buNone/>
            </a:pPr>
            <a:endParaRPr lang="en-US" sz="2400" dirty="0"/>
          </a:p>
          <a:p>
            <a:r>
              <a:rPr lang="en-US" sz="2400" dirty="0"/>
              <a:t>Depends upon the Plan’s investments</a:t>
            </a:r>
          </a:p>
        </p:txBody>
      </p:sp>
    </p:spTree>
    <p:extLst>
      <p:ext uri="{BB962C8B-B14F-4D97-AF65-F5344CB8AC3E}">
        <p14:creationId xmlns:p14="http://schemas.microsoft.com/office/powerpoint/2010/main" val="62495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660"/>
            <a:ext cx="6934200" cy="1020762"/>
          </a:xfrm>
        </p:spPr>
        <p:txBody>
          <a:bodyPr/>
          <a:lstStyle/>
          <a:p>
            <a:r>
              <a:rPr lang="en-US" dirty="0"/>
              <a:t>Classification and Measurement of Assets</a:t>
            </a:r>
          </a:p>
        </p:txBody>
      </p:sp>
      <p:sp>
        <p:nvSpPr>
          <p:cNvPr id="3" name="Content Placeholder 2"/>
          <p:cNvSpPr>
            <a:spLocks noGrp="1"/>
          </p:cNvSpPr>
          <p:nvPr>
            <p:ph idx="1"/>
          </p:nvPr>
        </p:nvSpPr>
        <p:spPr>
          <a:xfrm>
            <a:off x="1676400" y="1447800"/>
            <a:ext cx="7144072" cy="5005536"/>
          </a:xfrm>
        </p:spPr>
        <p:txBody>
          <a:bodyPr/>
          <a:lstStyle/>
          <a:p>
            <a:r>
              <a:rPr lang="en-US" sz="2400" dirty="0"/>
              <a:t>Statement of Investment Policies and Goals</a:t>
            </a:r>
          </a:p>
          <a:p>
            <a:pPr lvl="1"/>
            <a:r>
              <a:rPr lang="en-US" sz="2000" dirty="0"/>
              <a:t>Improve the governance of pension plans</a:t>
            </a:r>
          </a:p>
          <a:p>
            <a:pPr lvl="1"/>
            <a:r>
              <a:rPr lang="en-US" sz="2000" dirty="0"/>
              <a:t>Sets out the investment objectives of the Plan</a:t>
            </a:r>
          </a:p>
          <a:p>
            <a:pPr lvl="1"/>
            <a:r>
              <a:rPr lang="en-US" sz="2000" dirty="0"/>
              <a:t>Classes of assets that it can invest in</a:t>
            </a:r>
          </a:p>
          <a:p>
            <a:pPr lvl="1"/>
            <a:r>
              <a:rPr lang="en-US" sz="2000" dirty="0"/>
              <a:t>Target rates of return</a:t>
            </a:r>
          </a:p>
          <a:p>
            <a:pPr lvl="1"/>
            <a:r>
              <a:rPr lang="en-US" sz="2000" dirty="0"/>
              <a:t>Benchmarks to measure investment managers and providers</a:t>
            </a:r>
          </a:p>
        </p:txBody>
      </p:sp>
    </p:spTree>
    <p:extLst>
      <p:ext uri="{BB962C8B-B14F-4D97-AF65-F5344CB8AC3E}">
        <p14:creationId xmlns:p14="http://schemas.microsoft.com/office/powerpoint/2010/main" val="302413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Bonds, Mortgages, Bank Deposits, Loans and Receivables</a:t>
            </a:r>
          </a:p>
          <a:p>
            <a:pPr lvl="1"/>
            <a:r>
              <a:rPr lang="en-CA" dirty="0"/>
              <a:t>Business Model Test</a:t>
            </a:r>
          </a:p>
          <a:p>
            <a:pPr lvl="1"/>
            <a:r>
              <a:rPr lang="en-CA" dirty="0"/>
              <a:t>SPPI Test</a:t>
            </a:r>
          </a:p>
        </p:txBody>
      </p:sp>
    </p:spTree>
    <p:extLst>
      <p:ext uri="{BB962C8B-B14F-4D97-AF65-F5344CB8AC3E}">
        <p14:creationId xmlns:p14="http://schemas.microsoft.com/office/powerpoint/2010/main" val="167108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Business Model Test</a:t>
            </a:r>
          </a:p>
          <a:p>
            <a:pPr lvl="1"/>
            <a:r>
              <a:rPr lang="en-CA" dirty="0"/>
              <a:t>Held to collect</a:t>
            </a:r>
          </a:p>
          <a:p>
            <a:pPr lvl="1"/>
            <a:r>
              <a:rPr lang="en-CA" dirty="0"/>
              <a:t>Held to collect and sell</a:t>
            </a:r>
          </a:p>
          <a:p>
            <a:pPr lvl="1"/>
            <a:r>
              <a:rPr lang="en-CA" dirty="0"/>
              <a:t>Other</a:t>
            </a:r>
          </a:p>
        </p:txBody>
      </p:sp>
    </p:spTree>
    <p:extLst>
      <p:ext uri="{BB962C8B-B14F-4D97-AF65-F5344CB8AC3E}">
        <p14:creationId xmlns:p14="http://schemas.microsoft.com/office/powerpoint/2010/main" val="188310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SPPI Test</a:t>
            </a:r>
          </a:p>
          <a:p>
            <a:pPr lvl="1"/>
            <a:r>
              <a:rPr lang="en-CA" dirty="0"/>
              <a:t>Reasonable likelihood that the payment will occur</a:t>
            </a:r>
          </a:p>
          <a:p>
            <a:pPr lvl="1"/>
            <a:r>
              <a:rPr lang="en-CA" dirty="0"/>
              <a:t>Single currency</a:t>
            </a:r>
          </a:p>
          <a:p>
            <a:pPr lvl="1"/>
            <a:r>
              <a:rPr lang="en-CA" dirty="0"/>
              <a:t>Prepayments and other contingent payments of principal and interest are allowed</a:t>
            </a:r>
          </a:p>
          <a:p>
            <a:pPr marL="457200" lvl="1" indent="0">
              <a:buNone/>
            </a:pPr>
            <a:endParaRPr lang="en-CA" dirty="0"/>
          </a:p>
          <a:p>
            <a:pPr lvl="1"/>
            <a:endParaRPr lang="en-CA" dirty="0"/>
          </a:p>
        </p:txBody>
      </p:sp>
    </p:spTree>
    <p:extLst>
      <p:ext uri="{BB962C8B-B14F-4D97-AF65-F5344CB8AC3E}">
        <p14:creationId xmlns:p14="http://schemas.microsoft.com/office/powerpoint/2010/main" val="254792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Bonds, Mortgages, Bank Deposits, Loans and Receivables</a:t>
            </a:r>
          </a:p>
          <a:p>
            <a:pPr lvl="1"/>
            <a:r>
              <a:rPr lang="en-CA" dirty="0"/>
              <a:t>Amortised Cost</a:t>
            </a:r>
          </a:p>
          <a:p>
            <a:pPr lvl="1"/>
            <a:r>
              <a:rPr lang="en-CA" dirty="0"/>
              <a:t>FVOCI</a:t>
            </a:r>
          </a:p>
          <a:p>
            <a:pPr lvl="1"/>
            <a:r>
              <a:rPr lang="en-CA" dirty="0"/>
              <a:t>FVPL</a:t>
            </a:r>
          </a:p>
        </p:txBody>
      </p:sp>
    </p:spTree>
    <p:extLst>
      <p:ext uri="{BB962C8B-B14F-4D97-AF65-F5344CB8AC3E}">
        <p14:creationId xmlns:p14="http://schemas.microsoft.com/office/powerpoint/2010/main" val="413998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Equities</a:t>
            </a:r>
          </a:p>
          <a:p>
            <a:pPr lvl="1"/>
            <a:r>
              <a:rPr lang="en-CA" dirty="0"/>
              <a:t>FVPL</a:t>
            </a:r>
          </a:p>
          <a:p>
            <a:pPr lvl="1"/>
            <a:r>
              <a:rPr lang="en-CA" dirty="0"/>
              <a:t>FVOCI</a:t>
            </a:r>
          </a:p>
        </p:txBody>
      </p:sp>
    </p:spTree>
    <p:extLst>
      <p:ext uri="{BB962C8B-B14F-4D97-AF65-F5344CB8AC3E}">
        <p14:creationId xmlns:p14="http://schemas.microsoft.com/office/powerpoint/2010/main" val="130993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676400" y="1447800"/>
            <a:ext cx="7144072" cy="5005536"/>
          </a:xfrm>
        </p:spPr>
        <p:txBody>
          <a:bodyPr/>
          <a:lstStyle/>
          <a:p>
            <a:r>
              <a:rPr lang="en-US" dirty="0"/>
              <a:t>Background</a:t>
            </a:r>
          </a:p>
          <a:p>
            <a:r>
              <a:rPr lang="en-US" dirty="0"/>
              <a:t>Overview of IFRS 9</a:t>
            </a:r>
          </a:p>
          <a:p>
            <a:r>
              <a:rPr lang="en-US" dirty="0"/>
              <a:t>Impact on the Retirement System</a:t>
            </a:r>
          </a:p>
          <a:p>
            <a:pPr marL="0" indent="0">
              <a:buNone/>
            </a:pPr>
            <a:endParaRPr lang="en-US" dirty="0"/>
          </a:p>
        </p:txBody>
      </p:sp>
    </p:spTree>
    <p:extLst>
      <p:ext uri="{BB962C8B-B14F-4D97-AF65-F5344CB8AC3E}">
        <p14:creationId xmlns:p14="http://schemas.microsoft.com/office/powerpoint/2010/main" val="239777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IFRS 9 model for recognising impairment losses</a:t>
            </a:r>
          </a:p>
          <a:p>
            <a:pPr lvl="1"/>
            <a:r>
              <a:rPr lang="en-CA" dirty="0"/>
              <a:t>Expected credit losses model</a:t>
            </a:r>
          </a:p>
        </p:txBody>
      </p:sp>
    </p:spTree>
    <p:extLst>
      <p:ext uri="{BB962C8B-B14F-4D97-AF65-F5344CB8AC3E}">
        <p14:creationId xmlns:p14="http://schemas.microsoft.com/office/powerpoint/2010/main" val="194059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Expected credit losses model (ECL)</a:t>
            </a:r>
          </a:p>
          <a:p>
            <a:pPr lvl="1"/>
            <a:r>
              <a:rPr lang="en-CA" dirty="0"/>
              <a:t>ECL at the moment of initial recognition/purchase</a:t>
            </a:r>
          </a:p>
          <a:p>
            <a:pPr lvl="1"/>
            <a:r>
              <a:rPr lang="en-CA" dirty="0"/>
              <a:t>Unbiased</a:t>
            </a:r>
          </a:p>
          <a:p>
            <a:pPr lvl="1"/>
            <a:r>
              <a:rPr lang="en-CA" dirty="0"/>
              <a:t>Range of possible outcomes</a:t>
            </a:r>
          </a:p>
          <a:p>
            <a:pPr lvl="1"/>
            <a:r>
              <a:rPr lang="en-CA" dirty="0"/>
              <a:t>Weighted for the probability of default</a:t>
            </a:r>
          </a:p>
        </p:txBody>
      </p:sp>
    </p:spTree>
    <p:extLst>
      <p:ext uri="{BB962C8B-B14F-4D97-AF65-F5344CB8AC3E}">
        <p14:creationId xmlns:p14="http://schemas.microsoft.com/office/powerpoint/2010/main" val="236368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Recognition of ECL:</a:t>
            </a:r>
          </a:p>
          <a:p>
            <a:pPr lvl="1"/>
            <a:r>
              <a:rPr lang="en-CA" dirty="0"/>
              <a:t>General approach</a:t>
            </a:r>
          </a:p>
          <a:p>
            <a:pPr lvl="1"/>
            <a:r>
              <a:rPr lang="en-CA" dirty="0"/>
              <a:t>Simple approach</a:t>
            </a:r>
          </a:p>
        </p:txBody>
      </p:sp>
    </p:spTree>
    <p:extLst>
      <p:ext uri="{BB962C8B-B14F-4D97-AF65-F5344CB8AC3E}">
        <p14:creationId xmlns:p14="http://schemas.microsoft.com/office/powerpoint/2010/main" val="80205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General Approach:</a:t>
            </a:r>
          </a:p>
          <a:p>
            <a:pPr lvl="1"/>
            <a:r>
              <a:rPr lang="en-CA" dirty="0"/>
              <a:t>Rates assets in 3 stages</a:t>
            </a:r>
          </a:p>
          <a:p>
            <a:pPr lvl="2"/>
            <a:r>
              <a:rPr lang="en-CA" dirty="0"/>
              <a:t>Stage 1 – 12 month ECL</a:t>
            </a:r>
          </a:p>
          <a:p>
            <a:pPr lvl="2"/>
            <a:r>
              <a:rPr lang="en-CA" dirty="0"/>
              <a:t>Stages 2  and 3 – lifetime ECL</a:t>
            </a:r>
          </a:p>
          <a:p>
            <a:pPr lvl="2"/>
            <a:r>
              <a:rPr lang="en-CA" dirty="0"/>
              <a:t>All financial assets subject to impairment losses except trade receivables, contracts under IFRS 15 without significant financing component and lease receivables under IFRS 17</a:t>
            </a:r>
          </a:p>
        </p:txBody>
      </p:sp>
    </p:spTree>
    <p:extLst>
      <p:ext uri="{BB962C8B-B14F-4D97-AF65-F5344CB8AC3E}">
        <p14:creationId xmlns:p14="http://schemas.microsoft.com/office/powerpoint/2010/main" val="169396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Simplified Approach:</a:t>
            </a:r>
          </a:p>
          <a:p>
            <a:pPr lvl="1"/>
            <a:r>
              <a:rPr lang="en-CA" dirty="0"/>
              <a:t>No stages</a:t>
            </a:r>
          </a:p>
          <a:p>
            <a:pPr lvl="1"/>
            <a:r>
              <a:rPr lang="en-CA" dirty="0"/>
              <a:t>Lifetime ECL</a:t>
            </a:r>
          </a:p>
          <a:p>
            <a:pPr lvl="1"/>
            <a:r>
              <a:rPr lang="en-CA" dirty="0"/>
              <a:t>trade receivables, contracts under IFRS 15 without significant financing component</a:t>
            </a:r>
          </a:p>
        </p:txBody>
      </p:sp>
    </p:spTree>
    <p:extLst>
      <p:ext uri="{BB962C8B-B14F-4D97-AF65-F5344CB8AC3E}">
        <p14:creationId xmlns:p14="http://schemas.microsoft.com/office/powerpoint/2010/main" val="2330016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Allowance</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How this works:</a:t>
            </a:r>
          </a:p>
          <a:p>
            <a:pPr lvl="1"/>
            <a:r>
              <a:rPr lang="en-CA" dirty="0"/>
              <a:t>Calculated using the general approach with a 12 month ECL</a:t>
            </a:r>
          </a:p>
          <a:p>
            <a:pPr lvl="1"/>
            <a:r>
              <a:rPr lang="en-CA" dirty="0"/>
              <a:t>If there is a significant increase in credit risk then it is measured a lifetime ECL</a:t>
            </a:r>
          </a:p>
          <a:p>
            <a:pPr lvl="1"/>
            <a:r>
              <a:rPr lang="en-CA" dirty="0"/>
              <a:t>Changes in ECL measured through P&amp;L</a:t>
            </a:r>
          </a:p>
        </p:txBody>
      </p:sp>
    </p:spTree>
    <p:extLst>
      <p:ext uri="{BB962C8B-B14F-4D97-AF65-F5344CB8AC3E}">
        <p14:creationId xmlns:p14="http://schemas.microsoft.com/office/powerpoint/2010/main" val="21740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nutshell</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IFRS 9 </a:t>
            </a:r>
          </a:p>
          <a:p>
            <a:pPr lvl="1"/>
            <a:r>
              <a:rPr lang="en-CA" dirty="0"/>
              <a:t>will not impact valuation of equities or mutual funds that hold only equities</a:t>
            </a:r>
          </a:p>
          <a:p>
            <a:pPr lvl="1"/>
            <a:r>
              <a:rPr lang="en-CA" dirty="0"/>
              <a:t>Will impact on the valuation of bonds, mortgages, loans and receivables and mutual funds holding these investments</a:t>
            </a:r>
          </a:p>
        </p:txBody>
      </p:sp>
    </p:spTree>
    <p:extLst>
      <p:ext uri="{BB962C8B-B14F-4D97-AF65-F5344CB8AC3E}">
        <p14:creationId xmlns:p14="http://schemas.microsoft.com/office/powerpoint/2010/main" val="83383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nutshell</a:t>
            </a:r>
          </a:p>
        </p:txBody>
      </p:sp>
      <p:sp>
        <p:nvSpPr>
          <p:cNvPr id="4" name="Content Placeholder 3">
            <a:extLst>
              <a:ext uri="{FF2B5EF4-FFF2-40B4-BE49-F238E27FC236}">
                <a16:creationId xmlns:a16="http://schemas.microsoft.com/office/drawing/2014/main" id="{6B1E4EB7-0CC4-4846-B2E3-1E3465D32831}"/>
              </a:ext>
            </a:extLst>
          </p:cNvPr>
          <p:cNvSpPr>
            <a:spLocks noGrp="1"/>
          </p:cNvSpPr>
          <p:nvPr>
            <p:ph idx="1"/>
          </p:nvPr>
        </p:nvSpPr>
        <p:spPr/>
        <p:txBody>
          <a:bodyPr/>
          <a:lstStyle/>
          <a:p>
            <a:r>
              <a:rPr lang="en-CA" dirty="0"/>
              <a:t>Increased volatility  </a:t>
            </a:r>
          </a:p>
          <a:p>
            <a:pPr lvl="1"/>
            <a:r>
              <a:rPr lang="en-CA" dirty="0"/>
              <a:t>Investment returns on bonds, mortgages, loans and receivables and mutual funds that hold these investment categories</a:t>
            </a:r>
          </a:p>
          <a:p>
            <a:pPr marL="0" indent="0">
              <a:buNone/>
            </a:pPr>
            <a:endParaRPr lang="en-CA" dirty="0"/>
          </a:p>
        </p:txBody>
      </p:sp>
    </p:spTree>
    <p:extLst>
      <p:ext uri="{BB962C8B-B14F-4D97-AF65-F5344CB8AC3E}">
        <p14:creationId xmlns:p14="http://schemas.microsoft.com/office/powerpoint/2010/main" val="347532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the Retirement System</a:t>
            </a:r>
          </a:p>
        </p:txBody>
      </p:sp>
      <p:sp>
        <p:nvSpPr>
          <p:cNvPr id="4" name="Content Placeholder 3">
            <a:extLst>
              <a:ext uri="{FF2B5EF4-FFF2-40B4-BE49-F238E27FC236}">
                <a16:creationId xmlns:a16="http://schemas.microsoft.com/office/drawing/2014/main" id="{65B272E1-B553-4B84-9658-C46EF1A0C408}"/>
              </a:ext>
            </a:extLst>
          </p:cNvPr>
          <p:cNvSpPr>
            <a:spLocks noGrp="1"/>
          </p:cNvSpPr>
          <p:nvPr>
            <p:ph idx="1"/>
          </p:nvPr>
        </p:nvSpPr>
        <p:spPr/>
        <p:txBody>
          <a:bodyPr/>
          <a:lstStyle/>
          <a:p>
            <a:r>
              <a:rPr lang="en-CA" dirty="0"/>
              <a:t>Three pillar system</a:t>
            </a:r>
          </a:p>
          <a:p>
            <a:pPr lvl="1"/>
            <a:r>
              <a:rPr lang="en-CA" dirty="0"/>
              <a:t>Social Security</a:t>
            </a:r>
          </a:p>
          <a:p>
            <a:pPr lvl="1"/>
            <a:r>
              <a:rPr lang="en-CA" dirty="0"/>
              <a:t>Occupational Pension Plans</a:t>
            </a:r>
          </a:p>
          <a:p>
            <a:pPr lvl="1"/>
            <a:r>
              <a:rPr lang="en-CA" dirty="0"/>
              <a:t>Savings</a:t>
            </a:r>
          </a:p>
          <a:p>
            <a:endParaRPr lang="en-CA" dirty="0"/>
          </a:p>
        </p:txBody>
      </p:sp>
    </p:spTree>
    <p:extLst>
      <p:ext uri="{BB962C8B-B14F-4D97-AF65-F5344CB8AC3E}">
        <p14:creationId xmlns:p14="http://schemas.microsoft.com/office/powerpoint/2010/main" val="320354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 Size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8001" y="1447800"/>
            <a:ext cx="641099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4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676400" y="1447800"/>
            <a:ext cx="7144072" cy="5005536"/>
          </a:xfrm>
        </p:spPr>
        <p:txBody>
          <a:bodyPr/>
          <a:lstStyle/>
          <a:p>
            <a:pPr marL="0" indent="0">
              <a:buNone/>
            </a:pPr>
            <a:r>
              <a:rPr lang="en-CA" sz="2000" dirty="0"/>
              <a:t>The objective of this Standard is to establish principles for the financial reporting of financial assets and financial liabilities that will present relevant and useful information to users of financial statements for their assessment of the amounts, timing and uncertainty of an entity’s future cash flows.</a:t>
            </a:r>
          </a:p>
          <a:p>
            <a:pPr marL="0" indent="0">
              <a:buNone/>
            </a:pPr>
            <a:endParaRPr lang="en-US" sz="2000" dirty="0"/>
          </a:p>
        </p:txBody>
      </p:sp>
    </p:spTree>
    <p:extLst>
      <p:ext uri="{BB962C8B-B14F-4D97-AF65-F5344CB8AC3E}">
        <p14:creationId xmlns:p14="http://schemas.microsoft.com/office/powerpoint/2010/main" val="428495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192" y="122238"/>
            <a:ext cx="7415808" cy="1020762"/>
          </a:xfrm>
        </p:spPr>
        <p:txBody>
          <a:bodyPr/>
          <a:lstStyle/>
          <a:p>
            <a:r>
              <a:rPr lang="en-US" sz="3400" dirty="0"/>
              <a:t>Social Security – Level of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404775"/>
              </p:ext>
            </p:extLst>
          </p:nvPr>
        </p:nvGraphicFramePr>
        <p:xfrm>
          <a:off x="2051720" y="1268761"/>
          <a:ext cx="6768751" cy="5039618"/>
        </p:xfrm>
        <a:graphic>
          <a:graphicData uri="http://schemas.openxmlformats.org/drawingml/2006/table">
            <a:tbl>
              <a:tblPr/>
              <a:tblGrid>
                <a:gridCol w="2565146">
                  <a:extLst>
                    <a:ext uri="{9D8B030D-6E8A-4147-A177-3AD203B41FA5}">
                      <a16:colId xmlns:a16="http://schemas.microsoft.com/office/drawing/2014/main" val="20000"/>
                    </a:ext>
                  </a:extLst>
                </a:gridCol>
                <a:gridCol w="1424855">
                  <a:extLst>
                    <a:ext uri="{9D8B030D-6E8A-4147-A177-3AD203B41FA5}">
                      <a16:colId xmlns:a16="http://schemas.microsoft.com/office/drawing/2014/main" val="20001"/>
                    </a:ext>
                  </a:extLst>
                </a:gridCol>
                <a:gridCol w="1425000">
                  <a:extLst>
                    <a:ext uri="{9D8B030D-6E8A-4147-A177-3AD203B41FA5}">
                      <a16:colId xmlns:a16="http://schemas.microsoft.com/office/drawing/2014/main" val="20002"/>
                    </a:ext>
                  </a:extLst>
                </a:gridCol>
                <a:gridCol w="1353750">
                  <a:extLst>
                    <a:ext uri="{9D8B030D-6E8A-4147-A177-3AD203B41FA5}">
                      <a16:colId xmlns:a16="http://schemas.microsoft.com/office/drawing/2014/main" val="20003"/>
                    </a:ext>
                  </a:extLst>
                </a:gridCol>
              </a:tblGrid>
              <a:tr h="559688">
                <a:tc>
                  <a:txBody>
                    <a:bodyPr/>
                    <a:lstStyle/>
                    <a:p>
                      <a:pPr marL="91440" lvl="1" algn="l" fontAlgn="b"/>
                      <a:r>
                        <a:rPr lang="en-US" sz="1800" b="1" i="0" u="none" strike="noStrike" dirty="0">
                          <a:solidFill>
                            <a:srgbClr val="000000"/>
                          </a:solidFill>
                          <a:effectLst/>
                          <a:latin typeface="+mn-lt"/>
                        </a:rPr>
                        <a:t>Country</a:t>
                      </a:r>
                    </a:p>
                  </a:txBody>
                  <a:tcPr marL="0" marR="0" marT="0" marB="0" anchor="b"/>
                </a:tc>
                <a:tc>
                  <a:txBody>
                    <a:bodyPr/>
                    <a:lstStyle/>
                    <a:p>
                      <a:pPr algn="ctr" fontAlgn="ctr"/>
                      <a:r>
                        <a:rPr lang="en-US" sz="1800" b="1" u="none" strike="noStrike" dirty="0">
                          <a:effectLst/>
                        </a:rPr>
                        <a:t>Retirement Age</a:t>
                      </a:r>
                      <a:endParaRPr lang="en-US" sz="1800" b="1" i="0" u="none" strike="noStrike" dirty="0">
                        <a:solidFill>
                          <a:srgbClr val="000000"/>
                        </a:solidFill>
                        <a:effectLst/>
                        <a:latin typeface="+mn-lt"/>
                      </a:endParaRPr>
                    </a:p>
                  </a:txBody>
                  <a:tcPr marL="0" marR="0" marT="0" marB="0" anchor="ctr"/>
                </a:tc>
                <a:tc>
                  <a:txBody>
                    <a:bodyPr/>
                    <a:lstStyle/>
                    <a:p>
                      <a:pPr algn="ctr" fontAlgn="ctr"/>
                      <a:r>
                        <a:rPr lang="en-US" sz="1800" b="1" u="none" strike="noStrike" dirty="0">
                          <a:effectLst/>
                        </a:rPr>
                        <a:t>Target Pension</a:t>
                      </a:r>
                      <a:endParaRPr lang="en-US" sz="1800" b="1" i="0" u="none" strike="noStrike" dirty="0">
                        <a:solidFill>
                          <a:srgbClr val="000000"/>
                        </a:solidFill>
                        <a:effectLst/>
                        <a:latin typeface="+mn-lt"/>
                      </a:endParaRPr>
                    </a:p>
                  </a:txBody>
                  <a:tcPr marL="0" marR="0" marT="0" marB="0" anchor="ctr"/>
                </a:tc>
                <a:tc>
                  <a:txBody>
                    <a:bodyPr/>
                    <a:lstStyle/>
                    <a:p>
                      <a:pPr algn="ctr" fontAlgn="b"/>
                      <a:r>
                        <a:rPr lang="en-US" sz="1800" b="1" u="none" strike="noStrike" dirty="0">
                          <a:effectLst/>
                        </a:rPr>
                        <a:t>Average Period</a:t>
                      </a:r>
                      <a:endParaRPr lang="en-US" sz="18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0"/>
                  </a:ext>
                </a:extLst>
              </a:tr>
              <a:tr h="344610">
                <a:tc>
                  <a:txBody>
                    <a:bodyPr/>
                    <a:lstStyle/>
                    <a:p>
                      <a:pPr marL="91440" lvl="1" algn="l" fontAlgn="ctr"/>
                      <a:r>
                        <a:rPr lang="en-US" sz="1800" b="0" u="none" strike="noStrike" dirty="0">
                          <a:effectLst/>
                        </a:rPr>
                        <a:t>Antigua</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60/61</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50%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1"/>
                  </a:ext>
                </a:extLst>
              </a:tr>
              <a:tr h="344610">
                <a:tc>
                  <a:txBody>
                    <a:bodyPr/>
                    <a:lstStyle/>
                    <a:p>
                      <a:pPr marL="91440" lvl="1" algn="l" fontAlgn="ctr"/>
                      <a:r>
                        <a:rPr lang="en-US" sz="1800" b="0" u="none" strike="noStrike" dirty="0">
                          <a:effectLst/>
                        </a:rPr>
                        <a:t>Bahamas</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65</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2"/>
                  </a:ext>
                </a:extLst>
              </a:tr>
              <a:tr h="344610">
                <a:tc>
                  <a:txBody>
                    <a:bodyPr/>
                    <a:lstStyle/>
                    <a:p>
                      <a:pPr marL="91440" lvl="1" algn="l" fontAlgn="ctr"/>
                      <a:r>
                        <a:rPr lang="en-US" sz="1800" b="0" u="none" strike="noStrike" dirty="0">
                          <a:effectLst/>
                        </a:rPr>
                        <a:t>Barbados</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67</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3"/>
                  </a:ext>
                </a:extLst>
              </a:tr>
              <a:tr h="344610">
                <a:tc>
                  <a:txBody>
                    <a:bodyPr/>
                    <a:lstStyle/>
                    <a:p>
                      <a:pPr marL="91440" lvl="1" algn="l" fontAlgn="ctr"/>
                      <a:r>
                        <a:rPr lang="en-US" sz="1800" b="0" u="none" strike="noStrike" dirty="0">
                          <a:effectLst/>
                        </a:rPr>
                        <a:t>Belize</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4"/>
                  </a:ext>
                </a:extLst>
              </a:tr>
              <a:tr h="344610">
                <a:tc>
                  <a:txBody>
                    <a:bodyPr/>
                    <a:lstStyle/>
                    <a:p>
                      <a:pPr marL="91440" lvl="1" algn="l" fontAlgn="ctr"/>
                      <a:r>
                        <a:rPr lang="en-US" sz="1800" b="0" u="none" strike="noStrike" dirty="0">
                          <a:effectLst/>
                        </a:rPr>
                        <a:t>Dominica</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62</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10</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5"/>
                  </a:ext>
                </a:extLst>
              </a:tr>
              <a:tr h="344610">
                <a:tc>
                  <a:txBody>
                    <a:bodyPr/>
                    <a:lstStyle/>
                    <a:p>
                      <a:pPr marL="91440" lvl="1" algn="l" fontAlgn="ctr"/>
                      <a:r>
                        <a:rPr lang="en-US" sz="1800" b="0" u="none" strike="noStrike" dirty="0">
                          <a:effectLst/>
                        </a:rPr>
                        <a:t>Grenada</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6"/>
                  </a:ext>
                </a:extLst>
              </a:tr>
              <a:tr h="344610">
                <a:tc>
                  <a:txBody>
                    <a:bodyPr/>
                    <a:lstStyle/>
                    <a:p>
                      <a:pPr marL="91440" lvl="1" algn="l" fontAlgn="ctr"/>
                      <a:r>
                        <a:rPr lang="en-US" sz="1800" b="0" u="none" strike="noStrike" dirty="0">
                          <a:effectLst/>
                        </a:rPr>
                        <a:t>Guyana</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7"/>
                  </a:ext>
                </a:extLst>
              </a:tr>
              <a:tr h="344610">
                <a:tc>
                  <a:txBody>
                    <a:bodyPr/>
                    <a:lstStyle/>
                    <a:p>
                      <a:pPr marL="91440" lvl="1" algn="l" fontAlgn="ctr"/>
                      <a:r>
                        <a:rPr lang="en-US" sz="1800" b="0" u="none" strike="noStrike" dirty="0">
                          <a:effectLst/>
                        </a:rPr>
                        <a:t>Jamaica</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65</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n/a</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 n/a</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8"/>
                  </a:ext>
                </a:extLst>
              </a:tr>
              <a:tr h="344610">
                <a:tc>
                  <a:txBody>
                    <a:bodyPr/>
                    <a:lstStyle/>
                    <a:p>
                      <a:pPr marL="91440" lvl="1" algn="l" fontAlgn="ctr"/>
                      <a:r>
                        <a:rPr lang="en-US" sz="1800" b="0" u="none" strike="noStrike" dirty="0">
                          <a:effectLst/>
                        </a:rPr>
                        <a:t>St. Kitts and Nevis</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62</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9"/>
                  </a:ext>
                </a:extLst>
              </a:tr>
              <a:tr h="344610">
                <a:tc>
                  <a:txBody>
                    <a:bodyPr/>
                    <a:lstStyle/>
                    <a:p>
                      <a:pPr marL="91440" lvl="1" algn="l" fontAlgn="b"/>
                      <a:r>
                        <a:rPr lang="en-US" sz="1800" b="0" u="none" strike="noStrike" dirty="0">
                          <a:effectLst/>
                        </a:rPr>
                        <a:t>St. Lucia</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65</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0"/>
                  </a:ext>
                </a:extLst>
              </a:tr>
              <a:tr h="344610">
                <a:tc>
                  <a:txBody>
                    <a:bodyPr/>
                    <a:lstStyle/>
                    <a:p>
                      <a:pPr marL="91440" lvl="1" algn="l" fontAlgn="ctr"/>
                      <a:r>
                        <a:rPr lang="en-US" sz="1800" b="0" u="none" strike="noStrike" dirty="0">
                          <a:effectLst/>
                        </a:rPr>
                        <a:t>St. Vincent</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b="0" i="0" u="none" strike="noStrike" dirty="0">
                          <a:solidFill>
                            <a:srgbClr val="000000"/>
                          </a:solidFill>
                          <a:effectLst/>
                          <a:latin typeface="+mn-lt"/>
                        </a:rPr>
                        <a:t>61</a:t>
                      </a: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1"/>
                  </a:ext>
                </a:extLst>
              </a:tr>
              <a:tr h="344610">
                <a:tc>
                  <a:txBody>
                    <a:bodyPr/>
                    <a:lstStyle/>
                    <a:p>
                      <a:pPr marL="91440" lvl="1" algn="l" fontAlgn="ctr"/>
                      <a:r>
                        <a:rPr lang="en-US" sz="1800" b="0" u="none" strike="noStrike" dirty="0">
                          <a:effectLst/>
                        </a:rPr>
                        <a:t>Trinidad and Tobago</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65</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 n/a</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 n/a</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2"/>
                  </a:ext>
                </a:extLst>
              </a:tr>
              <a:tr h="344610">
                <a:tc>
                  <a:txBody>
                    <a:bodyPr/>
                    <a:lstStyle/>
                    <a:p>
                      <a:pPr marL="91440" lvl="1" algn="l" fontAlgn="ctr"/>
                      <a:r>
                        <a:rPr lang="en-US" sz="1800" b="0" u="none" strike="noStrike" dirty="0">
                          <a:effectLst/>
                        </a:rPr>
                        <a:t>Turks and Caicos</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65</a:t>
                      </a:r>
                      <a:endParaRPr lang="en-US" sz="1800" b="0" i="0" u="none" strike="noStrike" dirty="0">
                        <a:solidFill>
                          <a:srgbClr val="000000"/>
                        </a:solidFill>
                        <a:effectLst/>
                        <a:latin typeface="+mn-lt"/>
                      </a:endParaRPr>
                    </a:p>
                  </a:txBody>
                  <a:tcPr marL="0" marR="0" marT="0"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mn-lt"/>
                      </a:endParaRPr>
                    </a:p>
                  </a:txBody>
                  <a:tcPr marL="0" marR="0" marT="0"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8283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 Investment</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6451" y="1447800"/>
            <a:ext cx="6903648"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024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192" y="122238"/>
            <a:ext cx="7415808" cy="1020762"/>
          </a:xfrm>
        </p:spPr>
        <p:txBody>
          <a:bodyPr/>
          <a:lstStyle/>
          <a:p>
            <a:r>
              <a:rPr lang="en-US" sz="3400" dirty="0"/>
              <a:t>Social Security – Level of Benefits</a:t>
            </a:r>
          </a:p>
        </p:txBody>
      </p:sp>
      <p:pic>
        <p:nvPicPr>
          <p:cNvPr id="5" name="Content Placeholder 4">
            <a:extLst>
              <a:ext uri="{FF2B5EF4-FFF2-40B4-BE49-F238E27FC236}">
                <a16:creationId xmlns:a16="http://schemas.microsoft.com/office/drawing/2014/main" id="{98412B39-0BF8-4AD4-857D-39656465872C}"/>
              </a:ext>
            </a:extLst>
          </p:cNvPr>
          <p:cNvPicPr>
            <a:picLocks noGrp="1" noChangeAspect="1"/>
          </p:cNvPicPr>
          <p:nvPr>
            <p:ph idx="1"/>
          </p:nvPr>
        </p:nvPicPr>
        <p:blipFill>
          <a:blip r:embed="rId3"/>
          <a:stretch>
            <a:fillRect/>
          </a:stretch>
        </p:blipFill>
        <p:spPr>
          <a:xfrm>
            <a:off x="1835696" y="1700808"/>
            <a:ext cx="5976663" cy="3456384"/>
          </a:xfrm>
          <a:prstGeom prst="rect">
            <a:avLst/>
          </a:prstGeom>
        </p:spPr>
      </p:pic>
    </p:spTree>
    <p:extLst>
      <p:ext uri="{BB962C8B-B14F-4D97-AF65-F5344CB8AC3E}">
        <p14:creationId xmlns:p14="http://schemas.microsoft.com/office/powerpoint/2010/main" val="20353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 Level of Benefits</a:t>
            </a:r>
          </a:p>
        </p:txBody>
      </p:sp>
      <p:sp>
        <p:nvSpPr>
          <p:cNvPr id="4" name="Content Placeholder 3">
            <a:extLst>
              <a:ext uri="{FF2B5EF4-FFF2-40B4-BE49-F238E27FC236}">
                <a16:creationId xmlns:a16="http://schemas.microsoft.com/office/drawing/2014/main" id="{65B272E1-B553-4B84-9658-C46EF1A0C408}"/>
              </a:ext>
            </a:extLst>
          </p:cNvPr>
          <p:cNvSpPr>
            <a:spLocks noGrp="1"/>
          </p:cNvSpPr>
          <p:nvPr>
            <p:ph idx="1"/>
          </p:nvPr>
        </p:nvSpPr>
        <p:spPr/>
        <p:txBody>
          <a:bodyPr/>
          <a:lstStyle/>
          <a:p>
            <a:r>
              <a:rPr lang="en-CA" dirty="0"/>
              <a:t>Parametric Reforms:</a:t>
            </a:r>
          </a:p>
          <a:p>
            <a:pPr lvl="1"/>
            <a:r>
              <a:rPr lang="en-CA" dirty="0"/>
              <a:t>Retirement Age</a:t>
            </a:r>
          </a:p>
          <a:p>
            <a:pPr lvl="1"/>
            <a:r>
              <a:rPr lang="en-CA" dirty="0"/>
              <a:t>Level of benefits</a:t>
            </a:r>
          </a:p>
          <a:p>
            <a:pPr lvl="1"/>
            <a:r>
              <a:rPr lang="en-CA" dirty="0"/>
              <a:t>Averaging period</a:t>
            </a:r>
          </a:p>
        </p:txBody>
      </p:sp>
    </p:spTree>
    <p:extLst>
      <p:ext uri="{BB962C8B-B14F-4D97-AF65-F5344CB8AC3E}">
        <p14:creationId xmlns:p14="http://schemas.microsoft.com/office/powerpoint/2010/main" val="385222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Pension Plans</a:t>
            </a:r>
          </a:p>
        </p:txBody>
      </p:sp>
      <p:sp>
        <p:nvSpPr>
          <p:cNvPr id="4" name="Content Placeholder 3">
            <a:extLst>
              <a:ext uri="{FF2B5EF4-FFF2-40B4-BE49-F238E27FC236}">
                <a16:creationId xmlns:a16="http://schemas.microsoft.com/office/drawing/2014/main" id="{65B272E1-B553-4B84-9658-C46EF1A0C408}"/>
              </a:ext>
            </a:extLst>
          </p:cNvPr>
          <p:cNvSpPr>
            <a:spLocks noGrp="1"/>
          </p:cNvSpPr>
          <p:nvPr>
            <p:ph idx="1"/>
          </p:nvPr>
        </p:nvSpPr>
        <p:spPr/>
        <p:txBody>
          <a:bodyPr/>
          <a:lstStyle/>
          <a:p>
            <a:r>
              <a:rPr lang="en-CA" dirty="0"/>
              <a:t>Defined Benefit Pension Plans</a:t>
            </a:r>
          </a:p>
          <a:p>
            <a:endParaRPr lang="en-CA" dirty="0"/>
          </a:p>
          <a:p>
            <a:r>
              <a:rPr lang="en-CA" dirty="0"/>
              <a:t>Defined Contribution Pension Plans</a:t>
            </a:r>
          </a:p>
        </p:txBody>
      </p:sp>
    </p:spTree>
    <p:extLst>
      <p:ext uri="{BB962C8B-B14F-4D97-AF65-F5344CB8AC3E}">
        <p14:creationId xmlns:p14="http://schemas.microsoft.com/office/powerpoint/2010/main" val="2092857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Pension Plans</a:t>
            </a:r>
          </a:p>
        </p:txBody>
      </p:sp>
      <p:graphicFrame>
        <p:nvGraphicFramePr>
          <p:cNvPr id="3" name="Content Placeholder 2">
            <a:extLst>
              <a:ext uri="{FF2B5EF4-FFF2-40B4-BE49-F238E27FC236}">
                <a16:creationId xmlns:a16="http://schemas.microsoft.com/office/drawing/2014/main" id="{96812E09-B14D-445B-93C9-B7DE16C3C60E}"/>
              </a:ext>
            </a:extLst>
          </p:cNvPr>
          <p:cNvGraphicFramePr>
            <a:graphicFrameLocks noGrp="1"/>
          </p:cNvGraphicFramePr>
          <p:nvPr>
            <p:ph idx="1"/>
            <p:extLst>
              <p:ext uri="{D42A27DB-BD31-4B8C-83A1-F6EECF244321}">
                <p14:modId xmlns:p14="http://schemas.microsoft.com/office/powerpoint/2010/main" val="2707944152"/>
              </p:ext>
            </p:extLst>
          </p:nvPr>
        </p:nvGraphicFramePr>
        <p:xfrm>
          <a:off x="1676400" y="1447800"/>
          <a:ext cx="4622800" cy="3133330"/>
        </p:xfrm>
        <a:graphic>
          <a:graphicData uri="http://schemas.openxmlformats.org/drawingml/2006/table">
            <a:tbl>
              <a:tblPr firstRow="1" bandRow="1">
                <a:tableStyleId>{00A15C55-8517-42AA-B614-E9B94910E393}</a:tableStyleId>
              </a:tblPr>
              <a:tblGrid>
                <a:gridCol w="2311400">
                  <a:extLst>
                    <a:ext uri="{9D8B030D-6E8A-4147-A177-3AD203B41FA5}">
                      <a16:colId xmlns:a16="http://schemas.microsoft.com/office/drawing/2014/main" val="424693290"/>
                    </a:ext>
                  </a:extLst>
                </a:gridCol>
                <a:gridCol w="2311400">
                  <a:extLst>
                    <a:ext uri="{9D8B030D-6E8A-4147-A177-3AD203B41FA5}">
                      <a16:colId xmlns:a16="http://schemas.microsoft.com/office/drawing/2014/main" val="772509766"/>
                    </a:ext>
                  </a:extLst>
                </a:gridCol>
              </a:tblGrid>
              <a:tr h="626666">
                <a:tc>
                  <a:txBody>
                    <a:bodyPr/>
                    <a:lstStyle/>
                    <a:p>
                      <a:pPr algn="l"/>
                      <a:r>
                        <a:rPr lang="en-CA" dirty="0"/>
                        <a:t>Country</a:t>
                      </a:r>
                    </a:p>
                  </a:txBody>
                  <a:tcPr/>
                </a:tc>
                <a:tc>
                  <a:txBody>
                    <a:bodyPr/>
                    <a:lstStyle/>
                    <a:p>
                      <a:pPr algn="ctr"/>
                      <a:r>
                        <a:rPr lang="en-CA" dirty="0"/>
                        <a:t>Debt Rating</a:t>
                      </a:r>
                    </a:p>
                  </a:txBody>
                  <a:tcPr/>
                </a:tc>
                <a:extLst>
                  <a:ext uri="{0D108BD9-81ED-4DB2-BD59-A6C34878D82A}">
                    <a16:rowId xmlns:a16="http://schemas.microsoft.com/office/drawing/2014/main" val="1124744005"/>
                  </a:ext>
                </a:extLst>
              </a:tr>
              <a:tr h="626666">
                <a:tc>
                  <a:txBody>
                    <a:bodyPr/>
                    <a:lstStyle/>
                    <a:p>
                      <a:pPr algn="l"/>
                      <a:r>
                        <a:rPr lang="en-CA" dirty="0"/>
                        <a:t>Bahamas</a:t>
                      </a:r>
                    </a:p>
                  </a:txBody>
                  <a:tcPr/>
                </a:tc>
                <a:tc>
                  <a:txBody>
                    <a:bodyPr/>
                    <a:lstStyle/>
                    <a:p>
                      <a:pPr algn="ctr"/>
                      <a:r>
                        <a:rPr lang="en-CA" dirty="0"/>
                        <a:t>BB+</a:t>
                      </a:r>
                    </a:p>
                  </a:txBody>
                  <a:tcPr/>
                </a:tc>
                <a:extLst>
                  <a:ext uri="{0D108BD9-81ED-4DB2-BD59-A6C34878D82A}">
                    <a16:rowId xmlns:a16="http://schemas.microsoft.com/office/drawing/2014/main" val="3745406476"/>
                  </a:ext>
                </a:extLst>
              </a:tr>
              <a:tr h="626666">
                <a:tc>
                  <a:txBody>
                    <a:bodyPr/>
                    <a:lstStyle/>
                    <a:p>
                      <a:pPr algn="l"/>
                      <a:r>
                        <a:rPr lang="en-CA" dirty="0"/>
                        <a:t>Barbados</a:t>
                      </a:r>
                    </a:p>
                  </a:txBody>
                  <a:tcPr/>
                </a:tc>
                <a:tc>
                  <a:txBody>
                    <a:bodyPr/>
                    <a:lstStyle/>
                    <a:p>
                      <a:pPr algn="ctr"/>
                      <a:r>
                        <a:rPr lang="en-CA" dirty="0"/>
                        <a:t>CCC+</a:t>
                      </a:r>
                    </a:p>
                  </a:txBody>
                  <a:tcPr/>
                </a:tc>
                <a:extLst>
                  <a:ext uri="{0D108BD9-81ED-4DB2-BD59-A6C34878D82A}">
                    <a16:rowId xmlns:a16="http://schemas.microsoft.com/office/drawing/2014/main" val="3991496215"/>
                  </a:ext>
                </a:extLst>
              </a:tr>
              <a:tr h="626666">
                <a:tc>
                  <a:txBody>
                    <a:bodyPr/>
                    <a:lstStyle/>
                    <a:p>
                      <a:pPr algn="l"/>
                      <a:r>
                        <a:rPr lang="en-CA" dirty="0"/>
                        <a:t>Jamaica</a:t>
                      </a:r>
                    </a:p>
                  </a:txBody>
                  <a:tcPr/>
                </a:tc>
                <a:tc>
                  <a:txBody>
                    <a:bodyPr/>
                    <a:lstStyle/>
                    <a:p>
                      <a:pPr algn="ctr"/>
                      <a:r>
                        <a:rPr lang="en-CA" dirty="0"/>
                        <a:t>B</a:t>
                      </a:r>
                    </a:p>
                  </a:txBody>
                  <a:tcPr/>
                </a:tc>
                <a:extLst>
                  <a:ext uri="{0D108BD9-81ED-4DB2-BD59-A6C34878D82A}">
                    <a16:rowId xmlns:a16="http://schemas.microsoft.com/office/drawing/2014/main" val="610178971"/>
                  </a:ext>
                </a:extLst>
              </a:tr>
              <a:tr h="626666">
                <a:tc>
                  <a:txBody>
                    <a:bodyPr/>
                    <a:lstStyle/>
                    <a:p>
                      <a:pPr algn="l"/>
                      <a:r>
                        <a:rPr lang="en-CA" dirty="0"/>
                        <a:t>Trinidad and Tobago</a:t>
                      </a:r>
                    </a:p>
                  </a:txBody>
                  <a:tcPr/>
                </a:tc>
                <a:tc>
                  <a:txBody>
                    <a:bodyPr/>
                    <a:lstStyle/>
                    <a:p>
                      <a:pPr algn="ctr"/>
                      <a:r>
                        <a:rPr lang="en-CA" dirty="0"/>
                        <a:t>A-</a:t>
                      </a:r>
                    </a:p>
                  </a:txBody>
                  <a:tcPr/>
                </a:tc>
                <a:extLst>
                  <a:ext uri="{0D108BD9-81ED-4DB2-BD59-A6C34878D82A}">
                    <a16:rowId xmlns:a16="http://schemas.microsoft.com/office/drawing/2014/main" val="1508055824"/>
                  </a:ext>
                </a:extLst>
              </a:tr>
            </a:tbl>
          </a:graphicData>
        </a:graphic>
      </p:graphicFrame>
    </p:spTree>
    <p:extLst>
      <p:ext uri="{BB962C8B-B14F-4D97-AF65-F5344CB8AC3E}">
        <p14:creationId xmlns:p14="http://schemas.microsoft.com/office/powerpoint/2010/main" val="3669347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Pension Plans</a:t>
            </a:r>
          </a:p>
        </p:txBody>
      </p:sp>
      <p:graphicFrame>
        <p:nvGraphicFramePr>
          <p:cNvPr id="7" name="Content Placeholder 6">
            <a:extLst>
              <a:ext uri="{FF2B5EF4-FFF2-40B4-BE49-F238E27FC236}">
                <a16:creationId xmlns:a16="http://schemas.microsoft.com/office/drawing/2014/main" id="{68B815B0-44FC-4DF2-9EFF-644DB14876A0}"/>
              </a:ext>
            </a:extLst>
          </p:cNvPr>
          <p:cNvGraphicFramePr>
            <a:graphicFrameLocks noGrp="1"/>
          </p:cNvGraphicFramePr>
          <p:nvPr>
            <p:ph idx="1"/>
            <p:extLst>
              <p:ext uri="{D42A27DB-BD31-4B8C-83A1-F6EECF244321}">
                <p14:modId xmlns:p14="http://schemas.microsoft.com/office/powerpoint/2010/main" val="501493346"/>
              </p:ext>
            </p:extLst>
          </p:nvPr>
        </p:nvGraphicFramePr>
        <p:xfrm>
          <a:off x="1676400" y="1447800"/>
          <a:ext cx="6934200" cy="2865120"/>
        </p:xfrm>
        <a:graphic>
          <a:graphicData uri="http://schemas.openxmlformats.org/drawingml/2006/table">
            <a:tbl>
              <a:tblPr firstRow="1" bandRow="1">
                <a:tableStyleId>{073A0DAA-6AF3-43AB-8588-CEC1D06C72B9}</a:tableStyleId>
              </a:tblPr>
              <a:tblGrid>
                <a:gridCol w="2311400">
                  <a:extLst>
                    <a:ext uri="{9D8B030D-6E8A-4147-A177-3AD203B41FA5}">
                      <a16:colId xmlns:a16="http://schemas.microsoft.com/office/drawing/2014/main" val="749215158"/>
                    </a:ext>
                  </a:extLst>
                </a:gridCol>
                <a:gridCol w="2096368">
                  <a:extLst>
                    <a:ext uri="{9D8B030D-6E8A-4147-A177-3AD203B41FA5}">
                      <a16:colId xmlns:a16="http://schemas.microsoft.com/office/drawing/2014/main" val="2115694514"/>
                    </a:ext>
                  </a:extLst>
                </a:gridCol>
                <a:gridCol w="2526432">
                  <a:extLst>
                    <a:ext uri="{9D8B030D-6E8A-4147-A177-3AD203B41FA5}">
                      <a16:colId xmlns:a16="http://schemas.microsoft.com/office/drawing/2014/main" val="76681291"/>
                    </a:ext>
                  </a:extLst>
                </a:gridCol>
              </a:tblGrid>
              <a:tr h="370840">
                <a:tc>
                  <a:txBody>
                    <a:bodyPr/>
                    <a:lstStyle/>
                    <a:p>
                      <a:endParaRPr lang="en-CA" dirty="0"/>
                    </a:p>
                    <a:p>
                      <a:r>
                        <a:rPr lang="en-CA" dirty="0"/>
                        <a:t>Country</a:t>
                      </a:r>
                    </a:p>
                  </a:txBody>
                  <a:tcPr/>
                </a:tc>
                <a:tc>
                  <a:txBody>
                    <a:bodyPr/>
                    <a:lstStyle/>
                    <a:p>
                      <a:pPr algn="ctr"/>
                      <a:r>
                        <a:rPr lang="en-CA" dirty="0"/>
                        <a:t>No. of Pension Plans</a:t>
                      </a:r>
                    </a:p>
                  </a:txBody>
                  <a:tcPr/>
                </a:tc>
                <a:tc>
                  <a:txBody>
                    <a:bodyPr/>
                    <a:lstStyle/>
                    <a:p>
                      <a:pPr algn="ctr"/>
                      <a:r>
                        <a:rPr lang="en-CA" dirty="0"/>
                        <a:t>Assets under Management (US$M)</a:t>
                      </a:r>
                    </a:p>
                  </a:txBody>
                  <a:tcPr/>
                </a:tc>
                <a:extLst>
                  <a:ext uri="{0D108BD9-81ED-4DB2-BD59-A6C34878D82A}">
                    <a16:rowId xmlns:a16="http://schemas.microsoft.com/office/drawing/2014/main" val="3792214641"/>
                  </a:ext>
                </a:extLst>
              </a:tr>
              <a:tr h="370840">
                <a:tc>
                  <a:txBody>
                    <a:bodyPr/>
                    <a:lstStyle/>
                    <a:p>
                      <a:r>
                        <a:rPr lang="en-CA" dirty="0"/>
                        <a:t>Barbados</a:t>
                      </a:r>
                    </a:p>
                  </a:txBody>
                  <a:tcPr/>
                </a:tc>
                <a:tc>
                  <a:txBody>
                    <a:bodyPr/>
                    <a:lstStyle/>
                    <a:p>
                      <a:pPr algn="ctr"/>
                      <a:r>
                        <a:rPr lang="en-CA" dirty="0"/>
                        <a:t>305</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950 </a:t>
                      </a:r>
                    </a:p>
                  </a:txBody>
                  <a:tcPr marL="9525" marR="9525" marT="9525" marB="0" anchor="b"/>
                </a:tc>
                <a:extLst>
                  <a:ext uri="{0D108BD9-81ED-4DB2-BD59-A6C34878D82A}">
                    <a16:rowId xmlns:a16="http://schemas.microsoft.com/office/drawing/2014/main" val="326143294"/>
                  </a:ext>
                </a:extLst>
              </a:tr>
              <a:tr h="370840">
                <a:tc>
                  <a:txBody>
                    <a:bodyPr/>
                    <a:lstStyle/>
                    <a:p>
                      <a:r>
                        <a:rPr lang="en-CA" dirty="0"/>
                        <a:t>Cayman Islands</a:t>
                      </a:r>
                    </a:p>
                  </a:txBody>
                  <a:tcPr/>
                </a:tc>
                <a:tc>
                  <a:txBody>
                    <a:bodyPr/>
                    <a:lstStyle/>
                    <a:p>
                      <a:pPr algn="ctr"/>
                      <a:r>
                        <a:rPr lang="en-CA" dirty="0"/>
                        <a:t>14</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1,440 </a:t>
                      </a:r>
                    </a:p>
                  </a:txBody>
                  <a:tcPr marL="9525" marR="9525" marT="9525" marB="0" anchor="b"/>
                </a:tc>
                <a:extLst>
                  <a:ext uri="{0D108BD9-81ED-4DB2-BD59-A6C34878D82A}">
                    <a16:rowId xmlns:a16="http://schemas.microsoft.com/office/drawing/2014/main" val="1911470464"/>
                  </a:ext>
                </a:extLst>
              </a:tr>
              <a:tr h="370840">
                <a:tc>
                  <a:txBody>
                    <a:bodyPr/>
                    <a:lstStyle/>
                    <a:p>
                      <a:r>
                        <a:rPr lang="en-CA" dirty="0"/>
                        <a:t>Grenada</a:t>
                      </a:r>
                    </a:p>
                  </a:txBody>
                  <a:tcPr/>
                </a:tc>
                <a:tc>
                  <a:txBody>
                    <a:bodyPr/>
                    <a:lstStyle/>
                    <a:p>
                      <a:pPr algn="ctr"/>
                      <a:r>
                        <a:rPr lang="en-CA" dirty="0"/>
                        <a:t>42</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70 </a:t>
                      </a:r>
                    </a:p>
                  </a:txBody>
                  <a:tcPr marL="9525" marR="9525" marT="9525" marB="0" anchor="b"/>
                </a:tc>
                <a:extLst>
                  <a:ext uri="{0D108BD9-81ED-4DB2-BD59-A6C34878D82A}">
                    <a16:rowId xmlns:a16="http://schemas.microsoft.com/office/drawing/2014/main" val="4278671430"/>
                  </a:ext>
                </a:extLst>
              </a:tr>
              <a:tr h="370840">
                <a:tc>
                  <a:txBody>
                    <a:bodyPr/>
                    <a:lstStyle/>
                    <a:p>
                      <a:r>
                        <a:rPr lang="en-CA" dirty="0"/>
                        <a:t>Jamaica</a:t>
                      </a:r>
                    </a:p>
                  </a:txBody>
                  <a:tcPr/>
                </a:tc>
                <a:tc>
                  <a:txBody>
                    <a:bodyPr/>
                    <a:lstStyle/>
                    <a:p>
                      <a:pPr algn="ctr"/>
                      <a:r>
                        <a:rPr lang="en-CA" dirty="0"/>
                        <a:t>399</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4,031 </a:t>
                      </a:r>
                    </a:p>
                  </a:txBody>
                  <a:tcPr marL="9525" marR="9525" marT="9525" marB="0" anchor="b"/>
                </a:tc>
                <a:extLst>
                  <a:ext uri="{0D108BD9-81ED-4DB2-BD59-A6C34878D82A}">
                    <a16:rowId xmlns:a16="http://schemas.microsoft.com/office/drawing/2014/main" val="1296186218"/>
                  </a:ext>
                </a:extLst>
              </a:tr>
              <a:tr h="370840">
                <a:tc>
                  <a:txBody>
                    <a:bodyPr/>
                    <a:lstStyle/>
                    <a:p>
                      <a:r>
                        <a:rPr lang="en-CA" dirty="0"/>
                        <a:t>Saint Lucia</a:t>
                      </a:r>
                    </a:p>
                  </a:txBody>
                  <a:tcPr/>
                </a:tc>
                <a:tc>
                  <a:txBody>
                    <a:bodyPr/>
                    <a:lstStyle/>
                    <a:p>
                      <a:pPr algn="ctr"/>
                      <a:r>
                        <a:rPr lang="en-CA" dirty="0"/>
                        <a:t>30</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87 </a:t>
                      </a:r>
                    </a:p>
                  </a:txBody>
                  <a:tcPr marL="9525" marR="9525" marT="9525" marB="0" anchor="b"/>
                </a:tc>
                <a:extLst>
                  <a:ext uri="{0D108BD9-81ED-4DB2-BD59-A6C34878D82A}">
                    <a16:rowId xmlns:a16="http://schemas.microsoft.com/office/drawing/2014/main" val="762320971"/>
                  </a:ext>
                </a:extLst>
              </a:tr>
              <a:tr h="370840">
                <a:tc>
                  <a:txBody>
                    <a:bodyPr/>
                    <a:lstStyle/>
                    <a:p>
                      <a:r>
                        <a:rPr lang="en-CA" dirty="0"/>
                        <a:t>Trinidad and Tobago</a:t>
                      </a:r>
                    </a:p>
                  </a:txBody>
                  <a:tcPr/>
                </a:tc>
                <a:tc>
                  <a:txBody>
                    <a:bodyPr/>
                    <a:lstStyle/>
                    <a:p>
                      <a:pPr algn="ctr"/>
                      <a:r>
                        <a:rPr lang="en-CA" dirty="0"/>
                        <a:t>211</a:t>
                      </a:r>
                    </a:p>
                  </a:txBody>
                  <a:tcPr/>
                </a:tc>
                <a:tc>
                  <a:txBody>
                    <a:bodyPr/>
                    <a:lstStyle/>
                    <a:p>
                      <a:pPr marL="0" algn="ctr" defTabSz="914400" rtl="0" eaLnBrk="1" fontAlgn="b" latinLnBrk="0" hangingPunct="1"/>
                      <a:r>
                        <a:rPr lang="en-CA" sz="1800" kern="1200" dirty="0">
                          <a:solidFill>
                            <a:schemeClr val="dk1"/>
                          </a:solidFill>
                          <a:latin typeface="+mn-lt"/>
                          <a:ea typeface="+mn-ea"/>
                          <a:cs typeface="+mn-cs"/>
                        </a:rPr>
                        <a:t>        7,644 </a:t>
                      </a:r>
                    </a:p>
                  </a:txBody>
                  <a:tcPr marL="9525" marR="9525" marT="9525" marB="0" anchor="b"/>
                </a:tc>
                <a:extLst>
                  <a:ext uri="{0D108BD9-81ED-4DB2-BD59-A6C34878D82A}">
                    <a16:rowId xmlns:a16="http://schemas.microsoft.com/office/drawing/2014/main" val="1188266190"/>
                  </a:ext>
                </a:extLst>
              </a:tr>
            </a:tbl>
          </a:graphicData>
        </a:graphic>
      </p:graphicFrame>
    </p:spTree>
    <p:extLst>
      <p:ext uri="{BB962C8B-B14F-4D97-AF65-F5344CB8AC3E}">
        <p14:creationId xmlns:p14="http://schemas.microsoft.com/office/powerpoint/2010/main" val="734021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Pension Plans</a:t>
            </a:r>
          </a:p>
        </p:txBody>
      </p:sp>
      <p:graphicFrame>
        <p:nvGraphicFramePr>
          <p:cNvPr id="5" name="Content Placeholder 4">
            <a:extLst>
              <a:ext uri="{FF2B5EF4-FFF2-40B4-BE49-F238E27FC236}">
                <a16:creationId xmlns:a16="http://schemas.microsoft.com/office/drawing/2014/main" id="{4621B408-3D17-4B86-AAD1-BCF7328F257E}"/>
              </a:ext>
            </a:extLst>
          </p:cNvPr>
          <p:cNvGraphicFramePr>
            <a:graphicFrameLocks noGrp="1"/>
          </p:cNvGraphicFramePr>
          <p:nvPr>
            <p:ph idx="1"/>
            <p:extLst>
              <p:ext uri="{D42A27DB-BD31-4B8C-83A1-F6EECF244321}">
                <p14:modId xmlns:p14="http://schemas.microsoft.com/office/powerpoint/2010/main" val="147962709"/>
              </p:ext>
            </p:extLst>
          </p:nvPr>
        </p:nvGraphicFramePr>
        <p:xfrm>
          <a:off x="1676400" y="1447800"/>
          <a:ext cx="6934200" cy="1854200"/>
        </p:xfrm>
        <a:graphic>
          <a:graphicData uri="http://schemas.openxmlformats.org/drawingml/2006/table">
            <a:tbl>
              <a:tblPr firstRow="1" bandRow="1">
                <a:tableStyleId>{073A0DAA-6AF3-43AB-8588-CEC1D06C72B9}</a:tableStyleId>
              </a:tblPr>
              <a:tblGrid>
                <a:gridCol w="3467100">
                  <a:extLst>
                    <a:ext uri="{9D8B030D-6E8A-4147-A177-3AD203B41FA5}">
                      <a16:colId xmlns:a16="http://schemas.microsoft.com/office/drawing/2014/main" val="3525695876"/>
                    </a:ext>
                  </a:extLst>
                </a:gridCol>
                <a:gridCol w="3467100">
                  <a:extLst>
                    <a:ext uri="{9D8B030D-6E8A-4147-A177-3AD203B41FA5}">
                      <a16:colId xmlns:a16="http://schemas.microsoft.com/office/drawing/2014/main" val="2357909507"/>
                    </a:ext>
                  </a:extLst>
                </a:gridCol>
              </a:tblGrid>
              <a:tr h="370840">
                <a:tc>
                  <a:txBody>
                    <a:bodyPr/>
                    <a:lstStyle/>
                    <a:p>
                      <a:r>
                        <a:rPr lang="en-CA" dirty="0"/>
                        <a:t>Country</a:t>
                      </a:r>
                    </a:p>
                  </a:txBody>
                  <a:tcPr/>
                </a:tc>
                <a:tc>
                  <a:txBody>
                    <a:bodyPr/>
                    <a:lstStyle/>
                    <a:p>
                      <a:pPr algn="ctr"/>
                      <a:r>
                        <a:rPr lang="en-CA" dirty="0"/>
                        <a:t>No. of Members</a:t>
                      </a:r>
                    </a:p>
                  </a:txBody>
                  <a:tcPr/>
                </a:tc>
                <a:extLst>
                  <a:ext uri="{0D108BD9-81ED-4DB2-BD59-A6C34878D82A}">
                    <a16:rowId xmlns:a16="http://schemas.microsoft.com/office/drawing/2014/main" val="2392510362"/>
                  </a:ext>
                </a:extLst>
              </a:tr>
              <a:tr h="370840">
                <a:tc>
                  <a:txBody>
                    <a:bodyPr/>
                    <a:lstStyle/>
                    <a:p>
                      <a:r>
                        <a:rPr lang="en-CA" dirty="0"/>
                        <a:t>Barbados</a:t>
                      </a:r>
                    </a:p>
                  </a:txBody>
                  <a:tcPr/>
                </a:tc>
                <a:tc>
                  <a:txBody>
                    <a:bodyPr/>
                    <a:lstStyle/>
                    <a:p>
                      <a:pPr algn="ctr"/>
                      <a:r>
                        <a:rPr lang="en-CA" dirty="0"/>
                        <a:t>30,000</a:t>
                      </a:r>
                    </a:p>
                  </a:txBody>
                  <a:tcPr/>
                </a:tc>
                <a:extLst>
                  <a:ext uri="{0D108BD9-81ED-4DB2-BD59-A6C34878D82A}">
                    <a16:rowId xmlns:a16="http://schemas.microsoft.com/office/drawing/2014/main" val="590438925"/>
                  </a:ext>
                </a:extLst>
              </a:tr>
              <a:tr h="370840">
                <a:tc>
                  <a:txBody>
                    <a:bodyPr/>
                    <a:lstStyle/>
                    <a:p>
                      <a:r>
                        <a:rPr lang="en-CA" dirty="0"/>
                        <a:t>Cayman Islands</a:t>
                      </a:r>
                    </a:p>
                  </a:txBody>
                  <a:tcPr/>
                </a:tc>
                <a:tc>
                  <a:txBody>
                    <a:bodyPr/>
                    <a:lstStyle/>
                    <a:p>
                      <a:pPr algn="ctr"/>
                      <a:r>
                        <a:rPr lang="en-CA" dirty="0"/>
                        <a:t>58,435</a:t>
                      </a:r>
                    </a:p>
                  </a:txBody>
                  <a:tcPr/>
                </a:tc>
                <a:extLst>
                  <a:ext uri="{0D108BD9-81ED-4DB2-BD59-A6C34878D82A}">
                    <a16:rowId xmlns:a16="http://schemas.microsoft.com/office/drawing/2014/main" val="398921816"/>
                  </a:ext>
                </a:extLst>
              </a:tr>
              <a:tr h="370840">
                <a:tc>
                  <a:txBody>
                    <a:bodyPr/>
                    <a:lstStyle/>
                    <a:p>
                      <a:r>
                        <a:rPr lang="en-CA" dirty="0"/>
                        <a:t>Jamaica</a:t>
                      </a:r>
                    </a:p>
                  </a:txBody>
                  <a:tcPr/>
                </a:tc>
                <a:tc>
                  <a:txBody>
                    <a:bodyPr/>
                    <a:lstStyle/>
                    <a:p>
                      <a:pPr algn="ctr"/>
                      <a:r>
                        <a:rPr lang="en-CA" dirty="0"/>
                        <a:t>116,171</a:t>
                      </a:r>
                    </a:p>
                  </a:txBody>
                  <a:tcPr/>
                </a:tc>
                <a:extLst>
                  <a:ext uri="{0D108BD9-81ED-4DB2-BD59-A6C34878D82A}">
                    <a16:rowId xmlns:a16="http://schemas.microsoft.com/office/drawing/2014/main" val="2902437897"/>
                  </a:ext>
                </a:extLst>
              </a:tr>
              <a:tr h="370840">
                <a:tc>
                  <a:txBody>
                    <a:bodyPr/>
                    <a:lstStyle/>
                    <a:p>
                      <a:r>
                        <a:rPr lang="en-CA" dirty="0"/>
                        <a:t>Trinidad and Tobago</a:t>
                      </a:r>
                    </a:p>
                  </a:txBody>
                  <a:tcPr/>
                </a:tc>
                <a:tc>
                  <a:txBody>
                    <a:bodyPr/>
                    <a:lstStyle/>
                    <a:p>
                      <a:pPr algn="ctr"/>
                      <a:r>
                        <a:rPr lang="en-CA" dirty="0"/>
                        <a:t>92,600</a:t>
                      </a:r>
                    </a:p>
                  </a:txBody>
                  <a:tcPr/>
                </a:tc>
                <a:extLst>
                  <a:ext uri="{0D108BD9-81ED-4DB2-BD59-A6C34878D82A}">
                    <a16:rowId xmlns:a16="http://schemas.microsoft.com/office/drawing/2014/main" val="2686868877"/>
                  </a:ext>
                </a:extLst>
              </a:tr>
            </a:tbl>
          </a:graphicData>
        </a:graphic>
      </p:graphicFrame>
    </p:spTree>
    <p:extLst>
      <p:ext uri="{BB962C8B-B14F-4D97-AF65-F5344CB8AC3E}">
        <p14:creationId xmlns:p14="http://schemas.microsoft.com/office/powerpoint/2010/main" val="1244942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Pension Plans</a:t>
            </a:r>
          </a:p>
        </p:txBody>
      </p:sp>
      <p:graphicFrame>
        <p:nvGraphicFramePr>
          <p:cNvPr id="5" name="Content Placeholder 4">
            <a:extLst>
              <a:ext uri="{FF2B5EF4-FFF2-40B4-BE49-F238E27FC236}">
                <a16:creationId xmlns:a16="http://schemas.microsoft.com/office/drawing/2014/main" id="{58D19DDA-DE48-4BCA-BD0E-AC778463647A}"/>
              </a:ext>
            </a:extLst>
          </p:cNvPr>
          <p:cNvGraphicFramePr>
            <a:graphicFrameLocks noGrp="1"/>
          </p:cNvGraphicFramePr>
          <p:nvPr>
            <p:ph idx="1"/>
            <p:extLst>
              <p:ext uri="{D42A27DB-BD31-4B8C-83A1-F6EECF244321}">
                <p14:modId xmlns:p14="http://schemas.microsoft.com/office/powerpoint/2010/main" val="20650835"/>
              </p:ext>
            </p:extLst>
          </p:nvPr>
        </p:nvGraphicFramePr>
        <p:xfrm>
          <a:off x="1403648" y="1447800"/>
          <a:ext cx="7206952" cy="2865120"/>
        </p:xfrm>
        <a:graphic>
          <a:graphicData uri="http://schemas.openxmlformats.org/drawingml/2006/table">
            <a:tbl>
              <a:tblPr firstRow="1" bandRow="1">
                <a:tableStyleId>{073A0DAA-6AF3-43AB-8588-CEC1D06C72B9}</a:tableStyleId>
              </a:tblPr>
              <a:tblGrid>
                <a:gridCol w="1872208">
                  <a:extLst>
                    <a:ext uri="{9D8B030D-6E8A-4147-A177-3AD203B41FA5}">
                      <a16:colId xmlns:a16="http://schemas.microsoft.com/office/drawing/2014/main" val="907745818"/>
                    </a:ext>
                  </a:extLst>
                </a:gridCol>
                <a:gridCol w="1731268">
                  <a:extLst>
                    <a:ext uri="{9D8B030D-6E8A-4147-A177-3AD203B41FA5}">
                      <a16:colId xmlns:a16="http://schemas.microsoft.com/office/drawing/2014/main" val="3880109399"/>
                    </a:ext>
                  </a:extLst>
                </a:gridCol>
                <a:gridCol w="1801738">
                  <a:extLst>
                    <a:ext uri="{9D8B030D-6E8A-4147-A177-3AD203B41FA5}">
                      <a16:colId xmlns:a16="http://schemas.microsoft.com/office/drawing/2014/main" val="364330939"/>
                    </a:ext>
                  </a:extLst>
                </a:gridCol>
                <a:gridCol w="1801738">
                  <a:extLst>
                    <a:ext uri="{9D8B030D-6E8A-4147-A177-3AD203B41FA5}">
                      <a16:colId xmlns:a16="http://schemas.microsoft.com/office/drawing/2014/main" val="1791375862"/>
                    </a:ext>
                  </a:extLst>
                </a:gridCol>
              </a:tblGrid>
              <a:tr h="370840">
                <a:tc>
                  <a:txBody>
                    <a:bodyPr/>
                    <a:lstStyle/>
                    <a:p>
                      <a:r>
                        <a:rPr lang="en-CA" dirty="0"/>
                        <a:t>Country</a:t>
                      </a:r>
                    </a:p>
                  </a:txBody>
                  <a:tcPr/>
                </a:tc>
                <a:tc>
                  <a:txBody>
                    <a:bodyPr/>
                    <a:lstStyle/>
                    <a:p>
                      <a:pPr algn="ctr"/>
                      <a:r>
                        <a:rPr lang="en-CA" dirty="0"/>
                        <a:t>DB Plans</a:t>
                      </a:r>
                    </a:p>
                  </a:txBody>
                  <a:tcPr/>
                </a:tc>
                <a:tc>
                  <a:txBody>
                    <a:bodyPr/>
                    <a:lstStyle/>
                    <a:p>
                      <a:pPr algn="ctr"/>
                      <a:r>
                        <a:rPr lang="en-CA" dirty="0"/>
                        <a:t>DC Plans</a:t>
                      </a:r>
                    </a:p>
                  </a:txBody>
                  <a:tcPr/>
                </a:tc>
                <a:tc>
                  <a:txBody>
                    <a:bodyPr/>
                    <a:lstStyle/>
                    <a:p>
                      <a:pPr algn="ctr"/>
                      <a:r>
                        <a:rPr lang="en-CA" dirty="0"/>
                        <a:t>Hybrid Plans</a:t>
                      </a:r>
                    </a:p>
                  </a:txBody>
                  <a:tcPr/>
                </a:tc>
                <a:extLst>
                  <a:ext uri="{0D108BD9-81ED-4DB2-BD59-A6C34878D82A}">
                    <a16:rowId xmlns:a16="http://schemas.microsoft.com/office/drawing/2014/main" val="3962617486"/>
                  </a:ext>
                </a:extLst>
              </a:tr>
              <a:tr h="370840">
                <a:tc>
                  <a:txBody>
                    <a:bodyPr/>
                    <a:lstStyle/>
                    <a:p>
                      <a:r>
                        <a:rPr lang="en-CA" dirty="0"/>
                        <a:t>Barbados</a:t>
                      </a:r>
                    </a:p>
                  </a:txBody>
                  <a:tcPr/>
                </a:tc>
                <a:tc>
                  <a:txBody>
                    <a:bodyPr/>
                    <a:lstStyle/>
                    <a:p>
                      <a:pPr algn="ctr"/>
                      <a:r>
                        <a:rPr lang="en-CA" dirty="0"/>
                        <a:t>98</a:t>
                      </a:r>
                    </a:p>
                  </a:txBody>
                  <a:tcPr/>
                </a:tc>
                <a:tc>
                  <a:txBody>
                    <a:bodyPr/>
                    <a:lstStyle/>
                    <a:p>
                      <a:pPr algn="ctr"/>
                      <a:r>
                        <a:rPr lang="en-CA" dirty="0"/>
                        <a:t>187</a:t>
                      </a:r>
                    </a:p>
                  </a:txBody>
                  <a:tcPr/>
                </a:tc>
                <a:tc>
                  <a:txBody>
                    <a:bodyPr/>
                    <a:lstStyle/>
                    <a:p>
                      <a:pPr algn="ctr"/>
                      <a:r>
                        <a:rPr lang="en-CA" dirty="0"/>
                        <a:t>20</a:t>
                      </a:r>
                    </a:p>
                  </a:txBody>
                  <a:tcPr/>
                </a:tc>
                <a:extLst>
                  <a:ext uri="{0D108BD9-81ED-4DB2-BD59-A6C34878D82A}">
                    <a16:rowId xmlns:a16="http://schemas.microsoft.com/office/drawing/2014/main" val="2176654984"/>
                  </a:ext>
                </a:extLst>
              </a:tr>
              <a:tr h="370840">
                <a:tc>
                  <a:txBody>
                    <a:bodyPr/>
                    <a:lstStyle/>
                    <a:p>
                      <a:r>
                        <a:rPr lang="en-CA" dirty="0"/>
                        <a:t>Cayman Islands</a:t>
                      </a:r>
                    </a:p>
                  </a:txBody>
                  <a:tcPr/>
                </a:tc>
                <a:tc>
                  <a:txBody>
                    <a:bodyPr/>
                    <a:lstStyle/>
                    <a:p>
                      <a:pPr algn="ctr"/>
                      <a:r>
                        <a:rPr lang="en-CA" dirty="0"/>
                        <a:t>1</a:t>
                      </a:r>
                    </a:p>
                  </a:txBody>
                  <a:tcPr/>
                </a:tc>
                <a:tc>
                  <a:txBody>
                    <a:bodyPr/>
                    <a:lstStyle/>
                    <a:p>
                      <a:pPr algn="ctr"/>
                      <a:r>
                        <a:rPr lang="en-CA" dirty="0"/>
                        <a:t>13</a:t>
                      </a:r>
                    </a:p>
                  </a:txBody>
                  <a:tcPr/>
                </a:tc>
                <a:tc>
                  <a:txBody>
                    <a:bodyPr/>
                    <a:lstStyle/>
                    <a:p>
                      <a:pPr algn="ctr"/>
                      <a:r>
                        <a:rPr lang="en-CA" dirty="0"/>
                        <a:t>0</a:t>
                      </a:r>
                    </a:p>
                  </a:txBody>
                  <a:tcPr/>
                </a:tc>
                <a:extLst>
                  <a:ext uri="{0D108BD9-81ED-4DB2-BD59-A6C34878D82A}">
                    <a16:rowId xmlns:a16="http://schemas.microsoft.com/office/drawing/2014/main" val="666133419"/>
                  </a:ext>
                </a:extLst>
              </a:tr>
              <a:tr h="370840">
                <a:tc>
                  <a:txBody>
                    <a:bodyPr/>
                    <a:lstStyle/>
                    <a:p>
                      <a:r>
                        <a:rPr lang="en-CA" dirty="0"/>
                        <a:t>Grenada</a:t>
                      </a:r>
                    </a:p>
                  </a:txBody>
                  <a:tcPr/>
                </a:tc>
                <a:tc>
                  <a:txBody>
                    <a:bodyPr/>
                    <a:lstStyle/>
                    <a:p>
                      <a:pPr algn="ctr"/>
                      <a:r>
                        <a:rPr lang="en-CA" dirty="0"/>
                        <a:t>8</a:t>
                      </a:r>
                    </a:p>
                  </a:txBody>
                  <a:tcPr/>
                </a:tc>
                <a:tc>
                  <a:txBody>
                    <a:bodyPr/>
                    <a:lstStyle/>
                    <a:p>
                      <a:pPr algn="ctr"/>
                      <a:r>
                        <a:rPr lang="en-CA" dirty="0"/>
                        <a:t>34</a:t>
                      </a:r>
                    </a:p>
                  </a:txBody>
                  <a:tcPr/>
                </a:tc>
                <a:tc>
                  <a:txBody>
                    <a:bodyPr/>
                    <a:lstStyle/>
                    <a:p>
                      <a:pPr algn="ctr"/>
                      <a:r>
                        <a:rPr lang="en-CA" dirty="0"/>
                        <a:t>0</a:t>
                      </a:r>
                    </a:p>
                  </a:txBody>
                  <a:tcPr/>
                </a:tc>
                <a:extLst>
                  <a:ext uri="{0D108BD9-81ED-4DB2-BD59-A6C34878D82A}">
                    <a16:rowId xmlns:a16="http://schemas.microsoft.com/office/drawing/2014/main" val="3230489784"/>
                  </a:ext>
                </a:extLst>
              </a:tr>
              <a:tr h="370840">
                <a:tc>
                  <a:txBody>
                    <a:bodyPr/>
                    <a:lstStyle/>
                    <a:p>
                      <a:r>
                        <a:rPr lang="en-CA" dirty="0"/>
                        <a:t>Guyana</a:t>
                      </a:r>
                    </a:p>
                  </a:txBody>
                  <a:tcPr/>
                </a:tc>
                <a:tc>
                  <a:txBody>
                    <a:bodyPr/>
                    <a:lstStyle/>
                    <a:p>
                      <a:pPr algn="ctr"/>
                      <a:r>
                        <a:rPr lang="en-CA" dirty="0"/>
                        <a:t>26</a:t>
                      </a:r>
                    </a:p>
                  </a:txBody>
                  <a:tcPr/>
                </a:tc>
                <a:tc>
                  <a:txBody>
                    <a:bodyPr/>
                    <a:lstStyle/>
                    <a:p>
                      <a:pPr algn="ctr"/>
                      <a:r>
                        <a:rPr lang="en-CA" dirty="0"/>
                        <a:t>40</a:t>
                      </a:r>
                    </a:p>
                  </a:txBody>
                  <a:tcPr/>
                </a:tc>
                <a:tc>
                  <a:txBody>
                    <a:bodyPr/>
                    <a:lstStyle/>
                    <a:p>
                      <a:pPr algn="ctr"/>
                      <a:r>
                        <a:rPr lang="en-CA" dirty="0"/>
                        <a:t>0</a:t>
                      </a:r>
                    </a:p>
                  </a:txBody>
                  <a:tcPr/>
                </a:tc>
                <a:extLst>
                  <a:ext uri="{0D108BD9-81ED-4DB2-BD59-A6C34878D82A}">
                    <a16:rowId xmlns:a16="http://schemas.microsoft.com/office/drawing/2014/main" val="3618710224"/>
                  </a:ext>
                </a:extLst>
              </a:tr>
              <a:tr h="370840">
                <a:tc>
                  <a:txBody>
                    <a:bodyPr/>
                    <a:lstStyle/>
                    <a:p>
                      <a:r>
                        <a:rPr lang="en-CA" dirty="0"/>
                        <a:t>Jamaica</a:t>
                      </a:r>
                    </a:p>
                  </a:txBody>
                  <a:tcPr/>
                </a:tc>
                <a:tc>
                  <a:txBody>
                    <a:bodyPr/>
                    <a:lstStyle/>
                    <a:p>
                      <a:pPr algn="ctr"/>
                      <a:r>
                        <a:rPr lang="en-CA" dirty="0"/>
                        <a:t>99</a:t>
                      </a:r>
                    </a:p>
                  </a:txBody>
                  <a:tcPr/>
                </a:tc>
                <a:tc>
                  <a:txBody>
                    <a:bodyPr/>
                    <a:lstStyle/>
                    <a:p>
                      <a:pPr algn="ctr"/>
                      <a:r>
                        <a:rPr lang="en-CA" dirty="0"/>
                        <a:t>300</a:t>
                      </a:r>
                    </a:p>
                  </a:txBody>
                  <a:tcPr/>
                </a:tc>
                <a:tc>
                  <a:txBody>
                    <a:bodyPr/>
                    <a:lstStyle/>
                    <a:p>
                      <a:pPr algn="ctr"/>
                      <a:r>
                        <a:rPr lang="en-CA" dirty="0"/>
                        <a:t>0</a:t>
                      </a:r>
                    </a:p>
                  </a:txBody>
                  <a:tcPr/>
                </a:tc>
                <a:extLst>
                  <a:ext uri="{0D108BD9-81ED-4DB2-BD59-A6C34878D82A}">
                    <a16:rowId xmlns:a16="http://schemas.microsoft.com/office/drawing/2014/main" val="2593925320"/>
                  </a:ext>
                </a:extLst>
              </a:tr>
              <a:tr h="370840">
                <a:tc>
                  <a:txBody>
                    <a:bodyPr/>
                    <a:lstStyle/>
                    <a:p>
                      <a:r>
                        <a:rPr lang="en-CA" dirty="0"/>
                        <a:t>Trinidad and Tobago</a:t>
                      </a:r>
                    </a:p>
                  </a:txBody>
                  <a:tcPr/>
                </a:tc>
                <a:tc>
                  <a:txBody>
                    <a:bodyPr/>
                    <a:lstStyle/>
                    <a:p>
                      <a:pPr algn="ctr"/>
                      <a:r>
                        <a:rPr lang="en-CA" dirty="0"/>
                        <a:t>119</a:t>
                      </a:r>
                    </a:p>
                  </a:txBody>
                  <a:tcPr/>
                </a:tc>
                <a:tc>
                  <a:txBody>
                    <a:bodyPr/>
                    <a:lstStyle/>
                    <a:p>
                      <a:pPr algn="ctr"/>
                      <a:r>
                        <a:rPr lang="en-CA" dirty="0"/>
                        <a:t>52</a:t>
                      </a:r>
                    </a:p>
                  </a:txBody>
                  <a:tcPr/>
                </a:tc>
                <a:tc>
                  <a:txBody>
                    <a:bodyPr/>
                    <a:lstStyle/>
                    <a:p>
                      <a:pPr algn="ctr"/>
                      <a:r>
                        <a:rPr lang="en-CA" dirty="0"/>
                        <a:t>0</a:t>
                      </a:r>
                    </a:p>
                  </a:txBody>
                  <a:tcPr/>
                </a:tc>
                <a:extLst>
                  <a:ext uri="{0D108BD9-81ED-4DB2-BD59-A6C34878D82A}">
                    <a16:rowId xmlns:a16="http://schemas.microsoft.com/office/drawing/2014/main" val="2439140204"/>
                  </a:ext>
                </a:extLst>
              </a:tr>
            </a:tbl>
          </a:graphicData>
        </a:graphic>
      </p:graphicFrame>
    </p:spTree>
    <p:extLst>
      <p:ext uri="{BB962C8B-B14F-4D97-AF65-F5344CB8AC3E}">
        <p14:creationId xmlns:p14="http://schemas.microsoft.com/office/powerpoint/2010/main" val="3812543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Plan Investments</a:t>
            </a:r>
          </a:p>
        </p:txBody>
      </p:sp>
      <p:graphicFrame>
        <p:nvGraphicFramePr>
          <p:cNvPr id="6" name="Content Placeholder 5">
            <a:extLst>
              <a:ext uri="{FF2B5EF4-FFF2-40B4-BE49-F238E27FC236}">
                <a16:creationId xmlns:a16="http://schemas.microsoft.com/office/drawing/2014/main" id="{FDD5F3A0-1C96-4206-BB63-8F2C4DB0AE75}"/>
              </a:ext>
            </a:extLst>
          </p:cNvPr>
          <p:cNvGraphicFramePr>
            <a:graphicFrameLocks noGrp="1"/>
          </p:cNvGraphicFramePr>
          <p:nvPr>
            <p:ph idx="1"/>
          </p:nvPr>
        </p:nvGraphicFramePr>
        <p:xfrm>
          <a:off x="1676400" y="1447800"/>
          <a:ext cx="6934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58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676400" y="1447800"/>
            <a:ext cx="7144072" cy="5005536"/>
          </a:xfrm>
        </p:spPr>
        <p:txBody>
          <a:bodyPr/>
          <a:lstStyle/>
          <a:p>
            <a:endParaRPr lang="en-CA" dirty="0"/>
          </a:p>
          <a:p>
            <a:endParaRPr lang="en-CA" dirty="0"/>
          </a:p>
          <a:p>
            <a:endParaRPr lang="en-CA" dirty="0"/>
          </a:p>
          <a:p>
            <a:r>
              <a:rPr lang="en-CA" dirty="0"/>
              <a:t>Impact</a:t>
            </a:r>
          </a:p>
          <a:p>
            <a:pPr marL="0" indent="0">
              <a:buNone/>
            </a:pPr>
            <a:endParaRPr lang="en-CA" dirty="0"/>
          </a:p>
          <a:p>
            <a:pPr marL="0" indent="0">
              <a:buNone/>
            </a:pPr>
            <a:endParaRPr lang="en-CA" dirty="0"/>
          </a:p>
          <a:p>
            <a:pPr marL="0" indent="0">
              <a:buNone/>
            </a:pPr>
            <a:endParaRPr lang="en-US" dirty="0"/>
          </a:p>
        </p:txBody>
      </p:sp>
    </p:spTree>
    <p:extLst>
      <p:ext uri="{BB962C8B-B14F-4D97-AF65-F5344CB8AC3E}">
        <p14:creationId xmlns:p14="http://schemas.microsoft.com/office/powerpoint/2010/main" val="239575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Populations</a:t>
            </a:r>
          </a:p>
        </p:txBody>
      </p:sp>
      <p:pic>
        <p:nvPicPr>
          <p:cNvPr id="5" name="Content Placeholder 4">
            <a:extLst>
              <a:ext uri="{FF2B5EF4-FFF2-40B4-BE49-F238E27FC236}">
                <a16:creationId xmlns:a16="http://schemas.microsoft.com/office/drawing/2014/main" id="{ED6ACCDF-ED2F-42B3-98B3-D75C0DBC0CBE}"/>
              </a:ext>
            </a:extLst>
          </p:cNvPr>
          <p:cNvPicPr>
            <a:picLocks noGrp="1" noChangeAspect="1"/>
          </p:cNvPicPr>
          <p:nvPr>
            <p:ph idx="1"/>
          </p:nvPr>
        </p:nvPicPr>
        <p:blipFill>
          <a:blip r:embed="rId3"/>
          <a:stretch>
            <a:fillRect/>
          </a:stretch>
        </p:blipFill>
        <p:spPr>
          <a:xfrm>
            <a:off x="1945898" y="1447800"/>
            <a:ext cx="6395204" cy="4648200"/>
          </a:xfrm>
          <a:prstGeom prst="rect">
            <a:avLst/>
          </a:prstGeom>
        </p:spPr>
      </p:pic>
    </p:spTree>
    <p:extLst>
      <p:ext uri="{BB962C8B-B14F-4D97-AF65-F5344CB8AC3E}">
        <p14:creationId xmlns:p14="http://schemas.microsoft.com/office/powerpoint/2010/main" val="1873122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Plan Investments</a:t>
            </a:r>
          </a:p>
        </p:txBody>
      </p:sp>
      <p:pic>
        <p:nvPicPr>
          <p:cNvPr id="6" name="Content Placeholder 5">
            <a:extLst>
              <a:ext uri="{FF2B5EF4-FFF2-40B4-BE49-F238E27FC236}">
                <a16:creationId xmlns:a16="http://schemas.microsoft.com/office/drawing/2014/main" id="{13C41122-95B9-472E-B680-C6D1942B0CB5}"/>
              </a:ext>
            </a:extLst>
          </p:cNvPr>
          <p:cNvPicPr>
            <a:picLocks noGrp="1" noChangeAspect="1"/>
          </p:cNvPicPr>
          <p:nvPr>
            <p:ph idx="1"/>
          </p:nvPr>
        </p:nvPicPr>
        <p:blipFill>
          <a:blip r:embed="rId3"/>
          <a:stretch>
            <a:fillRect/>
          </a:stretch>
        </p:blipFill>
        <p:spPr>
          <a:xfrm>
            <a:off x="1943652" y="1447800"/>
            <a:ext cx="6399695" cy="4648200"/>
          </a:xfrm>
          <a:prstGeom prst="rect">
            <a:avLst/>
          </a:prstGeom>
        </p:spPr>
      </p:pic>
    </p:spTree>
    <p:extLst>
      <p:ext uri="{BB962C8B-B14F-4D97-AF65-F5344CB8AC3E}">
        <p14:creationId xmlns:p14="http://schemas.microsoft.com/office/powerpoint/2010/main" val="3397994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Plan Investments</a:t>
            </a:r>
          </a:p>
        </p:txBody>
      </p:sp>
      <p:pic>
        <p:nvPicPr>
          <p:cNvPr id="6" name="Content Placeholder 5">
            <a:extLst>
              <a:ext uri="{FF2B5EF4-FFF2-40B4-BE49-F238E27FC236}">
                <a16:creationId xmlns:a16="http://schemas.microsoft.com/office/drawing/2014/main" id="{06234400-78EB-42E3-A971-D18F0CF4BE07}"/>
              </a:ext>
            </a:extLst>
          </p:cNvPr>
          <p:cNvPicPr>
            <a:picLocks noGrp="1" noChangeAspect="1"/>
          </p:cNvPicPr>
          <p:nvPr>
            <p:ph idx="1"/>
          </p:nvPr>
        </p:nvPicPr>
        <p:blipFill>
          <a:blip r:embed="rId3"/>
          <a:stretch>
            <a:fillRect/>
          </a:stretch>
        </p:blipFill>
        <p:spPr>
          <a:xfrm>
            <a:off x="1943652" y="1447800"/>
            <a:ext cx="6399695" cy="4648200"/>
          </a:xfrm>
          <a:prstGeom prst="rect">
            <a:avLst/>
          </a:prstGeom>
        </p:spPr>
      </p:pic>
    </p:spTree>
    <p:extLst>
      <p:ext uri="{BB962C8B-B14F-4D97-AF65-F5344CB8AC3E}">
        <p14:creationId xmlns:p14="http://schemas.microsoft.com/office/powerpoint/2010/main" val="86374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Plan Investments</a:t>
            </a:r>
          </a:p>
        </p:txBody>
      </p:sp>
      <p:pic>
        <p:nvPicPr>
          <p:cNvPr id="6" name="Content Placeholder 5">
            <a:extLst>
              <a:ext uri="{FF2B5EF4-FFF2-40B4-BE49-F238E27FC236}">
                <a16:creationId xmlns:a16="http://schemas.microsoft.com/office/drawing/2014/main" id="{C61D263D-83D9-477E-9A0D-1D10B2DEC7CB}"/>
              </a:ext>
            </a:extLst>
          </p:cNvPr>
          <p:cNvPicPr>
            <a:picLocks noGrp="1" noChangeAspect="1"/>
          </p:cNvPicPr>
          <p:nvPr>
            <p:ph idx="1"/>
          </p:nvPr>
        </p:nvPicPr>
        <p:blipFill>
          <a:blip r:embed="rId3"/>
          <a:stretch>
            <a:fillRect/>
          </a:stretch>
        </p:blipFill>
        <p:spPr>
          <a:xfrm>
            <a:off x="1945898" y="1447800"/>
            <a:ext cx="6395204" cy="4648200"/>
          </a:xfrm>
          <a:prstGeom prst="rect">
            <a:avLst/>
          </a:prstGeom>
        </p:spPr>
      </p:pic>
    </p:spTree>
    <p:extLst>
      <p:ext uri="{BB962C8B-B14F-4D97-AF65-F5344CB8AC3E}">
        <p14:creationId xmlns:p14="http://schemas.microsoft.com/office/powerpoint/2010/main" val="2917867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Plans</a:t>
            </a:r>
          </a:p>
        </p:txBody>
      </p:sp>
      <p:sp>
        <p:nvSpPr>
          <p:cNvPr id="3" name="Content Placeholder 2"/>
          <p:cNvSpPr>
            <a:spLocks noGrp="1"/>
          </p:cNvSpPr>
          <p:nvPr>
            <p:ph idx="1"/>
          </p:nvPr>
        </p:nvSpPr>
        <p:spPr>
          <a:xfrm>
            <a:off x="1676400" y="1447800"/>
            <a:ext cx="7216080" cy="5077544"/>
          </a:xfrm>
        </p:spPr>
        <p:txBody>
          <a:bodyPr/>
          <a:lstStyle/>
          <a:p>
            <a:pPr marL="0" indent="0">
              <a:buNone/>
            </a:pPr>
            <a:r>
              <a:rPr lang="en-US" altLang="en-US" dirty="0"/>
              <a:t>Funding the Promise</a:t>
            </a:r>
          </a:p>
          <a:p>
            <a:r>
              <a:rPr lang="en-US" altLang="en-US" sz="2400" b="0" dirty="0"/>
              <a:t>Prefunding of benefits:</a:t>
            </a:r>
          </a:p>
          <a:p>
            <a:pPr lvl="1"/>
            <a:r>
              <a:rPr lang="en-US" altLang="en-US" sz="2000" dirty="0"/>
              <a:t>Plan requirement – Trust Deed</a:t>
            </a:r>
          </a:p>
          <a:p>
            <a:pPr lvl="1"/>
            <a:r>
              <a:rPr lang="en-US" altLang="en-US" sz="2000" b="0" dirty="0"/>
              <a:t>Regulatory requirement</a:t>
            </a:r>
          </a:p>
          <a:p>
            <a:pPr lvl="1"/>
            <a:r>
              <a:rPr lang="en-US" altLang="en-US" sz="2000" dirty="0"/>
              <a:t>Best practice</a:t>
            </a:r>
            <a:endParaRPr lang="en-US" sz="2400" dirty="0"/>
          </a:p>
          <a:p>
            <a:endParaRPr lang="en-US" sz="2400" dirty="0"/>
          </a:p>
          <a:p>
            <a:endParaRPr lang="en-US" sz="2400" dirty="0"/>
          </a:p>
        </p:txBody>
      </p:sp>
    </p:spTree>
    <p:extLst>
      <p:ext uri="{BB962C8B-B14F-4D97-AF65-F5344CB8AC3E}">
        <p14:creationId xmlns:p14="http://schemas.microsoft.com/office/powerpoint/2010/main" val="274493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Defined Benefit Plans</a:t>
            </a:r>
          </a:p>
        </p:txBody>
      </p:sp>
      <p:sp>
        <p:nvSpPr>
          <p:cNvPr id="3" name="Content Placeholder 2"/>
          <p:cNvSpPr>
            <a:spLocks noGrp="1"/>
          </p:cNvSpPr>
          <p:nvPr>
            <p:ph idx="1"/>
          </p:nvPr>
        </p:nvSpPr>
        <p:spPr/>
        <p:txBody>
          <a:bodyPr/>
          <a:lstStyle/>
          <a:p>
            <a:endParaRPr lang="en-029" dirty="0"/>
          </a:p>
          <a:p>
            <a:endParaRPr lang="en-029" dirty="0"/>
          </a:p>
          <a:p>
            <a:r>
              <a:rPr lang="en-029" b="0" dirty="0"/>
              <a:t>Member contributions, if any</a:t>
            </a:r>
          </a:p>
          <a:p>
            <a:endParaRPr lang="en-029" dirty="0"/>
          </a:p>
          <a:p>
            <a:r>
              <a:rPr lang="en-029" b="0" dirty="0"/>
              <a:t>Company pays “balance of cost”</a:t>
            </a:r>
          </a:p>
          <a:p>
            <a:endParaRPr lang="en-029" dirty="0"/>
          </a:p>
        </p:txBody>
      </p:sp>
    </p:spTree>
    <p:extLst>
      <p:ext uri="{BB962C8B-B14F-4D97-AF65-F5344CB8AC3E}">
        <p14:creationId xmlns:p14="http://schemas.microsoft.com/office/powerpoint/2010/main" val="326644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Plans</a:t>
            </a:r>
          </a:p>
        </p:txBody>
      </p:sp>
      <p:sp>
        <p:nvSpPr>
          <p:cNvPr id="3" name="Content Placeholder 2"/>
          <p:cNvSpPr>
            <a:spLocks noGrp="1"/>
          </p:cNvSpPr>
          <p:nvPr>
            <p:ph idx="1"/>
          </p:nvPr>
        </p:nvSpPr>
        <p:spPr/>
        <p:txBody>
          <a:bodyPr/>
          <a:lstStyle/>
          <a:p>
            <a:r>
              <a:rPr lang="en-US" dirty="0"/>
              <a:t>Actuarial Valuation provides:</a:t>
            </a:r>
          </a:p>
          <a:p>
            <a:pPr lvl="1"/>
            <a:r>
              <a:rPr lang="en-US" dirty="0"/>
              <a:t>Present value of Plan liabilities</a:t>
            </a:r>
          </a:p>
          <a:p>
            <a:pPr lvl="1"/>
            <a:r>
              <a:rPr lang="en-US" dirty="0"/>
              <a:t>Plan surplus if market value of Plan assets &gt; present value of Plan liabilities</a:t>
            </a:r>
          </a:p>
          <a:p>
            <a:pPr lvl="1"/>
            <a:r>
              <a:rPr lang="en-US" dirty="0"/>
              <a:t>Current Service Cost = Present value of Plan benefits accruing in the next year</a:t>
            </a:r>
          </a:p>
          <a:p>
            <a:pPr lvl="1"/>
            <a:r>
              <a:rPr lang="en-US" dirty="0"/>
              <a:t>Annual contribution requirement = Current Service Cost + Annual </a:t>
            </a:r>
            <a:r>
              <a:rPr lang="en-US" dirty="0" err="1"/>
              <a:t>amortisation</a:t>
            </a:r>
            <a:r>
              <a:rPr lang="en-US" dirty="0"/>
              <a:t> of Plan Deficit /- Annual </a:t>
            </a:r>
            <a:r>
              <a:rPr lang="en-US" dirty="0" err="1"/>
              <a:t>Amortisation</a:t>
            </a:r>
            <a:r>
              <a:rPr lang="en-US" dirty="0"/>
              <a:t> of Plan Surplus</a:t>
            </a:r>
          </a:p>
          <a:p>
            <a:pPr lvl="1"/>
            <a:r>
              <a:rPr lang="en-US" dirty="0"/>
              <a:t>Contribution requirement - % of payroll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0735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Defined Benefit Plans</a:t>
            </a:r>
            <a:endParaRPr lang="en-US" dirty="0"/>
          </a:p>
        </p:txBody>
      </p:sp>
      <p:sp>
        <p:nvSpPr>
          <p:cNvPr id="3" name="Content Placeholder 2"/>
          <p:cNvSpPr>
            <a:spLocks noGrp="1"/>
          </p:cNvSpPr>
          <p:nvPr>
            <p:ph idx="1"/>
          </p:nvPr>
        </p:nvSpPr>
        <p:spPr/>
        <p:txBody>
          <a:bodyPr/>
          <a:lstStyle/>
          <a:p>
            <a:r>
              <a:rPr lang="en-US" dirty="0"/>
              <a:t>Impact of IFRS 9</a:t>
            </a:r>
          </a:p>
          <a:p>
            <a:pPr lvl="1"/>
            <a:r>
              <a:rPr lang="en-US" dirty="0"/>
              <a:t>Increased volatility in funded position</a:t>
            </a:r>
          </a:p>
          <a:p>
            <a:pPr lvl="1"/>
            <a:r>
              <a:rPr lang="en-US" dirty="0"/>
              <a:t>Increased volatility of contribution rates</a:t>
            </a:r>
          </a:p>
          <a:p>
            <a:pPr lvl="1"/>
            <a:r>
              <a:rPr lang="en-US" dirty="0"/>
              <a:t>Increased difficulty in setting the discount rate</a:t>
            </a:r>
          </a:p>
          <a:p>
            <a:pPr lvl="1"/>
            <a:r>
              <a:rPr lang="en-US" dirty="0"/>
              <a:t>Sensitivity testing</a:t>
            </a:r>
          </a:p>
          <a:p>
            <a:pPr lvl="1"/>
            <a:r>
              <a:rPr lang="en-US" dirty="0"/>
              <a:t>IAS 19 impact</a:t>
            </a:r>
          </a:p>
          <a:p>
            <a:pPr lvl="1"/>
            <a:r>
              <a:rPr lang="en-US" dirty="0"/>
              <a:t>Minimum funding legislation</a:t>
            </a:r>
          </a:p>
          <a:p>
            <a:pPr marL="0"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148500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Plans</a:t>
            </a:r>
          </a:p>
        </p:txBody>
      </p:sp>
      <p:sp>
        <p:nvSpPr>
          <p:cNvPr id="3" name="Content Placeholder 2"/>
          <p:cNvSpPr>
            <a:spLocks noGrp="1"/>
          </p:cNvSpPr>
          <p:nvPr>
            <p:ph idx="1"/>
          </p:nvPr>
        </p:nvSpPr>
        <p:spPr/>
        <p:txBody>
          <a:bodyPr/>
          <a:lstStyle/>
          <a:p>
            <a:pPr marL="0" indent="0">
              <a:buNone/>
            </a:pPr>
            <a:r>
              <a:rPr lang="en-029" dirty="0"/>
              <a:t>Regulatory Issues:</a:t>
            </a:r>
          </a:p>
          <a:p>
            <a:r>
              <a:rPr lang="en-US" altLang="en-US" sz="2400" dirty="0"/>
              <a:t>Key ratios:</a:t>
            </a:r>
          </a:p>
          <a:p>
            <a:pPr lvl="1"/>
            <a:r>
              <a:rPr lang="en-US" altLang="en-US" sz="2000" dirty="0"/>
              <a:t>Funded ratio – going concern basis</a:t>
            </a:r>
          </a:p>
          <a:p>
            <a:pPr lvl="1"/>
            <a:r>
              <a:rPr lang="en-US" altLang="en-US" sz="2000" dirty="0"/>
              <a:t>Funded ratio – solvency basis</a:t>
            </a:r>
          </a:p>
          <a:p>
            <a:r>
              <a:rPr lang="en-US" altLang="en-US" sz="2400" dirty="0"/>
              <a:t>Employer covenant and contribution rate</a:t>
            </a:r>
          </a:p>
          <a:p>
            <a:r>
              <a:rPr lang="en-029" dirty="0"/>
              <a:t>Sensitivity results</a:t>
            </a:r>
          </a:p>
          <a:p>
            <a:r>
              <a:rPr lang="en-029" dirty="0"/>
              <a:t>Statement of Investment Policies and Goals </a:t>
            </a:r>
          </a:p>
          <a:p>
            <a:pPr marL="0" indent="0">
              <a:buNone/>
            </a:pPr>
            <a:endParaRPr lang="en-029" dirty="0"/>
          </a:p>
        </p:txBody>
      </p:sp>
    </p:spTree>
    <p:extLst>
      <p:ext uri="{BB962C8B-B14F-4D97-AF65-F5344CB8AC3E}">
        <p14:creationId xmlns:p14="http://schemas.microsoft.com/office/powerpoint/2010/main" val="302141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Contribution Plans</a:t>
            </a:r>
          </a:p>
        </p:txBody>
      </p:sp>
      <p:sp>
        <p:nvSpPr>
          <p:cNvPr id="3" name="Content Placeholder 2"/>
          <p:cNvSpPr>
            <a:spLocks noGrp="1"/>
          </p:cNvSpPr>
          <p:nvPr>
            <p:ph idx="1"/>
          </p:nvPr>
        </p:nvSpPr>
        <p:spPr/>
        <p:txBody>
          <a:bodyPr/>
          <a:lstStyle/>
          <a:p>
            <a:r>
              <a:rPr lang="en-US" altLang="en-US" b="0" dirty="0"/>
              <a:t>Trend to DC Plans</a:t>
            </a:r>
          </a:p>
          <a:p>
            <a:r>
              <a:rPr lang="en-US" altLang="en-US" b="0" dirty="0"/>
              <a:t>Fixed contribution rate for Employer and Members</a:t>
            </a:r>
          </a:p>
          <a:p>
            <a:r>
              <a:rPr lang="en-US" altLang="en-US" b="0" dirty="0"/>
              <a:t>Less risk – IFRS implications</a:t>
            </a:r>
          </a:p>
          <a:p>
            <a:r>
              <a:rPr lang="en-US" altLang="en-US" b="0" dirty="0"/>
              <a:t>Method of paying benefits</a:t>
            </a:r>
          </a:p>
          <a:p>
            <a:pPr marL="0" indent="0">
              <a:buNone/>
            </a:pPr>
            <a:endParaRPr lang="en-029" dirty="0"/>
          </a:p>
        </p:txBody>
      </p:sp>
    </p:spTree>
    <p:extLst>
      <p:ext uri="{BB962C8B-B14F-4D97-AF65-F5344CB8AC3E}">
        <p14:creationId xmlns:p14="http://schemas.microsoft.com/office/powerpoint/2010/main" val="169225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676400" y="1447800"/>
            <a:ext cx="7144072" cy="5005536"/>
          </a:xfrm>
        </p:spPr>
        <p:txBody>
          <a:bodyPr/>
          <a:lstStyle/>
          <a:p>
            <a:endParaRPr lang="en-CA" dirty="0"/>
          </a:p>
          <a:p>
            <a:endParaRPr lang="en-CA" dirty="0"/>
          </a:p>
          <a:p>
            <a:endParaRPr lang="en-CA" dirty="0"/>
          </a:p>
          <a:p>
            <a:r>
              <a:rPr lang="en-CA" dirty="0"/>
              <a:t>Implementation date – January 1, 2018</a:t>
            </a:r>
          </a:p>
          <a:p>
            <a:pPr marL="0" indent="0">
              <a:buNone/>
            </a:pPr>
            <a:endParaRPr lang="en-CA" dirty="0"/>
          </a:p>
          <a:p>
            <a:endParaRPr lang="en-CA" dirty="0"/>
          </a:p>
          <a:p>
            <a:pPr marL="0" indent="0">
              <a:buNone/>
            </a:pPr>
            <a:endParaRPr lang="en-CA" dirty="0"/>
          </a:p>
          <a:p>
            <a:pPr marL="0" indent="0">
              <a:buNone/>
            </a:pPr>
            <a:endParaRPr lang="en-CA" dirty="0"/>
          </a:p>
          <a:p>
            <a:pPr marL="0" indent="0">
              <a:buNone/>
            </a:pPr>
            <a:endParaRPr lang="en-US" dirty="0"/>
          </a:p>
        </p:txBody>
      </p:sp>
    </p:spTree>
    <p:extLst>
      <p:ext uri="{BB962C8B-B14F-4D97-AF65-F5344CB8AC3E}">
        <p14:creationId xmlns:p14="http://schemas.microsoft.com/office/powerpoint/2010/main" val="36202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Contribution Plans</a:t>
            </a:r>
          </a:p>
        </p:txBody>
      </p:sp>
      <p:pic>
        <p:nvPicPr>
          <p:cNvPr id="4" name="Content Placeholder 3">
            <a:extLst>
              <a:ext uri="{FF2B5EF4-FFF2-40B4-BE49-F238E27FC236}">
                <a16:creationId xmlns:a16="http://schemas.microsoft.com/office/drawing/2014/main" id="{51A2818F-9A57-421E-8CFC-483C13E0F281}"/>
              </a:ext>
            </a:extLst>
          </p:cNvPr>
          <p:cNvPicPr>
            <a:picLocks noGrp="1" noChangeAspect="1"/>
          </p:cNvPicPr>
          <p:nvPr>
            <p:ph idx="1"/>
          </p:nvPr>
        </p:nvPicPr>
        <p:blipFill>
          <a:blip r:embed="rId3"/>
          <a:stretch>
            <a:fillRect/>
          </a:stretch>
        </p:blipFill>
        <p:spPr>
          <a:xfrm>
            <a:off x="2915816" y="1143000"/>
            <a:ext cx="4392488" cy="5526360"/>
          </a:xfrm>
          <a:prstGeom prst="rect">
            <a:avLst/>
          </a:prstGeom>
        </p:spPr>
      </p:pic>
    </p:spTree>
    <p:extLst>
      <p:ext uri="{BB962C8B-B14F-4D97-AF65-F5344CB8AC3E}">
        <p14:creationId xmlns:p14="http://schemas.microsoft.com/office/powerpoint/2010/main" val="4198122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Defined Contribution Plans</a:t>
            </a:r>
          </a:p>
        </p:txBody>
      </p:sp>
      <p:sp>
        <p:nvSpPr>
          <p:cNvPr id="3" name="Content Placeholder 2"/>
          <p:cNvSpPr>
            <a:spLocks noGrp="1"/>
          </p:cNvSpPr>
          <p:nvPr>
            <p:ph idx="1"/>
          </p:nvPr>
        </p:nvSpPr>
        <p:spPr/>
        <p:txBody>
          <a:bodyPr/>
          <a:lstStyle/>
          <a:p>
            <a:r>
              <a:rPr lang="en-029" dirty="0"/>
              <a:t> </a:t>
            </a:r>
            <a:r>
              <a:rPr lang="en-029" dirty="0" err="1"/>
              <a:t>Annuitisation</a:t>
            </a:r>
            <a:endParaRPr lang="en-029" dirty="0"/>
          </a:p>
          <a:p>
            <a:pPr lvl="1"/>
            <a:r>
              <a:rPr lang="en-029" dirty="0"/>
              <a:t>Underdeveloped annuity market</a:t>
            </a:r>
          </a:p>
          <a:p>
            <a:pPr lvl="1"/>
            <a:r>
              <a:rPr lang="en-029" dirty="0"/>
              <a:t>Lack of suitable investments for insurers selling annuities</a:t>
            </a:r>
          </a:p>
        </p:txBody>
      </p:sp>
    </p:spTree>
    <p:extLst>
      <p:ext uri="{BB962C8B-B14F-4D97-AF65-F5344CB8AC3E}">
        <p14:creationId xmlns:p14="http://schemas.microsoft.com/office/powerpoint/2010/main" val="3049043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Defined Contribution Plans</a:t>
            </a:r>
          </a:p>
        </p:txBody>
      </p:sp>
      <p:sp>
        <p:nvSpPr>
          <p:cNvPr id="3" name="Content Placeholder 2"/>
          <p:cNvSpPr>
            <a:spLocks noGrp="1"/>
          </p:cNvSpPr>
          <p:nvPr>
            <p:ph idx="1"/>
          </p:nvPr>
        </p:nvSpPr>
        <p:spPr/>
        <p:txBody>
          <a:bodyPr/>
          <a:lstStyle/>
          <a:p>
            <a:pPr>
              <a:buNone/>
            </a:pPr>
            <a:r>
              <a:rPr lang="en-US" altLang="en-US" sz="2400" dirty="0"/>
              <a:t>Regulatory Issues</a:t>
            </a:r>
          </a:p>
          <a:p>
            <a:r>
              <a:rPr lang="en-US" altLang="en-US" sz="2200" b="0" dirty="0"/>
              <a:t>Monitoring and reporting</a:t>
            </a:r>
          </a:p>
          <a:p>
            <a:r>
              <a:rPr lang="en-US" altLang="en-US" sz="2200" b="0" dirty="0"/>
              <a:t>Additional risks for insurer?</a:t>
            </a:r>
          </a:p>
          <a:p>
            <a:pPr lvl="1"/>
            <a:r>
              <a:rPr lang="en-US" altLang="en-US" sz="2000" dirty="0"/>
              <a:t>Financial solvency of insurers</a:t>
            </a:r>
          </a:p>
          <a:p>
            <a:pPr lvl="1"/>
            <a:r>
              <a:rPr lang="en-US" altLang="en-US" sz="2000" dirty="0"/>
              <a:t>Who chooses the insurer?</a:t>
            </a:r>
          </a:p>
          <a:p>
            <a:pPr lvl="1"/>
            <a:r>
              <a:rPr lang="en-US" altLang="en-US" sz="2000" dirty="0"/>
              <a:t>Lack of development of annuity market in the Caribbean</a:t>
            </a:r>
          </a:p>
          <a:p>
            <a:endParaRPr lang="en-029" dirty="0"/>
          </a:p>
        </p:txBody>
      </p:sp>
    </p:spTree>
    <p:extLst>
      <p:ext uri="{BB962C8B-B14F-4D97-AF65-F5344CB8AC3E}">
        <p14:creationId xmlns:p14="http://schemas.microsoft.com/office/powerpoint/2010/main" val="3912730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ctrTitle"/>
          </p:nvPr>
        </p:nvSpPr>
        <p:spPr>
          <a:xfrm>
            <a:off x="3124200" y="457200"/>
            <a:ext cx="5334000" cy="1641475"/>
          </a:xfrm>
        </p:spPr>
        <p:txBody>
          <a:bodyPr/>
          <a:lstStyle/>
          <a:p>
            <a:pPr algn="ctr" eaLnBrk="1" hangingPunct="1"/>
            <a:r>
              <a:rPr lang="en-US" sz="4800"/>
              <a:t/>
            </a:r>
            <a:br>
              <a:rPr lang="en-US" sz="4800"/>
            </a:br>
            <a:r>
              <a:rPr lang="en-US" sz="4800"/>
              <a:t/>
            </a:r>
            <a:br>
              <a:rPr lang="en-US" sz="4800"/>
            </a:br>
            <a:r>
              <a:rPr lang="en-US" sz="4800"/>
              <a:t/>
            </a:r>
            <a:br>
              <a:rPr lang="en-US" sz="4800"/>
            </a:br>
            <a:r>
              <a:rPr lang="en-US" sz="4800"/>
              <a:t/>
            </a:r>
            <a:br>
              <a:rPr lang="en-US" sz="4800"/>
            </a:br>
            <a:r>
              <a:rPr lang="en-US" sz="4800"/>
              <a:t>Thank you</a:t>
            </a:r>
            <a:br>
              <a:rPr lang="en-US" sz="4800"/>
            </a:br>
            <a:r>
              <a:rPr lang="en-US" sz="4800"/>
              <a:t/>
            </a:r>
            <a:br>
              <a:rPr lang="en-US" sz="4800"/>
            </a:br>
            <a:r>
              <a:rPr lang="en-US" sz="4800"/>
              <a:t/>
            </a:r>
            <a:br>
              <a:rPr lang="en-US" sz="4800"/>
            </a:br>
            <a:r>
              <a:rPr lang="en-US" sz="2000"/>
              <a:t>email: </a:t>
            </a:r>
            <a:r>
              <a:rPr lang="en-US" sz="2000">
                <a:hlinkClick r:id="rId3"/>
              </a:rPr>
              <a:t>lwade@eckler.ca</a:t>
            </a: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This presentation can only be distributed with the written permission of Eckler Ltd.</a:t>
            </a:r>
            <a:r>
              <a:rPr lang="en-US" sz="4800"/>
              <a:t> </a:t>
            </a:r>
          </a:p>
        </p:txBody>
      </p:sp>
    </p:spTree>
    <p:extLst>
      <p:ext uri="{BB962C8B-B14F-4D97-AF65-F5344CB8AC3E}">
        <p14:creationId xmlns:p14="http://schemas.microsoft.com/office/powerpoint/2010/main" val="1856830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676400" y="1447800"/>
            <a:ext cx="7144072" cy="5005536"/>
          </a:xfrm>
        </p:spPr>
        <p:txBody>
          <a:bodyPr/>
          <a:lstStyle/>
          <a:p>
            <a:r>
              <a:rPr lang="en-CA" sz="2400" dirty="0"/>
              <a:t>IAS 39 Financial Instruments: Recognition and Measurement</a:t>
            </a:r>
          </a:p>
          <a:p>
            <a:pPr lvl="1"/>
            <a:r>
              <a:rPr lang="en-CA" sz="2000" dirty="0"/>
              <a:t>Too complex</a:t>
            </a:r>
          </a:p>
          <a:p>
            <a:pPr lvl="1"/>
            <a:r>
              <a:rPr lang="en-CA" sz="2000" dirty="0"/>
              <a:t>Deferred recognition of credit losses</a:t>
            </a:r>
          </a:p>
          <a:p>
            <a:endParaRPr lang="en-US" sz="2400" dirty="0"/>
          </a:p>
        </p:txBody>
      </p:sp>
    </p:spTree>
    <p:extLst>
      <p:ext uri="{BB962C8B-B14F-4D97-AF65-F5344CB8AC3E}">
        <p14:creationId xmlns:p14="http://schemas.microsoft.com/office/powerpoint/2010/main" val="392769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IFRS 9</a:t>
            </a:r>
          </a:p>
        </p:txBody>
      </p:sp>
      <p:sp>
        <p:nvSpPr>
          <p:cNvPr id="4" name="Content Placeholder 3">
            <a:extLst>
              <a:ext uri="{FF2B5EF4-FFF2-40B4-BE49-F238E27FC236}">
                <a16:creationId xmlns:a16="http://schemas.microsoft.com/office/drawing/2014/main" id="{A5932DC7-DE72-42BB-AC27-6B34896CAE10}"/>
              </a:ext>
            </a:extLst>
          </p:cNvPr>
          <p:cNvSpPr>
            <a:spLocks noGrp="1"/>
          </p:cNvSpPr>
          <p:nvPr>
            <p:ph idx="1"/>
          </p:nvPr>
        </p:nvSpPr>
        <p:spPr/>
        <p:txBody>
          <a:bodyPr/>
          <a:lstStyle/>
          <a:p>
            <a:r>
              <a:rPr lang="en-CA" dirty="0"/>
              <a:t>Classification and Measurement of Assets</a:t>
            </a:r>
          </a:p>
          <a:p>
            <a:pPr lvl="1"/>
            <a:r>
              <a:rPr lang="en-CA" dirty="0"/>
              <a:t>Same as IAS 39 at initial recognition</a:t>
            </a:r>
          </a:p>
          <a:p>
            <a:pPr lvl="2"/>
            <a:r>
              <a:rPr lang="en-CA" dirty="0"/>
              <a:t>Fair value</a:t>
            </a:r>
          </a:p>
        </p:txBody>
      </p:sp>
    </p:spTree>
    <p:extLst>
      <p:ext uri="{BB962C8B-B14F-4D97-AF65-F5344CB8AC3E}">
        <p14:creationId xmlns:p14="http://schemas.microsoft.com/office/powerpoint/2010/main" val="303203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pic>
        <p:nvPicPr>
          <p:cNvPr id="5" name="Content Placeholder 4">
            <a:extLst>
              <a:ext uri="{FF2B5EF4-FFF2-40B4-BE49-F238E27FC236}">
                <a16:creationId xmlns:a16="http://schemas.microsoft.com/office/drawing/2014/main" id="{A0B78CCB-8461-45CD-A881-9B395E085483}"/>
              </a:ext>
            </a:extLst>
          </p:cNvPr>
          <p:cNvPicPr>
            <a:picLocks noGrp="1" noChangeAspect="1"/>
          </p:cNvPicPr>
          <p:nvPr>
            <p:ph idx="1"/>
          </p:nvPr>
        </p:nvPicPr>
        <p:blipFill>
          <a:blip r:embed="rId3"/>
          <a:stretch>
            <a:fillRect/>
          </a:stretch>
        </p:blipFill>
        <p:spPr>
          <a:xfrm>
            <a:off x="1331640" y="1628800"/>
            <a:ext cx="7632848" cy="2952328"/>
          </a:xfrm>
          <a:prstGeom prst="rect">
            <a:avLst/>
          </a:prstGeom>
        </p:spPr>
      </p:pic>
    </p:spTree>
    <p:extLst>
      <p:ext uri="{BB962C8B-B14F-4D97-AF65-F5344CB8AC3E}">
        <p14:creationId xmlns:p14="http://schemas.microsoft.com/office/powerpoint/2010/main" val="55833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Measurement of Assets</a:t>
            </a:r>
          </a:p>
        </p:txBody>
      </p:sp>
      <p:sp>
        <p:nvSpPr>
          <p:cNvPr id="3" name="Content Placeholder 2"/>
          <p:cNvSpPr>
            <a:spLocks noGrp="1"/>
          </p:cNvSpPr>
          <p:nvPr>
            <p:ph idx="1"/>
          </p:nvPr>
        </p:nvSpPr>
        <p:spPr>
          <a:xfrm>
            <a:off x="1676400" y="1447800"/>
            <a:ext cx="7144072" cy="5005536"/>
          </a:xfrm>
        </p:spPr>
        <p:txBody>
          <a:bodyPr/>
          <a:lstStyle/>
          <a:p>
            <a:pPr marL="0" indent="0">
              <a:buNone/>
            </a:pPr>
            <a:r>
              <a:rPr lang="en-US" sz="2400" dirty="0" err="1"/>
              <a:t>Amortised</a:t>
            </a:r>
            <a:r>
              <a:rPr lang="en-US" sz="2400" dirty="0"/>
              <a:t> Cost:</a:t>
            </a:r>
          </a:p>
          <a:p>
            <a:r>
              <a:rPr lang="en-US" sz="2400" dirty="0"/>
              <a:t>Amount recognized at initial recognition (fair value) </a:t>
            </a:r>
          </a:p>
          <a:p>
            <a:pPr lvl="1"/>
            <a:r>
              <a:rPr lang="en-US" sz="2000" dirty="0"/>
              <a:t>Less principal repayments</a:t>
            </a:r>
          </a:p>
          <a:p>
            <a:pPr lvl="1"/>
            <a:r>
              <a:rPr lang="en-US" sz="2000" dirty="0"/>
              <a:t>Plus/minus cumulative amortization of (initial amount –maturity amount) and any loss allowance</a:t>
            </a:r>
          </a:p>
          <a:p>
            <a:pPr lvl="1"/>
            <a:endParaRPr lang="en-US" sz="2000" dirty="0"/>
          </a:p>
          <a:p>
            <a:r>
              <a:rPr lang="en-US" sz="2400" dirty="0"/>
              <a:t>Interest income – recognized through P&amp;L and calculated using the effective interest method</a:t>
            </a:r>
          </a:p>
          <a:p>
            <a:r>
              <a:rPr lang="en-US" sz="2400" dirty="0"/>
              <a:t>Changes in fair value recognized in P&amp;L when the asset is sold/derecognized or reclassified</a:t>
            </a:r>
          </a:p>
          <a:p>
            <a:pPr lvl="1"/>
            <a:endParaRPr lang="en-US" sz="2000" dirty="0"/>
          </a:p>
        </p:txBody>
      </p:sp>
    </p:spTree>
    <p:extLst>
      <p:ext uri="{BB962C8B-B14F-4D97-AF65-F5344CB8AC3E}">
        <p14:creationId xmlns:p14="http://schemas.microsoft.com/office/powerpoint/2010/main" val="2561521313"/>
      </p:ext>
    </p:extLst>
  </p:cSld>
  <p:clrMapOvr>
    <a:masterClrMapping/>
  </p:clrMapOvr>
</p:sld>
</file>

<file path=ppt/theme/theme1.xml><?xml version="1.0" encoding="utf-8"?>
<a:theme xmlns:a="http://schemas.openxmlformats.org/drawingml/2006/main" name="Eckler_Powerpoint template_white_E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Eckler_Powerpoint template_white_EN</Template>
  <TotalTime>4867</TotalTime>
  <Words>1216</Words>
  <Application>Microsoft Office PowerPoint</Application>
  <PresentationFormat>On-screen Show (4:3)</PresentationFormat>
  <Paragraphs>399</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Arial</vt:lpstr>
      <vt:lpstr>Calibri</vt:lpstr>
      <vt:lpstr>Wingdings</vt:lpstr>
      <vt:lpstr>Eckler_Powerpoint template_white_EN</vt:lpstr>
      <vt:lpstr>IFRS 9 – Implications for Pension Plans</vt:lpstr>
      <vt:lpstr>Agenda</vt:lpstr>
      <vt:lpstr>Objective</vt:lpstr>
      <vt:lpstr>Background</vt:lpstr>
      <vt:lpstr>Background</vt:lpstr>
      <vt:lpstr>Background</vt:lpstr>
      <vt:lpstr>Overview of IFRS 9</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Classification and Measurement of Assets</vt:lpstr>
      <vt:lpstr>Impairment Allowance</vt:lpstr>
      <vt:lpstr>Impairment Allowance</vt:lpstr>
      <vt:lpstr>Impairment Allowance</vt:lpstr>
      <vt:lpstr>Impairment Allowance</vt:lpstr>
      <vt:lpstr>Impairment Allowance</vt:lpstr>
      <vt:lpstr>Impairment Allowance</vt:lpstr>
      <vt:lpstr>In a nutshell</vt:lpstr>
      <vt:lpstr>In a nutshell</vt:lpstr>
      <vt:lpstr>Impact on the Retirement System</vt:lpstr>
      <vt:lpstr>Social Security - Size</vt:lpstr>
      <vt:lpstr>Social Security – Level of Benefits</vt:lpstr>
      <vt:lpstr>Social Security – Investment</vt:lpstr>
      <vt:lpstr>Social Security – Level of Benefits</vt:lpstr>
      <vt:lpstr>Social Security – Level of Benefits</vt:lpstr>
      <vt:lpstr>Occupational Pension Plans</vt:lpstr>
      <vt:lpstr>Occupational Pension Plans</vt:lpstr>
      <vt:lpstr>Occupational Pension Plans</vt:lpstr>
      <vt:lpstr>Occupational Pension Plans</vt:lpstr>
      <vt:lpstr>Occupational Pension Plans</vt:lpstr>
      <vt:lpstr>Pension Plan Investments</vt:lpstr>
      <vt:lpstr>Impact on Populations</vt:lpstr>
      <vt:lpstr>Pension Plan Investments</vt:lpstr>
      <vt:lpstr>Pension Plan Investments</vt:lpstr>
      <vt:lpstr>Pension Plan Investments</vt:lpstr>
      <vt:lpstr>Defined Benefit Plans</vt:lpstr>
      <vt:lpstr>Defined Benefit Plans</vt:lpstr>
      <vt:lpstr>Defined Benefit Plans</vt:lpstr>
      <vt:lpstr>Defined Benefit Plans</vt:lpstr>
      <vt:lpstr>Defined Benefit Plans</vt:lpstr>
      <vt:lpstr>Defined Contribution Plans</vt:lpstr>
      <vt:lpstr>Defined Contribution Plans</vt:lpstr>
      <vt:lpstr>Defined Contribution Plans</vt:lpstr>
      <vt:lpstr>Defined Contribution Plans</vt:lpstr>
      <vt:lpstr>    Thank you   email: lwade@eckler.ca     This presentation can only be distributed with the written permission of Eckler Ltd. </vt:lpstr>
    </vt:vector>
  </TitlesOfParts>
  <Company>Eckler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Plan Modelling for Rosebel Goldmines</dc:title>
  <dc:creator>Jill Taylor Smith</dc:creator>
  <cp:lastModifiedBy>Kendell Paryag</cp:lastModifiedBy>
  <cp:revision>230</cp:revision>
  <cp:lastPrinted>2018-06-18T19:28:42Z</cp:lastPrinted>
  <dcterms:created xsi:type="dcterms:W3CDTF">2011-11-02T17:46:24Z</dcterms:created>
  <dcterms:modified xsi:type="dcterms:W3CDTF">2019-06-04T18:28:06Z</dcterms:modified>
</cp:coreProperties>
</file>