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72" r:id="rId4"/>
    <p:sldId id="277" r:id="rId5"/>
    <p:sldId id="275" r:id="rId6"/>
    <p:sldId id="278" r:id="rId7"/>
    <p:sldId id="276" r:id="rId8"/>
    <p:sldId id="263" r:id="rId9"/>
    <p:sldId id="258"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894" autoAdjust="0"/>
  </p:normalViewPr>
  <p:slideViewPr>
    <p:cSldViewPr>
      <p:cViewPr varScale="1">
        <p:scale>
          <a:sx n="101" d="100"/>
          <a:sy n="101" d="100"/>
        </p:scale>
        <p:origin x="19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BD39D-B578-47D2-B370-0816B68A0AC0}" type="datetimeFigureOut">
              <a:rPr lang="en-US" smtClean="0"/>
              <a:t>6/4/2019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39330-FF9E-4B70-9E18-CB37ADD56D33}" type="slidenum">
              <a:rPr lang="en-US" smtClean="0"/>
              <a:t>‹#›</a:t>
            </a:fld>
            <a:endParaRPr lang="en-US"/>
          </a:p>
        </p:txBody>
      </p:sp>
    </p:spTree>
    <p:extLst>
      <p:ext uri="{BB962C8B-B14F-4D97-AF65-F5344CB8AC3E}">
        <p14:creationId xmlns:p14="http://schemas.microsoft.com/office/powerpoint/2010/main" val="1997927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2</a:t>
            </a:fld>
            <a:endParaRPr lang="en-US"/>
          </a:p>
        </p:txBody>
      </p:sp>
    </p:spTree>
    <p:extLst>
      <p:ext uri="{BB962C8B-B14F-4D97-AF65-F5344CB8AC3E}">
        <p14:creationId xmlns:p14="http://schemas.microsoft.com/office/powerpoint/2010/main" val="201927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TT" sz="1200" b="0" i="0" u="none" strike="noStrike" kern="1200" baseline="0" dirty="0" smtClean="0">
                <a:solidFill>
                  <a:schemeClr val="tx1"/>
                </a:solidFill>
                <a:latin typeface="+mn-lt"/>
                <a:ea typeface="+mn-ea"/>
                <a:cs typeface="+mn-cs"/>
              </a:rPr>
              <a:t>16% of financial sector assets (taken from 2015 FSR)</a:t>
            </a:r>
            <a:endParaRPr lang="en-TT" i="0" baseline="0" dirty="0" smtClean="0"/>
          </a:p>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3</a:t>
            </a:fld>
            <a:endParaRPr lang="en-US"/>
          </a:p>
        </p:txBody>
      </p:sp>
    </p:spTree>
    <p:extLst>
      <p:ext uri="{BB962C8B-B14F-4D97-AF65-F5344CB8AC3E}">
        <p14:creationId xmlns:p14="http://schemas.microsoft.com/office/powerpoint/2010/main" val="2313216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3550" lvl="0" indent="0">
              <a:buFont typeface="Courier New" panose="02070309020205020404" pitchFamily="49" charset="0"/>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4</a:t>
            </a:fld>
            <a:endParaRPr lang="en-US"/>
          </a:p>
        </p:txBody>
      </p:sp>
    </p:spTree>
    <p:extLst>
      <p:ext uri="{BB962C8B-B14F-4D97-AF65-F5344CB8AC3E}">
        <p14:creationId xmlns:p14="http://schemas.microsoft.com/office/powerpoint/2010/main" val="350227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355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US" sz="1200" dirty="0" smtClean="0"/>
          </a:p>
          <a:p>
            <a:pPr marL="749300" lvl="0" indent="-285750">
              <a:buFont typeface="Courier New" panose="02070309020205020404" pitchFamily="49" charset="0"/>
              <a:buChar char="o"/>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5</a:t>
            </a:fld>
            <a:endParaRPr lang="en-US"/>
          </a:p>
        </p:txBody>
      </p:sp>
    </p:spTree>
    <p:extLst>
      <p:ext uri="{BB962C8B-B14F-4D97-AF65-F5344CB8AC3E}">
        <p14:creationId xmlns:p14="http://schemas.microsoft.com/office/powerpoint/2010/main" val="3502270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3550" lvl="0" indent="0">
              <a:buFont typeface="Courier New" panose="02070309020205020404" pitchFamily="49" charset="0"/>
              <a:buNone/>
            </a:pPr>
            <a:r>
              <a:rPr lang="en-GB" sz="1200" dirty="0" smtClean="0"/>
              <a:t>Additional</a:t>
            </a:r>
            <a:r>
              <a:rPr lang="en-GB" sz="1200" baseline="0" dirty="0" smtClean="0"/>
              <a:t> areas of assessment</a:t>
            </a:r>
            <a:endParaRPr lang="en-GB" sz="1200" dirty="0" smtClean="0"/>
          </a:p>
          <a:p>
            <a:pPr marL="749300" lvl="0" indent="-285750">
              <a:buFont typeface="Courier New" panose="02070309020205020404" pitchFamily="49" charset="0"/>
              <a:buChar char="o"/>
            </a:pPr>
            <a:r>
              <a:rPr lang="en-GB" sz="1200" dirty="0" smtClean="0"/>
              <a:t>Recording of contributions received and follow-up on contributions receivable </a:t>
            </a:r>
            <a:endParaRPr lang="en-US" sz="1200" dirty="0" smtClean="0"/>
          </a:p>
          <a:p>
            <a:pPr marL="749300" lvl="0" indent="-285750">
              <a:buFont typeface="Courier New" panose="02070309020205020404" pitchFamily="49" charset="0"/>
              <a:buChar char="o"/>
            </a:pPr>
            <a:r>
              <a:rPr lang="en-GB" sz="1200" dirty="0" smtClean="0"/>
              <a:t>Calculation and payment of benefits including monthly pension payroll</a:t>
            </a:r>
          </a:p>
          <a:p>
            <a:pPr marL="74930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200" dirty="0" smtClean="0"/>
              <a:t>Role and duties as the Trustee of Self-administered and Insured Pension Plans</a:t>
            </a:r>
          </a:p>
          <a:p>
            <a:pPr marL="74930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200" kern="1200" dirty="0" smtClean="0">
                <a:solidFill>
                  <a:schemeClr val="tx1"/>
                </a:solidFill>
                <a:effectLst/>
                <a:latin typeface="+mn-lt"/>
                <a:ea typeface="+mn-ea"/>
                <a:cs typeface="+mn-cs"/>
              </a:rPr>
              <a:t>To review the information technology used to store and maintain data on Pension Plans</a:t>
            </a:r>
          </a:p>
          <a:p>
            <a:pPr marL="74930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1200" dirty="0" smtClean="0"/>
          </a:p>
          <a:p>
            <a:pPr marL="749300" lvl="0" indent="-285750">
              <a:buFont typeface="Courier New" panose="02070309020205020404" pitchFamily="49" charset="0"/>
              <a:buChar char="o"/>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6</a:t>
            </a:fld>
            <a:endParaRPr lang="en-US"/>
          </a:p>
        </p:txBody>
      </p:sp>
    </p:spTree>
    <p:extLst>
      <p:ext uri="{BB962C8B-B14F-4D97-AF65-F5344CB8AC3E}">
        <p14:creationId xmlns:p14="http://schemas.microsoft.com/office/powerpoint/2010/main" val="3502270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9300" lvl="0" indent="-285750">
              <a:buFont typeface="Courier New" panose="02070309020205020404" pitchFamily="49" charset="0"/>
              <a:buChar char="o"/>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7</a:t>
            </a:fld>
            <a:endParaRPr lang="en-US"/>
          </a:p>
        </p:txBody>
      </p:sp>
    </p:spTree>
    <p:extLst>
      <p:ext uri="{BB962C8B-B14F-4D97-AF65-F5344CB8AC3E}">
        <p14:creationId xmlns:p14="http://schemas.microsoft.com/office/powerpoint/2010/main" val="3502270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Irregular</a:t>
            </a:r>
            <a:r>
              <a:rPr lang="en-US" sz="1200" baseline="0" dirty="0" smtClean="0"/>
              <a:t> transactions – </a:t>
            </a:r>
            <a:r>
              <a:rPr lang="en-US" sz="1200" baseline="0" dirty="0" err="1" smtClean="0"/>
              <a:t>eg</a:t>
            </a:r>
            <a:r>
              <a:rPr lang="en-US" sz="1200" baseline="0" dirty="0" smtClean="0"/>
              <a:t>. outstanding/incorrect payments by Trustee/Administrator.</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8</a:t>
            </a:fld>
            <a:endParaRPr lang="en-US"/>
          </a:p>
        </p:txBody>
      </p:sp>
    </p:spTree>
    <p:extLst>
      <p:ext uri="{BB962C8B-B14F-4D97-AF65-F5344CB8AC3E}">
        <p14:creationId xmlns:p14="http://schemas.microsoft.com/office/powerpoint/2010/main" val="300444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Draft Guidelines are scheduled</a:t>
            </a:r>
            <a:r>
              <a:rPr lang="en-US" baseline="0" dirty="0" smtClean="0"/>
              <a:t> to be issued to the Industry in 2018/2019</a:t>
            </a:r>
          </a:p>
          <a:p>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t>
            </a:r>
            <a:r>
              <a:rPr lang="en-US" dirty="0" smtClean="0"/>
              <a:t>Prudent Person Approach to Investment and Lending Guideline can</a:t>
            </a:r>
            <a:r>
              <a:rPr lang="en-US" baseline="0" dirty="0" smtClean="0"/>
              <a:t> be viewed on the Central Bank of Trinidad and Tobago website.</a:t>
            </a:r>
            <a:endParaRPr lang="en-US" dirty="0" smtClean="0"/>
          </a:p>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9</a:t>
            </a:fld>
            <a:endParaRPr lang="en-US"/>
          </a:p>
        </p:txBody>
      </p:sp>
    </p:spTree>
    <p:extLst>
      <p:ext uri="{BB962C8B-B14F-4D97-AF65-F5344CB8AC3E}">
        <p14:creationId xmlns:p14="http://schemas.microsoft.com/office/powerpoint/2010/main" val="1147862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660033"/>
              </a:buClr>
              <a:buFont typeface="Wingdings" panose="05000000000000000000" pitchFamily="2" charset="2"/>
              <a:buChar char="v"/>
            </a:pPr>
            <a:r>
              <a:rPr lang="en-US" dirty="0" smtClean="0"/>
              <a:t>How do we deal with these challenges.</a:t>
            </a:r>
            <a:r>
              <a:rPr lang="en-US" baseline="0" dirty="0" smtClean="0"/>
              <a:t>  By doing the following:</a:t>
            </a:r>
            <a:endParaRPr lang="en-US" dirty="0" smtClean="0"/>
          </a:p>
          <a:p>
            <a:pPr>
              <a:buClr>
                <a:srgbClr val="660033"/>
              </a:buClr>
              <a:buFont typeface="Wingdings" panose="05000000000000000000" pitchFamily="2" charset="2"/>
              <a:buChar char="v"/>
            </a:pPr>
            <a:endParaRPr lang="en-US" dirty="0" smtClean="0"/>
          </a:p>
          <a:p>
            <a:pPr>
              <a:buClr>
                <a:srgbClr val="660033"/>
              </a:buClr>
              <a:buFont typeface="Wingdings" panose="05000000000000000000" pitchFamily="2" charset="2"/>
              <a:buChar char="v"/>
            </a:pPr>
            <a:r>
              <a:rPr lang="en-US" dirty="0" smtClean="0"/>
              <a:t>Continuous communication with all stakeholders</a:t>
            </a:r>
          </a:p>
          <a:p>
            <a:pPr>
              <a:buClr>
                <a:srgbClr val="660033"/>
              </a:buClr>
              <a:buFont typeface="Wingdings" panose="05000000000000000000" pitchFamily="2" charset="2"/>
              <a:buChar char="v"/>
            </a:pPr>
            <a:r>
              <a:rPr lang="en-US" dirty="0" smtClean="0"/>
              <a:t>Education - Issuance of guidelines and circulars</a:t>
            </a:r>
          </a:p>
          <a:p>
            <a:pPr>
              <a:buClr>
                <a:srgbClr val="660033"/>
              </a:buClr>
              <a:buFont typeface="Wingdings" panose="05000000000000000000" pitchFamily="2" charset="2"/>
              <a:buChar char="v"/>
            </a:pPr>
            <a:r>
              <a:rPr lang="en-US" dirty="0" smtClean="0"/>
              <a:t>Feedback to the industry</a:t>
            </a:r>
          </a:p>
          <a:p>
            <a:endParaRPr lang="en-US" dirty="0"/>
          </a:p>
        </p:txBody>
      </p:sp>
      <p:sp>
        <p:nvSpPr>
          <p:cNvPr id="4" name="Slide Number Placeholder 3"/>
          <p:cNvSpPr>
            <a:spLocks noGrp="1"/>
          </p:cNvSpPr>
          <p:nvPr>
            <p:ph type="sldNum" sz="quarter" idx="10"/>
          </p:nvPr>
        </p:nvSpPr>
        <p:spPr/>
        <p:txBody>
          <a:bodyPr/>
          <a:lstStyle/>
          <a:p>
            <a:fld id="{13439330-FF9E-4B70-9E18-CB37ADD56D33}" type="slidenum">
              <a:rPr lang="en-US" smtClean="0"/>
              <a:t>10</a:t>
            </a:fld>
            <a:endParaRPr lang="en-US"/>
          </a:p>
        </p:txBody>
      </p:sp>
    </p:spTree>
    <p:extLst>
      <p:ext uri="{BB962C8B-B14F-4D97-AF65-F5344CB8AC3E}">
        <p14:creationId xmlns:p14="http://schemas.microsoft.com/office/powerpoint/2010/main" val="312306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901F28-2245-4EB6-887C-1042A6DB6C07}"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23265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01F28-2245-4EB6-887C-1042A6DB6C07}"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90163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01F28-2245-4EB6-887C-1042A6DB6C07}"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141573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01F28-2245-4EB6-887C-1042A6DB6C07}"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409831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901F28-2245-4EB6-887C-1042A6DB6C07}"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130788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901F28-2245-4EB6-887C-1042A6DB6C07}"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82404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901F28-2245-4EB6-887C-1042A6DB6C07}" type="datetimeFigureOut">
              <a:rPr lang="en-US" smtClean="0"/>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153530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901F28-2245-4EB6-887C-1042A6DB6C07}" type="datetimeFigureOut">
              <a:rPr lang="en-US" smtClean="0"/>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301905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01F28-2245-4EB6-887C-1042A6DB6C07}" type="datetimeFigureOut">
              <a:rPr lang="en-US" smtClean="0"/>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292881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01F28-2245-4EB6-887C-1042A6DB6C07}"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1668700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01F28-2245-4EB6-887C-1042A6DB6C07}"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79BFA-AC49-42C6-9418-98526F34699E}" type="slidenum">
              <a:rPr lang="en-US" smtClean="0"/>
              <a:t>‹#›</a:t>
            </a:fld>
            <a:endParaRPr lang="en-US"/>
          </a:p>
        </p:txBody>
      </p:sp>
    </p:spTree>
    <p:extLst>
      <p:ext uri="{BB962C8B-B14F-4D97-AF65-F5344CB8AC3E}">
        <p14:creationId xmlns:p14="http://schemas.microsoft.com/office/powerpoint/2010/main" val="355194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01F28-2245-4EB6-887C-1042A6DB6C07}" type="datetimeFigureOut">
              <a:rPr lang="en-US" smtClean="0"/>
              <a:t>6/4/2019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9BFA-AC49-42C6-9418-98526F34699E}" type="slidenum">
              <a:rPr lang="en-US" smtClean="0"/>
              <a:t>‹#›</a:t>
            </a:fld>
            <a:endParaRPr lang="en-US"/>
          </a:p>
        </p:txBody>
      </p:sp>
    </p:spTree>
    <p:extLst>
      <p:ext uri="{BB962C8B-B14F-4D97-AF65-F5344CB8AC3E}">
        <p14:creationId xmlns:p14="http://schemas.microsoft.com/office/powerpoint/2010/main" val="201594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19201"/>
            <a:ext cx="6858000" cy="1295400"/>
          </a:xfrm>
        </p:spPr>
        <p:txBody>
          <a:bodyPr>
            <a:noAutofit/>
          </a:bodyPr>
          <a:lstStyle/>
          <a:p>
            <a:r>
              <a:rPr lang="en-US" sz="2400" b="1" dirty="0" smtClean="0"/>
              <a:t>Caribbean Association of Pension Regulators (CAPS) 2018 Conference</a:t>
            </a:r>
            <a:endParaRPr lang="en-US" sz="2400" b="1" dirty="0"/>
          </a:p>
        </p:txBody>
      </p:sp>
      <p:sp>
        <p:nvSpPr>
          <p:cNvPr id="3" name="Subtitle 2"/>
          <p:cNvSpPr>
            <a:spLocks noGrp="1"/>
          </p:cNvSpPr>
          <p:nvPr>
            <p:ph type="subTitle" idx="1"/>
          </p:nvPr>
        </p:nvSpPr>
        <p:spPr>
          <a:xfrm>
            <a:off x="1442244" y="2667000"/>
            <a:ext cx="6400800" cy="2362200"/>
          </a:xfrm>
        </p:spPr>
        <p:txBody>
          <a:bodyPr>
            <a:normAutofit fontScale="85000" lnSpcReduction="20000"/>
          </a:bodyPr>
          <a:lstStyle/>
          <a:p>
            <a:r>
              <a:rPr lang="en-US" sz="2400" b="1" dirty="0">
                <a:solidFill>
                  <a:schemeClr val="tx1">
                    <a:lumMod val="75000"/>
                    <a:lumOff val="25000"/>
                  </a:schemeClr>
                </a:solidFill>
              </a:rPr>
              <a:t>Enhancing the Micro and Macro Dimensions of Pension Regulation and </a:t>
            </a:r>
            <a:r>
              <a:rPr lang="en-US" sz="2400" b="1" dirty="0" smtClean="0">
                <a:solidFill>
                  <a:schemeClr val="tx1">
                    <a:lumMod val="75000"/>
                    <a:lumOff val="25000"/>
                  </a:schemeClr>
                </a:solidFill>
              </a:rPr>
              <a:t>Supervision</a:t>
            </a:r>
          </a:p>
          <a:p>
            <a:r>
              <a:rPr lang="en-US" sz="3500" b="1" dirty="0" smtClean="0">
                <a:solidFill>
                  <a:srgbClr val="660033"/>
                </a:solidFill>
              </a:rPr>
              <a:t>Framework </a:t>
            </a:r>
            <a:r>
              <a:rPr lang="en-US" sz="3500" b="1" dirty="0">
                <a:solidFill>
                  <a:srgbClr val="660033"/>
                </a:solidFill>
              </a:rPr>
              <a:t>for Assessing the Effectiveness of Plan Administrators, Investment Managers and Trustees </a:t>
            </a:r>
            <a:endParaRPr lang="en-US" sz="3500" b="1" dirty="0" smtClean="0">
              <a:solidFill>
                <a:srgbClr val="660033"/>
              </a:solidFill>
            </a:endParaRPr>
          </a:p>
          <a:p>
            <a:r>
              <a:rPr lang="en-US" sz="3500" b="1" dirty="0" smtClean="0">
                <a:solidFill>
                  <a:srgbClr val="660033"/>
                </a:solidFill>
              </a:rPr>
              <a:t>(Trinidad and Tobago)</a:t>
            </a:r>
            <a:endParaRPr lang="en-US" sz="3500" b="1" dirty="0">
              <a:solidFill>
                <a:srgbClr val="660033"/>
              </a:solidFill>
            </a:endParaRPr>
          </a:p>
        </p:txBody>
      </p:sp>
      <p:pic>
        <p:nvPicPr>
          <p:cNvPr id="4" name="Picture 3"/>
          <p:cNvPicPr/>
          <p:nvPr/>
        </p:nvPicPr>
        <p:blipFill>
          <a:blip r:embed="rId2" cstate="print"/>
          <a:srcRect/>
          <a:stretch>
            <a:fillRect/>
          </a:stretch>
        </p:blipFill>
        <p:spPr bwMode="auto">
          <a:xfrm>
            <a:off x="6324600" y="384816"/>
            <a:ext cx="2524140" cy="727519"/>
          </a:xfrm>
          <a:prstGeom prst="rect">
            <a:avLst/>
          </a:prstGeom>
          <a:noFill/>
          <a:ln w="9525">
            <a:noFill/>
            <a:miter lim="800000"/>
            <a:headEnd/>
            <a:tailEnd/>
          </a:ln>
        </p:spPr>
      </p:pic>
      <p:sp>
        <p:nvSpPr>
          <p:cNvPr id="5" name="Rectangle 4"/>
          <p:cNvSpPr/>
          <p:nvPr/>
        </p:nvSpPr>
        <p:spPr>
          <a:xfrm>
            <a:off x="4575372" y="5943600"/>
            <a:ext cx="4572000" cy="646331"/>
          </a:xfrm>
          <a:prstGeom prst="rect">
            <a:avLst/>
          </a:prstGeom>
        </p:spPr>
        <p:txBody>
          <a:bodyPr>
            <a:spAutoFit/>
          </a:bodyPr>
          <a:lstStyle/>
          <a:p>
            <a:pPr algn="r"/>
            <a:r>
              <a:rPr lang="en-US" dirty="0" smtClean="0">
                <a:solidFill>
                  <a:schemeClr val="tx1">
                    <a:lumMod val="50000"/>
                    <a:lumOff val="50000"/>
                  </a:schemeClr>
                </a:solidFill>
                <a:latin typeface="Book Antiqua" pitchFamily="18" charset="0"/>
              </a:rPr>
              <a:t>Naveen Lalla</a:t>
            </a:r>
          </a:p>
          <a:p>
            <a:pPr algn="r"/>
            <a:r>
              <a:rPr lang="en-US" dirty="0" smtClean="0">
                <a:solidFill>
                  <a:schemeClr val="tx1">
                    <a:lumMod val="50000"/>
                    <a:lumOff val="50000"/>
                  </a:schemeClr>
                </a:solidFill>
                <a:latin typeface="Book Antiqua" pitchFamily="18" charset="0"/>
              </a:rPr>
              <a:t>June 19, 2018</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58605"/>
            <a:ext cx="985044" cy="979940"/>
          </a:xfrm>
          <a:prstGeom prst="rect">
            <a:avLst/>
          </a:prstGeom>
        </p:spPr>
      </p:pic>
    </p:spTree>
    <p:extLst>
      <p:ext uri="{BB962C8B-B14F-4D97-AF65-F5344CB8AC3E}">
        <p14:creationId xmlns:p14="http://schemas.microsoft.com/office/powerpoint/2010/main" val="3744430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33"/>
                </a:solidFill>
              </a:rPr>
              <a:t>Challenges</a:t>
            </a:r>
            <a:endParaRPr lang="en-US" b="1" dirty="0">
              <a:solidFill>
                <a:srgbClr val="660033"/>
              </a:solidFill>
            </a:endParaRPr>
          </a:p>
        </p:txBody>
      </p:sp>
      <p:sp>
        <p:nvSpPr>
          <p:cNvPr id="3" name="Content Placeholder 2"/>
          <p:cNvSpPr>
            <a:spLocks noGrp="1"/>
          </p:cNvSpPr>
          <p:nvPr>
            <p:ph idx="1"/>
          </p:nvPr>
        </p:nvSpPr>
        <p:spPr/>
        <p:txBody>
          <a:bodyPr/>
          <a:lstStyle/>
          <a:p>
            <a:r>
              <a:rPr lang="en-US" dirty="0" smtClean="0"/>
              <a:t>Lack of awareness of fiduciary duties</a:t>
            </a:r>
          </a:p>
          <a:p>
            <a:r>
              <a:rPr lang="en-US" dirty="0" smtClean="0"/>
              <a:t>Regulatory resource restrictions</a:t>
            </a:r>
          </a:p>
          <a:p>
            <a:r>
              <a:rPr lang="en-US" dirty="0" smtClean="0"/>
              <a:t>Inadequate Legislation</a:t>
            </a:r>
          </a:p>
        </p:txBody>
      </p:sp>
      <p:pic>
        <p:nvPicPr>
          <p:cNvPr id="1028" name="Picture 4" descr="C:\Users\mcherrie\AppData\Local\Microsoft\Windows\Temporary Internet Files\Content.IE5\T9ZYU9R0\risk-management-guid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3943519"/>
            <a:ext cx="2598539" cy="17308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p:nvPicPr>
        <p:blipFill>
          <a:blip r:embed="rId4" cstate="print"/>
          <a:srcRect/>
          <a:stretch>
            <a:fillRect/>
          </a:stretch>
        </p:blipFill>
        <p:spPr bwMode="auto">
          <a:xfrm>
            <a:off x="7391400" y="37763"/>
            <a:ext cx="1752600" cy="495637"/>
          </a:xfrm>
          <a:prstGeom prst="rect">
            <a:avLst/>
          </a:prstGeom>
          <a:noFill/>
          <a:ln w="9525">
            <a:noFill/>
            <a:miter lim="800000"/>
            <a:headEnd/>
            <a:tailEnd/>
          </a:ln>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spTree>
    <p:extLst>
      <p:ext uri="{BB962C8B-B14F-4D97-AF65-F5344CB8AC3E}">
        <p14:creationId xmlns:p14="http://schemas.microsoft.com/office/powerpoint/2010/main" val="1466383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33"/>
                </a:solidFill>
              </a:rPr>
              <a:t>Questions?</a:t>
            </a:r>
            <a:endParaRPr lang="en-US" b="1" dirty="0">
              <a:solidFill>
                <a:srgbClr val="660033"/>
              </a:solidFill>
            </a:endParaRPr>
          </a:p>
        </p:txBody>
      </p:sp>
      <p:pic>
        <p:nvPicPr>
          <p:cNvPr id="5" name="Picture 4"/>
          <p:cNvPicPr/>
          <p:nvPr/>
        </p:nvPicPr>
        <p:blipFill>
          <a:blip r:embed="rId2" cstate="print"/>
          <a:srcRect/>
          <a:stretch>
            <a:fillRect/>
          </a:stretch>
        </p:blipFill>
        <p:spPr bwMode="auto">
          <a:xfrm>
            <a:off x="7391400" y="37763"/>
            <a:ext cx="1752600" cy="495637"/>
          </a:xfrm>
          <a:prstGeom prst="rect">
            <a:avLst/>
          </a:prstGeom>
          <a:noFill/>
          <a:ln w="9525">
            <a:noFill/>
            <a:miter lim="800000"/>
            <a:headEnd/>
            <a:tailEnd/>
          </a:ln>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sp>
        <p:nvSpPr>
          <p:cNvPr id="8" name="Content Placeholder 2"/>
          <p:cNvSpPr>
            <a:spLocks noGrp="1"/>
          </p:cNvSpPr>
          <p:nvPr>
            <p:ph idx="1"/>
          </p:nvPr>
        </p:nvSpPr>
        <p:spPr>
          <a:xfrm>
            <a:off x="457200" y="3276600"/>
            <a:ext cx="8229600" cy="2849563"/>
          </a:xfrm>
        </p:spPr>
        <p:txBody>
          <a:bodyPr>
            <a:normAutofit/>
          </a:bodyPr>
          <a:lstStyle/>
          <a:p>
            <a:pPr marL="0" indent="0" algn="ctr">
              <a:buNone/>
            </a:pPr>
            <a:r>
              <a:rPr lang="en-US" sz="5500" dirty="0" smtClean="0"/>
              <a:t>Thank you</a:t>
            </a:r>
            <a:endParaRPr lang="en-US" sz="5500" dirty="0"/>
          </a:p>
        </p:txBody>
      </p:sp>
    </p:spTree>
    <p:extLst>
      <p:ext uri="{BB962C8B-B14F-4D97-AF65-F5344CB8AC3E}">
        <p14:creationId xmlns:p14="http://schemas.microsoft.com/office/powerpoint/2010/main" val="2786252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3800" b="1" dirty="0" smtClean="0">
                <a:solidFill>
                  <a:srgbClr val="660033"/>
                </a:solidFill>
              </a:rPr>
              <a:t>Presentation Outline</a:t>
            </a:r>
            <a:endParaRPr lang="en-US" sz="3800" b="1" dirty="0">
              <a:solidFill>
                <a:srgbClr val="660033"/>
              </a:solidFill>
            </a:endParaRPr>
          </a:p>
        </p:txBody>
      </p:sp>
      <p:sp>
        <p:nvSpPr>
          <p:cNvPr id="3" name="Content Placeholder 2"/>
          <p:cNvSpPr>
            <a:spLocks noGrp="1"/>
          </p:cNvSpPr>
          <p:nvPr>
            <p:ph idx="1"/>
          </p:nvPr>
        </p:nvSpPr>
        <p:spPr>
          <a:xfrm>
            <a:off x="838200" y="1600200"/>
            <a:ext cx="7848600" cy="4525963"/>
          </a:xfrm>
        </p:spPr>
        <p:txBody>
          <a:bodyPr>
            <a:normAutofit/>
          </a:bodyPr>
          <a:lstStyle/>
          <a:p>
            <a:r>
              <a:rPr lang="en-US" sz="2800" dirty="0" smtClean="0"/>
              <a:t>Purpose of Assessment</a:t>
            </a:r>
          </a:p>
          <a:p>
            <a:r>
              <a:rPr lang="en-US" sz="2800" dirty="0" smtClean="0"/>
              <a:t>Framework of Assessment</a:t>
            </a:r>
          </a:p>
          <a:p>
            <a:r>
              <a:rPr lang="en-US" sz="2800" dirty="0" smtClean="0"/>
              <a:t>Methods </a:t>
            </a:r>
            <a:r>
              <a:rPr lang="en-US" sz="2800" dirty="0"/>
              <a:t>of </a:t>
            </a:r>
            <a:r>
              <a:rPr lang="en-US" sz="2800" dirty="0" smtClean="0"/>
              <a:t>Assessment</a:t>
            </a:r>
          </a:p>
          <a:p>
            <a:r>
              <a:rPr lang="en-US" sz="2800" dirty="0" smtClean="0"/>
              <a:t>Terms of Reference</a:t>
            </a:r>
          </a:p>
          <a:p>
            <a:r>
              <a:rPr lang="en-US" sz="2800" dirty="0" smtClean="0"/>
              <a:t>Challenges</a:t>
            </a:r>
          </a:p>
          <a:p>
            <a:r>
              <a:rPr lang="en-US" sz="2800" dirty="0" smtClean="0"/>
              <a:t>Conclusion</a:t>
            </a:r>
          </a:p>
          <a:p>
            <a:endParaRPr lang="en-US" dirty="0"/>
          </a:p>
        </p:txBody>
      </p:sp>
      <p:pic>
        <p:nvPicPr>
          <p:cNvPr id="4" name="Picture 3"/>
          <p:cNvPicPr/>
          <p:nvPr/>
        </p:nvPicPr>
        <p:blipFill>
          <a:blip r:embed="rId3" cstate="print"/>
          <a:srcRect/>
          <a:stretch>
            <a:fillRect/>
          </a:stretch>
        </p:blipFill>
        <p:spPr bwMode="auto">
          <a:xfrm>
            <a:off x="7391400" y="37763"/>
            <a:ext cx="1752600" cy="495637"/>
          </a:xfrm>
          <a:prstGeom prst="rect">
            <a:avLst/>
          </a:prstGeom>
          <a:noFill/>
          <a:ln w="9525">
            <a:noFill/>
            <a:miter lim="800000"/>
            <a:headEnd/>
            <a:tailEnd/>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spTree>
    <p:extLst>
      <p:ext uri="{BB962C8B-B14F-4D97-AF65-F5344CB8AC3E}">
        <p14:creationId xmlns:p14="http://schemas.microsoft.com/office/powerpoint/2010/main" val="295093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3800" b="1" dirty="0" smtClean="0">
                <a:solidFill>
                  <a:srgbClr val="660033"/>
                </a:solidFill>
              </a:rPr>
              <a:t>Purpose of Assessment</a:t>
            </a:r>
            <a:endParaRPr lang="en-US" sz="3800" b="1" dirty="0">
              <a:solidFill>
                <a:srgbClr val="660033"/>
              </a:solidFill>
            </a:endParaRPr>
          </a:p>
        </p:txBody>
      </p:sp>
      <p:sp>
        <p:nvSpPr>
          <p:cNvPr id="3" name="Content Placeholder 2"/>
          <p:cNvSpPr>
            <a:spLocks noGrp="1"/>
          </p:cNvSpPr>
          <p:nvPr>
            <p:ph idx="1"/>
          </p:nvPr>
        </p:nvSpPr>
        <p:spPr>
          <a:xfrm>
            <a:off x="457200" y="1600200"/>
            <a:ext cx="8382000" cy="3733799"/>
          </a:xfrm>
        </p:spPr>
        <p:txBody>
          <a:bodyPr>
            <a:normAutofit fontScale="70000" lnSpcReduction="20000"/>
          </a:bodyPr>
          <a:lstStyle/>
          <a:p>
            <a:pPr marL="0" indent="0" algn="just">
              <a:spcAft>
                <a:spcPts val="1200"/>
              </a:spcAft>
              <a:buNone/>
            </a:pPr>
            <a:r>
              <a:rPr lang="en-US" dirty="0" smtClean="0"/>
              <a:t>Occupational Pension </a:t>
            </a:r>
            <a:r>
              <a:rPr lang="en-US" dirty="0"/>
              <a:t>Plans </a:t>
            </a:r>
            <a:r>
              <a:rPr lang="en-US" dirty="0" smtClean="0"/>
              <a:t>are important players in the Financial Industry and have a key social role in financing retirement income. </a:t>
            </a:r>
          </a:p>
          <a:p>
            <a:pPr algn="just">
              <a:spcAft>
                <a:spcPts val="600"/>
              </a:spcAft>
              <a:buFont typeface="Courier New" panose="02070309020205020404" pitchFamily="49" charset="0"/>
              <a:buChar char="o"/>
            </a:pPr>
            <a:r>
              <a:rPr lang="en-US" dirty="0" smtClean="0"/>
              <a:t>The </a:t>
            </a:r>
            <a:r>
              <a:rPr lang="en-US" dirty="0"/>
              <a:t>assets of this sector represent a significant portion </a:t>
            </a:r>
            <a:r>
              <a:rPr lang="en-US" dirty="0" smtClean="0"/>
              <a:t>(≈16%) of </a:t>
            </a:r>
            <a:r>
              <a:rPr lang="en-US" dirty="0"/>
              <a:t>the total assets of the financial sector of Trinidad and Tobago. </a:t>
            </a:r>
            <a:endParaRPr lang="en-US" dirty="0" smtClean="0"/>
          </a:p>
          <a:p>
            <a:pPr algn="just">
              <a:buFont typeface="Courier New" panose="02070309020205020404" pitchFamily="49" charset="0"/>
              <a:buChar char="o"/>
            </a:pPr>
            <a:r>
              <a:rPr lang="en-US" dirty="0" smtClean="0"/>
              <a:t>As </a:t>
            </a:r>
            <a:r>
              <a:rPr lang="en-US" dirty="0"/>
              <a:t>at </a:t>
            </a:r>
            <a:r>
              <a:rPr lang="en-US" dirty="0" smtClean="0"/>
              <a:t>May 31, 2018, active pension </a:t>
            </a:r>
            <a:r>
              <a:rPr lang="en-US" dirty="0"/>
              <a:t>plan assets </a:t>
            </a:r>
            <a:r>
              <a:rPr lang="en-US" dirty="0" smtClean="0"/>
              <a:t>totaled </a:t>
            </a:r>
            <a:r>
              <a:rPr lang="en-US" dirty="0"/>
              <a:t>approximately $</a:t>
            </a:r>
            <a:r>
              <a:rPr lang="en-US" dirty="0" smtClean="0"/>
              <a:t>49.4 billion and membership totaled approximately 96,000 persons.</a:t>
            </a:r>
            <a:endParaRPr lang="en-US" dirty="0" smtClean="0">
              <a:solidFill>
                <a:srgbClr val="FF0000"/>
              </a:solidFill>
            </a:endParaRPr>
          </a:p>
          <a:p>
            <a:pPr marL="0" indent="0" algn="just">
              <a:buNone/>
            </a:pPr>
            <a:endParaRPr lang="en-US" dirty="0" smtClean="0">
              <a:solidFill>
                <a:srgbClr val="C00000"/>
              </a:solidFill>
            </a:endParaRPr>
          </a:p>
          <a:p>
            <a:pPr marL="0" indent="0" algn="just">
              <a:buNone/>
            </a:pPr>
            <a:r>
              <a:rPr lang="en-US" sz="3400" b="1" dirty="0" smtClean="0"/>
              <a:t>As such, they should </a:t>
            </a:r>
            <a:r>
              <a:rPr lang="en-US" sz="3400" b="1" dirty="0"/>
              <a:t>be managed by competent personnel who are aware of their roles, responsibilities and accountabilities, and who conduct their activities in an accurate, consistent, equitable and transparent manner.</a:t>
            </a:r>
          </a:p>
          <a:p>
            <a:pPr marL="0" indent="0">
              <a:buNone/>
            </a:pPr>
            <a:endParaRPr lang="en-US" dirty="0"/>
          </a:p>
        </p:txBody>
      </p:sp>
      <p:pic>
        <p:nvPicPr>
          <p:cNvPr id="4" name="Picture 3"/>
          <p:cNvPicPr/>
          <p:nvPr/>
        </p:nvPicPr>
        <p:blipFill>
          <a:blip r:embed="rId3" cstate="print"/>
          <a:srcRect/>
          <a:stretch>
            <a:fillRect/>
          </a:stretch>
        </p:blipFill>
        <p:spPr bwMode="auto">
          <a:xfrm>
            <a:off x="7391400" y="37763"/>
            <a:ext cx="1752600" cy="495637"/>
          </a:xfrm>
          <a:prstGeom prst="rect">
            <a:avLst/>
          </a:prstGeom>
          <a:noFill/>
          <a:ln w="9525">
            <a:noFill/>
            <a:miter lim="800000"/>
            <a:headEnd/>
            <a:tailEnd/>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spTree>
    <p:extLst>
      <p:ext uri="{BB962C8B-B14F-4D97-AF65-F5344CB8AC3E}">
        <p14:creationId xmlns:p14="http://schemas.microsoft.com/office/powerpoint/2010/main" val="266645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33"/>
                </a:solidFill>
              </a:rPr>
              <a:t>Framework of Assessment</a:t>
            </a:r>
            <a:endParaRPr lang="en-US" b="1" dirty="0">
              <a:solidFill>
                <a:srgbClr val="660033"/>
              </a:solidFill>
            </a:endParaRPr>
          </a:p>
        </p:txBody>
      </p:sp>
      <p:pic>
        <p:nvPicPr>
          <p:cNvPr id="8" name="Picture 7"/>
          <p:cNvPicPr/>
          <p:nvPr/>
        </p:nvPicPr>
        <p:blipFill>
          <a:blip r:embed="rId3" cstate="print"/>
          <a:srcRect/>
          <a:stretch>
            <a:fillRect/>
          </a:stretch>
        </p:blipFill>
        <p:spPr bwMode="auto">
          <a:xfrm>
            <a:off x="7391400" y="37763"/>
            <a:ext cx="1752600" cy="495637"/>
          </a:xfrm>
          <a:prstGeom prst="rect">
            <a:avLst/>
          </a:prstGeom>
          <a:noFill/>
          <a:ln w="9525">
            <a:noFill/>
            <a:miter lim="800000"/>
            <a:headEnd/>
            <a:tailEnd/>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sp>
        <p:nvSpPr>
          <p:cNvPr id="3" name="TextBox 2"/>
          <p:cNvSpPr txBox="1"/>
          <p:nvPr/>
        </p:nvSpPr>
        <p:spPr>
          <a:xfrm>
            <a:off x="838200" y="1219200"/>
            <a:ext cx="7162800" cy="1523494"/>
          </a:xfrm>
          <a:prstGeom prst="rect">
            <a:avLst/>
          </a:prstGeom>
          <a:noFill/>
        </p:spPr>
        <p:txBody>
          <a:bodyPr wrap="square" rtlCol="0">
            <a:spAutoFit/>
          </a:bodyPr>
          <a:lstStyle/>
          <a:p>
            <a:pPr algn="just">
              <a:spcAft>
                <a:spcPts val="600"/>
              </a:spcAft>
            </a:pPr>
            <a:r>
              <a:rPr lang="en-US" b="1" i="1" dirty="0" smtClean="0"/>
              <a:t>Risk-Based Framework</a:t>
            </a:r>
            <a:endParaRPr lang="en-US" sz="1400" b="1" i="1" dirty="0"/>
          </a:p>
          <a:p>
            <a:pPr algn="just"/>
            <a:r>
              <a:rPr lang="en-US" sz="1400" dirty="0" smtClean="0"/>
              <a:t>The Central Bank has adopted a risk-based approach to the Supervision of Pension Plans.  The framework for assessing the effectiveness of the Plan Administrators, Investment Managers and Trustees is derived from this.</a:t>
            </a:r>
          </a:p>
          <a:p>
            <a:pPr algn="just"/>
            <a:r>
              <a:rPr lang="en-US" sz="1400" dirty="0" smtClean="0"/>
              <a:t>There are currently 188</a:t>
            </a:r>
            <a:r>
              <a:rPr lang="en-US" sz="1400" dirty="0" smtClean="0">
                <a:solidFill>
                  <a:srgbClr val="FF0000"/>
                </a:solidFill>
              </a:rPr>
              <a:t> </a:t>
            </a:r>
            <a:r>
              <a:rPr lang="en-US" sz="1400" dirty="0" smtClean="0"/>
              <a:t>Active Pension Plans in Trinidad and Tobago.  The method of assessment and hence the depth of analysis is dependent on the risk category of the Pension Plan.</a:t>
            </a:r>
            <a:endParaRPr lang="en-US" dirty="0"/>
          </a:p>
        </p:txBody>
      </p:sp>
      <p:pic>
        <p:nvPicPr>
          <p:cNvPr id="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4975" y="2742694"/>
            <a:ext cx="5276850" cy="376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2061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33"/>
                </a:solidFill>
              </a:rPr>
              <a:t>Methods of Assessment</a:t>
            </a:r>
            <a:endParaRPr lang="en-US" b="1" dirty="0">
              <a:solidFill>
                <a:srgbClr val="660033"/>
              </a:solidFill>
            </a:endParaRPr>
          </a:p>
        </p:txBody>
      </p:sp>
      <p:sp>
        <p:nvSpPr>
          <p:cNvPr id="9" name="TextBox 8"/>
          <p:cNvSpPr txBox="1"/>
          <p:nvPr/>
        </p:nvSpPr>
        <p:spPr>
          <a:xfrm>
            <a:off x="2565620" y="1447800"/>
            <a:ext cx="6197379" cy="4955203"/>
          </a:xfrm>
          <a:prstGeom prst="rect">
            <a:avLst/>
          </a:prstGeom>
          <a:noFill/>
        </p:spPr>
        <p:txBody>
          <a:bodyPr wrap="square" rtlCol="0">
            <a:spAutoFit/>
          </a:bodyPr>
          <a:lstStyle/>
          <a:p>
            <a:pPr algn="just"/>
            <a:r>
              <a:rPr lang="en-US" b="1" i="1" dirty="0" smtClean="0"/>
              <a:t>On-site Supervision</a:t>
            </a:r>
          </a:p>
          <a:p>
            <a:pPr algn="just"/>
            <a:endParaRPr lang="en-US" dirty="0" smtClean="0"/>
          </a:p>
          <a:p>
            <a:pPr marL="285750" indent="-285750" algn="just">
              <a:spcAft>
                <a:spcPts val="1200"/>
              </a:spcAft>
              <a:buFont typeface="Arial" panose="020B0604020202020204" pitchFamily="34" charset="0"/>
              <a:buChar char="•"/>
            </a:pPr>
            <a:r>
              <a:rPr lang="en-US" dirty="0"/>
              <a:t>One of the primary tools used by the regulator is </a:t>
            </a:r>
            <a:r>
              <a:rPr lang="en-US" dirty="0" smtClean="0"/>
              <a:t>the On-Site </a:t>
            </a:r>
            <a:r>
              <a:rPr lang="en-US" dirty="0"/>
              <a:t>Supervision.  It is used to acquire the necessary information needed to </a:t>
            </a:r>
            <a:r>
              <a:rPr lang="en-US" dirty="0" smtClean="0"/>
              <a:t>assess the pension plan.</a:t>
            </a:r>
            <a:endParaRPr lang="en-US" dirty="0"/>
          </a:p>
          <a:p>
            <a:pPr marL="285750" indent="-285750" algn="just">
              <a:spcAft>
                <a:spcPts val="1200"/>
              </a:spcAft>
              <a:buFont typeface="Arial" panose="020B0604020202020204" pitchFamily="34" charset="0"/>
              <a:buChar char="•"/>
            </a:pPr>
            <a:r>
              <a:rPr lang="en-US" dirty="0" smtClean="0"/>
              <a:t>In its role as the main regulator and supervisor of Occupational Pensions Plans in Trinidad &amp; Tobago, the Central Bank reviews the following:</a:t>
            </a:r>
          </a:p>
          <a:p>
            <a:pPr marL="742950" lvl="1" indent="-285750" algn="just">
              <a:spcAft>
                <a:spcPts val="600"/>
              </a:spcAft>
              <a:buFont typeface="Courier New" panose="02070309020205020404" pitchFamily="49" charset="0"/>
              <a:buChar char="o"/>
            </a:pPr>
            <a:r>
              <a:rPr lang="en-GB" sz="1600" dirty="0" smtClean="0"/>
              <a:t>Written </a:t>
            </a:r>
            <a:r>
              <a:rPr lang="en-GB" sz="1600" dirty="0"/>
              <a:t>policies and procedures relating to the A</a:t>
            </a:r>
            <a:r>
              <a:rPr lang="en-GB" sz="1600" dirty="0" smtClean="0"/>
              <a:t>dministration </a:t>
            </a:r>
            <a:r>
              <a:rPr lang="en-GB" sz="1600" dirty="0"/>
              <a:t>and Trusteeship of Pension </a:t>
            </a:r>
            <a:r>
              <a:rPr lang="en-GB" sz="1600" dirty="0" smtClean="0"/>
              <a:t>Plans.</a:t>
            </a:r>
          </a:p>
          <a:p>
            <a:pPr marL="742950" lvl="1" indent="-285750" algn="just">
              <a:spcAft>
                <a:spcPts val="600"/>
              </a:spcAft>
              <a:buFont typeface="Courier New" panose="02070309020205020404" pitchFamily="49" charset="0"/>
              <a:buChar char="o"/>
            </a:pPr>
            <a:r>
              <a:rPr lang="en-GB" sz="1600" dirty="0" smtClean="0"/>
              <a:t>Statements of Investment Policy of Pension Plans.</a:t>
            </a:r>
          </a:p>
          <a:p>
            <a:pPr marL="742950" lvl="1" indent="-285750" algn="just">
              <a:spcAft>
                <a:spcPts val="600"/>
              </a:spcAft>
              <a:buFont typeface="Courier New" panose="02070309020205020404" pitchFamily="49" charset="0"/>
              <a:buChar char="o"/>
            </a:pPr>
            <a:r>
              <a:rPr lang="en-GB" sz="1600" dirty="0" smtClean="0"/>
              <a:t>Computer </a:t>
            </a:r>
            <a:r>
              <a:rPr lang="en-GB" sz="1600" dirty="0"/>
              <a:t>S</a:t>
            </a:r>
            <a:r>
              <a:rPr lang="en-GB" sz="1600" dirty="0" smtClean="0"/>
              <a:t>ystems </a:t>
            </a:r>
            <a:r>
              <a:rPr lang="en-GB" sz="1600" dirty="0"/>
              <a:t>used in the administration of Pension </a:t>
            </a:r>
            <a:r>
              <a:rPr lang="en-GB" sz="1600" dirty="0" smtClean="0"/>
              <a:t>Plans.</a:t>
            </a:r>
          </a:p>
          <a:p>
            <a:pPr marL="742950" lvl="1" indent="-285750" algn="just">
              <a:spcAft>
                <a:spcPts val="600"/>
              </a:spcAft>
              <a:buFont typeface="Courier New" panose="02070309020205020404" pitchFamily="49" charset="0"/>
              <a:buChar char="o"/>
            </a:pPr>
            <a:r>
              <a:rPr lang="en-GB" sz="1600" dirty="0"/>
              <a:t>Compliance Reports and Internal Audit Reports done on the </a:t>
            </a:r>
            <a:r>
              <a:rPr lang="en-GB" sz="1600" dirty="0" smtClean="0"/>
              <a:t>Administration </a:t>
            </a:r>
            <a:r>
              <a:rPr lang="en-GB" sz="1600" dirty="0"/>
              <a:t>and Trusteeship of Pension </a:t>
            </a:r>
            <a:r>
              <a:rPr lang="en-GB" sz="1600" dirty="0" smtClean="0"/>
              <a:t>Plans.</a:t>
            </a:r>
            <a:endParaRPr lang="en-US" dirty="0"/>
          </a:p>
          <a:p>
            <a:pPr algn="just"/>
            <a:endParaRPr lang="en-US" dirty="0" smtClean="0"/>
          </a:p>
          <a:p>
            <a:pPr algn="just"/>
            <a:endParaRPr lang="en-US" dirty="0" smtClean="0"/>
          </a:p>
        </p:txBody>
      </p:sp>
      <p:pic>
        <p:nvPicPr>
          <p:cNvPr id="8" name="Picture 7"/>
          <p:cNvPicPr/>
          <p:nvPr/>
        </p:nvPicPr>
        <p:blipFill>
          <a:blip r:embed="rId3" cstate="print"/>
          <a:srcRect/>
          <a:stretch>
            <a:fillRect/>
          </a:stretch>
        </p:blipFill>
        <p:spPr bwMode="auto">
          <a:xfrm>
            <a:off x="7391400" y="37763"/>
            <a:ext cx="1752600" cy="495637"/>
          </a:xfrm>
          <a:prstGeom prst="rect">
            <a:avLst/>
          </a:prstGeom>
          <a:noFill/>
          <a:ln w="9525">
            <a:noFill/>
            <a:miter lim="800000"/>
            <a:headEnd/>
            <a:tailEnd/>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9313" y="2475542"/>
            <a:ext cx="1942257" cy="14531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075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Methods of Assessment </a:t>
            </a:r>
            <a:endParaRPr lang="en-US" sz="1100" b="1" dirty="0">
              <a:solidFill>
                <a:srgbClr val="660033"/>
              </a:solidFill>
            </a:endParaRPr>
          </a:p>
        </p:txBody>
      </p:sp>
      <p:sp>
        <p:nvSpPr>
          <p:cNvPr id="9" name="TextBox 8"/>
          <p:cNvSpPr txBox="1"/>
          <p:nvPr/>
        </p:nvSpPr>
        <p:spPr>
          <a:xfrm>
            <a:off x="2438400" y="1295401"/>
            <a:ext cx="6248400" cy="4385816"/>
          </a:xfrm>
          <a:prstGeom prst="rect">
            <a:avLst/>
          </a:prstGeom>
          <a:noFill/>
        </p:spPr>
        <p:txBody>
          <a:bodyPr wrap="square" rtlCol="0">
            <a:spAutoFit/>
          </a:bodyPr>
          <a:lstStyle/>
          <a:p>
            <a:pPr algn="just"/>
            <a:r>
              <a:rPr lang="en-US" b="1" i="1" dirty="0" smtClean="0"/>
              <a:t>On-site Supervision </a:t>
            </a:r>
            <a:r>
              <a:rPr lang="en-US" sz="1100" b="1" i="1" dirty="0" smtClean="0"/>
              <a:t>(Cont’d)</a:t>
            </a:r>
          </a:p>
          <a:p>
            <a:pPr algn="just"/>
            <a:endParaRPr lang="en-US" dirty="0"/>
          </a:p>
          <a:p>
            <a:pPr marL="285750" indent="-285750" algn="just">
              <a:spcAft>
                <a:spcPts val="1200"/>
              </a:spcAft>
              <a:buFont typeface="Arial" panose="020B0604020202020204" pitchFamily="34" charset="0"/>
              <a:buChar char="•"/>
            </a:pPr>
            <a:r>
              <a:rPr lang="en-US" dirty="0" smtClean="0"/>
              <a:t>The following main areas are assessed by the Central Bank:</a:t>
            </a:r>
          </a:p>
          <a:p>
            <a:pPr marL="749300" lvl="0" indent="-285750" algn="just">
              <a:spcAft>
                <a:spcPts val="600"/>
              </a:spcAft>
              <a:buFont typeface="Courier New" panose="02070309020205020404" pitchFamily="49" charset="0"/>
              <a:buChar char="o"/>
            </a:pPr>
            <a:r>
              <a:rPr lang="en-GB" sz="1600" dirty="0"/>
              <a:t>Administration of Pension </a:t>
            </a:r>
            <a:r>
              <a:rPr lang="en-GB" sz="1600" dirty="0" smtClean="0"/>
              <a:t>Plans. </a:t>
            </a:r>
            <a:endParaRPr lang="en-US" sz="1600" dirty="0"/>
          </a:p>
          <a:p>
            <a:pPr marL="749300" lvl="0" indent="-285750" algn="just">
              <a:spcAft>
                <a:spcPts val="600"/>
              </a:spcAft>
              <a:buFont typeface="Courier New" panose="02070309020205020404" pitchFamily="49" charset="0"/>
              <a:buChar char="o"/>
            </a:pPr>
            <a:r>
              <a:rPr lang="en-GB" sz="1600" dirty="0" smtClean="0"/>
              <a:t>Statutory </a:t>
            </a:r>
            <a:r>
              <a:rPr lang="en-GB" sz="1600" dirty="0"/>
              <a:t>reporting and compliance with the Insurance Act, Chap. </a:t>
            </a:r>
            <a:r>
              <a:rPr lang="en-GB" sz="1600" dirty="0" smtClean="0"/>
              <a:t>84:01.</a:t>
            </a:r>
            <a:endParaRPr lang="en-US" sz="1600" dirty="0"/>
          </a:p>
          <a:p>
            <a:pPr marL="749300" lvl="0" indent="-285750" algn="just">
              <a:spcAft>
                <a:spcPts val="600"/>
              </a:spcAft>
              <a:buFont typeface="Courier New" panose="02070309020205020404" pitchFamily="49" charset="0"/>
              <a:buChar char="o"/>
            </a:pPr>
            <a:r>
              <a:rPr lang="en-US" sz="1600" dirty="0" smtClean="0"/>
              <a:t>Nature and frequency of Communication with Stakeholders.</a:t>
            </a:r>
            <a:endParaRPr lang="en-US" sz="1600" dirty="0"/>
          </a:p>
          <a:p>
            <a:pPr marL="749300" lvl="0" indent="-285750" algn="just">
              <a:spcAft>
                <a:spcPts val="600"/>
              </a:spcAft>
              <a:buFont typeface="Courier New" panose="02070309020205020404" pitchFamily="49" charset="0"/>
              <a:buChar char="o"/>
            </a:pPr>
            <a:r>
              <a:rPr lang="en-GB" sz="1600" dirty="0" smtClean="0"/>
              <a:t>Compliance with the </a:t>
            </a:r>
            <a:r>
              <a:rPr lang="en-GB" sz="1600" dirty="0"/>
              <a:t>Pension Plan’s Statement of Investment </a:t>
            </a:r>
            <a:r>
              <a:rPr lang="en-GB" sz="1600" dirty="0" smtClean="0"/>
              <a:t>Policy. </a:t>
            </a:r>
            <a:endParaRPr lang="en-US" sz="1600" dirty="0"/>
          </a:p>
          <a:p>
            <a:pPr marL="749300" lvl="0" indent="-285750" algn="just">
              <a:spcAft>
                <a:spcPts val="600"/>
              </a:spcAft>
              <a:buFont typeface="Courier New" panose="02070309020205020404" pitchFamily="49" charset="0"/>
              <a:buChar char="o"/>
            </a:pPr>
            <a:r>
              <a:rPr lang="en-GB" sz="1600" dirty="0" smtClean="0"/>
              <a:t>Recording</a:t>
            </a:r>
            <a:r>
              <a:rPr lang="en-GB" sz="1600" dirty="0"/>
              <a:t>, reporting and handling of queries and </a:t>
            </a:r>
            <a:r>
              <a:rPr lang="en-GB" sz="1600" dirty="0" smtClean="0"/>
              <a:t>complaints.</a:t>
            </a:r>
            <a:endParaRPr lang="en-US" sz="1600" dirty="0"/>
          </a:p>
          <a:p>
            <a:pPr marL="749300" lvl="0" indent="-285750" algn="just">
              <a:spcAft>
                <a:spcPts val="600"/>
              </a:spcAft>
              <a:buFont typeface="Courier New" panose="02070309020205020404" pitchFamily="49" charset="0"/>
              <a:buChar char="o"/>
            </a:pPr>
            <a:r>
              <a:rPr lang="en-GB" sz="1600" dirty="0" smtClean="0"/>
              <a:t>Business </a:t>
            </a:r>
            <a:r>
              <a:rPr lang="en-GB" sz="1600" dirty="0"/>
              <a:t>continuity / disaster </a:t>
            </a:r>
            <a:r>
              <a:rPr lang="en-GB" sz="1600" dirty="0" smtClean="0"/>
              <a:t>recovery.</a:t>
            </a:r>
            <a:endParaRPr lang="en-US" sz="1600" dirty="0"/>
          </a:p>
          <a:p>
            <a:pPr marL="749300" indent="-285750" algn="just">
              <a:spcAft>
                <a:spcPts val="600"/>
              </a:spcAft>
              <a:buFont typeface="Courier New" panose="02070309020205020404" pitchFamily="49" charset="0"/>
              <a:buChar char="o"/>
            </a:pPr>
            <a:r>
              <a:rPr lang="en-GB" sz="1600" dirty="0" smtClean="0"/>
              <a:t>Archiving </a:t>
            </a:r>
            <a:r>
              <a:rPr lang="en-GB" sz="1600" dirty="0"/>
              <a:t>and record </a:t>
            </a:r>
            <a:r>
              <a:rPr lang="en-GB" sz="1600" dirty="0" smtClean="0"/>
              <a:t>keeping.</a:t>
            </a:r>
            <a:endParaRPr lang="en-US" sz="1600" dirty="0" smtClean="0"/>
          </a:p>
          <a:p>
            <a:pPr algn="just"/>
            <a:endParaRPr lang="en-US" dirty="0" smtClean="0"/>
          </a:p>
          <a:p>
            <a:pPr algn="just"/>
            <a:endParaRPr lang="en-US" dirty="0" smtClean="0"/>
          </a:p>
        </p:txBody>
      </p:sp>
      <p:pic>
        <p:nvPicPr>
          <p:cNvPr id="8" name="Picture 7"/>
          <p:cNvPicPr/>
          <p:nvPr/>
        </p:nvPicPr>
        <p:blipFill>
          <a:blip r:embed="rId3" cstate="print"/>
          <a:srcRect/>
          <a:stretch>
            <a:fillRect/>
          </a:stretch>
        </p:blipFill>
        <p:spPr bwMode="auto">
          <a:xfrm>
            <a:off x="7391400" y="37763"/>
            <a:ext cx="1752600" cy="495637"/>
          </a:xfrm>
          <a:prstGeom prst="rect">
            <a:avLst/>
          </a:prstGeom>
          <a:noFill/>
          <a:ln w="9525">
            <a:noFill/>
            <a:miter lim="800000"/>
            <a:headEnd/>
            <a:tailEnd/>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789" y="2514600"/>
            <a:ext cx="1942257" cy="14531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210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33"/>
                </a:solidFill>
              </a:rPr>
              <a:t>Methods of Assessment</a:t>
            </a:r>
            <a:endParaRPr lang="en-US" b="1" dirty="0">
              <a:solidFill>
                <a:srgbClr val="660033"/>
              </a:solidFill>
            </a:endParaRPr>
          </a:p>
        </p:txBody>
      </p:sp>
      <p:pic>
        <p:nvPicPr>
          <p:cNvPr id="8" name="Picture 7"/>
          <p:cNvPicPr/>
          <p:nvPr/>
        </p:nvPicPr>
        <p:blipFill>
          <a:blip r:embed="rId3" cstate="print"/>
          <a:srcRect/>
          <a:stretch>
            <a:fillRect/>
          </a:stretch>
        </p:blipFill>
        <p:spPr bwMode="auto">
          <a:xfrm>
            <a:off x="7391400" y="37763"/>
            <a:ext cx="1752600" cy="495637"/>
          </a:xfrm>
          <a:prstGeom prst="rect">
            <a:avLst/>
          </a:prstGeom>
          <a:noFill/>
          <a:ln w="9525">
            <a:noFill/>
            <a:miter lim="800000"/>
            <a:headEnd/>
            <a:tailEnd/>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sp>
        <p:nvSpPr>
          <p:cNvPr id="3" name="TextBox 2"/>
          <p:cNvSpPr txBox="1"/>
          <p:nvPr/>
        </p:nvSpPr>
        <p:spPr>
          <a:xfrm>
            <a:off x="2362200" y="1371600"/>
            <a:ext cx="6172200" cy="4524315"/>
          </a:xfrm>
          <a:prstGeom prst="rect">
            <a:avLst/>
          </a:prstGeom>
          <a:noFill/>
        </p:spPr>
        <p:txBody>
          <a:bodyPr wrap="square" rtlCol="0">
            <a:spAutoFit/>
          </a:bodyPr>
          <a:lstStyle/>
          <a:p>
            <a:pPr algn="just"/>
            <a:r>
              <a:rPr lang="en-US" b="1" i="1" dirty="0" smtClean="0"/>
              <a:t>Off-site Supervision</a:t>
            </a:r>
          </a:p>
          <a:p>
            <a:pPr algn="just"/>
            <a:endParaRPr lang="en-US" dirty="0"/>
          </a:p>
          <a:p>
            <a:pPr algn="just"/>
            <a:r>
              <a:rPr lang="en-US" dirty="0" smtClean="0"/>
              <a:t>The Central Bank conducts Off-site supervision of Pension Plans by examining the statutory submissions.  Additional requests for further information may be made to satisfy the Regulator.  The following documents are reviewed to assess Pension Plans:</a:t>
            </a:r>
          </a:p>
          <a:p>
            <a:pPr algn="just"/>
            <a:endParaRPr lang="en-US" dirty="0"/>
          </a:p>
          <a:p>
            <a:pPr marL="285750" indent="-285750">
              <a:buFont typeface="Arial" panose="020B0604020202020204" pitchFamily="34" charset="0"/>
              <a:buChar char="•"/>
            </a:pPr>
            <a:r>
              <a:rPr lang="en-US" dirty="0"/>
              <a:t>Annual Financial Statements</a:t>
            </a:r>
          </a:p>
          <a:p>
            <a:pPr marL="285750" indent="-285750">
              <a:buFont typeface="Arial" panose="020B0604020202020204" pitchFamily="34" charset="0"/>
              <a:buChar char="•"/>
            </a:pPr>
            <a:r>
              <a:rPr lang="en-US" dirty="0"/>
              <a:t>Semi-Annual Returns</a:t>
            </a:r>
          </a:p>
          <a:p>
            <a:pPr marL="285750" indent="-285750">
              <a:buFont typeface="Arial" panose="020B0604020202020204" pitchFamily="34" charset="0"/>
              <a:buChar char="•"/>
            </a:pPr>
            <a:r>
              <a:rPr lang="en-US" dirty="0"/>
              <a:t>Triennial Actuarial Valuation Returns</a:t>
            </a:r>
          </a:p>
          <a:p>
            <a:pPr marL="285750" indent="-285750">
              <a:buFont typeface="Arial" panose="020B0604020202020204" pitchFamily="34" charset="0"/>
              <a:buChar char="•"/>
            </a:pPr>
            <a:r>
              <a:rPr lang="en-US" dirty="0"/>
              <a:t>Annual Governance Questionnaires*</a:t>
            </a:r>
          </a:p>
          <a:p>
            <a:pPr marL="285750" indent="-285750">
              <a:buFont typeface="Arial" panose="020B0604020202020204" pitchFamily="34" charset="0"/>
              <a:buChar char="•"/>
            </a:pPr>
            <a:r>
              <a:rPr lang="en-US" dirty="0"/>
              <a:t>Annual Compliance Report </a:t>
            </a:r>
            <a:r>
              <a:rPr lang="en-US" dirty="0" smtClean="0"/>
              <a:t>(Specific </a:t>
            </a:r>
            <a:r>
              <a:rPr lang="en-US" dirty="0"/>
              <a:t>Plans)</a:t>
            </a:r>
          </a:p>
          <a:p>
            <a:pPr marL="285750" indent="-285750">
              <a:buFont typeface="Arial" panose="020B0604020202020204" pitchFamily="34" charset="0"/>
              <a:buChar char="•"/>
            </a:pPr>
            <a:r>
              <a:rPr lang="en-US" dirty="0"/>
              <a:t>Quarterly updates from Plans on specific matters</a:t>
            </a:r>
          </a:p>
          <a:p>
            <a:pPr algn="just"/>
            <a:endParaRPr lang="en-US" dirty="0" smtClean="0"/>
          </a:p>
          <a:p>
            <a:pPr algn="just"/>
            <a:endParaRPr lang="en-US" dirty="0" smtClean="0"/>
          </a:p>
          <a:p>
            <a:endParaRPr lang="en-US"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8023" y="2667000"/>
            <a:ext cx="1911777" cy="1320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2514600" y="5434250"/>
            <a:ext cx="6400800" cy="923330"/>
          </a:xfrm>
          <a:prstGeom prst="rect">
            <a:avLst/>
          </a:prstGeom>
          <a:noFill/>
        </p:spPr>
        <p:txBody>
          <a:bodyPr wrap="square" rtlCol="0">
            <a:spAutoFit/>
          </a:bodyPr>
          <a:lstStyle/>
          <a:p>
            <a:pPr algn="just"/>
            <a:r>
              <a:rPr lang="en-US" dirty="0" smtClean="0"/>
              <a:t>*The Governance Questionnaire is being introduced  with a view to aid the Central Bank in narrowing information gaps about Pension Plans.   </a:t>
            </a:r>
            <a:endParaRPr lang="en-US" dirty="0"/>
          </a:p>
        </p:txBody>
      </p:sp>
    </p:spTree>
    <p:extLst>
      <p:ext uri="{BB962C8B-B14F-4D97-AF65-F5344CB8AC3E}">
        <p14:creationId xmlns:p14="http://schemas.microsoft.com/office/powerpoint/2010/main" val="3314001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smtClean="0">
                <a:solidFill>
                  <a:srgbClr val="660033"/>
                </a:solidFill>
              </a:rPr>
              <a:t>Methods of Assessment</a:t>
            </a:r>
            <a:endParaRPr lang="en-US" b="1" dirty="0">
              <a:solidFill>
                <a:srgbClr val="660033"/>
              </a:solidFill>
            </a:endParaRPr>
          </a:p>
        </p:txBody>
      </p:sp>
      <p:pic>
        <p:nvPicPr>
          <p:cNvPr id="6" name="Picture 5"/>
          <p:cNvPicPr/>
          <p:nvPr/>
        </p:nvPicPr>
        <p:blipFill>
          <a:blip r:embed="rId3" cstate="print"/>
          <a:srcRect/>
          <a:stretch>
            <a:fillRect/>
          </a:stretch>
        </p:blipFill>
        <p:spPr bwMode="auto">
          <a:xfrm>
            <a:off x="7391400" y="37763"/>
            <a:ext cx="1752600" cy="495637"/>
          </a:xfrm>
          <a:prstGeom prst="rect">
            <a:avLst/>
          </a:prstGeom>
          <a:noFill/>
          <a:ln w="9525">
            <a:noFill/>
            <a:miter lim="800000"/>
            <a:headEnd/>
            <a:tailEnd/>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sp>
        <p:nvSpPr>
          <p:cNvPr id="7" name="TextBox 6"/>
          <p:cNvSpPr txBox="1"/>
          <p:nvPr/>
        </p:nvSpPr>
        <p:spPr>
          <a:xfrm>
            <a:off x="2611582" y="1535875"/>
            <a:ext cx="6096000" cy="3046988"/>
          </a:xfrm>
          <a:prstGeom prst="rect">
            <a:avLst/>
          </a:prstGeom>
          <a:noFill/>
        </p:spPr>
        <p:txBody>
          <a:bodyPr wrap="square" rtlCol="0">
            <a:spAutoFit/>
          </a:bodyPr>
          <a:lstStyle/>
          <a:p>
            <a:r>
              <a:rPr lang="en-US" b="1" i="1" dirty="0"/>
              <a:t>Off-site </a:t>
            </a:r>
            <a:r>
              <a:rPr lang="en-US" b="1" i="1" dirty="0" smtClean="0"/>
              <a:t>Supervision </a:t>
            </a:r>
            <a:r>
              <a:rPr lang="en-US" b="1" i="1" dirty="0"/>
              <a:t>(Cont’d)</a:t>
            </a:r>
          </a:p>
          <a:p>
            <a:endParaRPr lang="en-US" dirty="0" smtClean="0"/>
          </a:p>
          <a:p>
            <a:pPr algn="just">
              <a:spcAft>
                <a:spcPts val="1200"/>
              </a:spcAft>
            </a:pPr>
            <a:r>
              <a:rPr lang="en-US" dirty="0"/>
              <a:t>The documents are examined to identify the following:</a:t>
            </a:r>
          </a:p>
          <a:p>
            <a:pPr marL="401638" lvl="1" indent="-114300" defTabSz="577850">
              <a:spcBef>
                <a:spcPct val="0"/>
              </a:spcBef>
              <a:spcAft>
                <a:spcPts val="600"/>
              </a:spcAft>
              <a:buChar char="••"/>
            </a:pPr>
            <a:r>
              <a:rPr lang="en-US" dirty="0"/>
              <a:t>Any irregular transactions or conditions.</a:t>
            </a:r>
          </a:p>
          <a:p>
            <a:pPr marL="401638" lvl="1" indent="-114300" defTabSz="577850">
              <a:spcBef>
                <a:spcPct val="0"/>
              </a:spcBef>
              <a:spcAft>
                <a:spcPts val="600"/>
              </a:spcAft>
              <a:buChar char="••"/>
            </a:pPr>
            <a:r>
              <a:rPr lang="en-US" dirty="0"/>
              <a:t>Any issues such as whether recommendations made by the actuary are not being followed.</a:t>
            </a:r>
          </a:p>
          <a:p>
            <a:pPr marL="401638" lvl="1" indent="-114300" defTabSz="577850">
              <a:spcBef>
                <a:spcPct val="0"/>
              </a:spcBef>
              <a:spcAft>
                <a:spcPts val="600"/>
              </a:spcAft>
              <a:buChar char="••"/>
            </a:pPr>
            <a:r>
              <a:rPr lang="en-US" dirty="0"/>
              <a:t>Any contraventions of the pension plan’s TD&amp;R.</a:t>
            </a:r>
          </a:p>
          <a:p>
            <a:pPr marL="401638" lvl="1" indent="-114300" defTabSz="577850">
              <a:spcBef>
                <a:spcPct val="0"/>
              </a:spcBef>
              <a:spcAft>
                <a:spcPts val="600"/>
              </a:spcAft>
              <a:buChar char="••"/>
            </a:pPr>
            <a:r>
              <a:rPr lang="en-US" dirty="0"/>
              <a:t>Any breaches of the Legislation.</a:t>
            </a:r>
          </a:p>
          <a:p>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2014" y="2690650"/>
            <a:ext cx="1759377" cy="1273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2743200" y="4495800"/>
            <a:ext cx="5867400" cy="923330"/>
          </a:xfrm>
          <a:prstGeom prst="rect">
            <a:avLst/>
          </a:prstGeom>
          <a:noFill/>
        </p:spPr>
        <p:txBody>
          <a:bodyPr wrap="square" rtlCol="0">
            <a:spAutoFit/>
          </a:bodyPr>
          <a:lstStyle/>
          <a:p>
            <a:pPr algn="just"/>
            <a:r>
              <a:rPr lang="en-US" dirty="0" smtClean="0"/>
              <a:t>These issues can signal early warning signs regarding the trusteeship, administration and investment management pension plans.  </a:t>
            </a:r>
            <a:endParaRPr lang="en-US" dirty="0"/>
          </a:p>
        </p:txBody>
      </p:sp>
    </p:spTree>
    <p:extLst>
      <p:ext uri="{BB962C8B-B14F-4D97-AF65-F5344CB8AC3E}">
        <p14:creationId xmlns:p14="http://schemas.microsoft.com/office/powerpoint/2010/main" val="1286586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33"/>
                </a:solidFill>
              </a:rPr>
              <a:t>Terms of Reference</a:t>
            </a:r>
            <a:endParaRPr lang="en-US" b="1" dirty="0">
              <a:solidFill>
                <a:srgbClr val="660033"/>
              </a:solidFill>
            </a:endParaRPr>
          </a:p>
        </p:txBody>
      </p:sp>
      <p:sp>
        <p:nvSpPr>
          <p:cNvPr id="9" name="TextBox 8"/>
          <p:cNvSpPr txBox="1"/>
          <p:nvPr/>
        </p:nvSpPr>
        <p:spPr>
          <a:xfrm>
            <a:off x="1016976" y="1292431"/>
            <a:ext cx="6907824" cy="4801314"/>
          </a:xfrm>
          <a:prstGeom prst="rect">
            <a:avLst/>
          </a:prstGeom>
          <a:noFill/>
        </p:spPr>
        <p:txBody>
          <a:bodyPr wrap="square" rtlCol="0">
            <a:spAutoFit/>
          </a:bodyPr>
          <a:lstStyle/>
          <a:p>
            <a:pPr algn="just"/>
            <a:r>
              <a:rPr lang="en-US" sz="2000" dirty="0" smtClean="0"/>
              <a:t>The Central Bank of Trinidad and Tobago has developed Guidelines for the Pension Industry to ensure that the relevant entities understand their mandates and fulfill these in accordance with best practices. The Guidelines that are applicable to the Plan Administrators, Trustees and Investment Managers are as follows: </a:t>
            </a:r>
          </a:p>
          <a:p>
            <a:endParaRPr lang="en-US" sz="2000" b="1" dirty="0"/>
          </a:p>
          <a:p>
            <a:r>
              <a:rPr lang="en-US" sz="2000" b="1" dirty="0" smtClean="0">
                <a:solidFill>
                  <a:srgbClr val="990033"/>
                </a:solidFill>
              </a:rPr>
              <a:t>Trustees and Plan Administrators:</a:t>
            </a:r>
          </a:p>
          <a:p>
            <a:pPr marL="742950" lvl="1" indent="-285750">
              <a:lnSpc>
                <a:spcPct val="150000"/>
              </a:lnSpc>
              <a:buFont typeface="Arial" panose="020B0604020202020204" pitchFamily="34" charset="0"/>
              <a:buChar char="•"/>
            </a:pPr>
            <a:r>
              <a:rPr lang="en-US" dirty="0" smtClean="0"/>
              <a:t>Draft Guideline </a:t>
            </a:r>
            <a:r>
              <a:rPr lang="en-US" dirty="0"/>
              <a:t>on Pension Plan </a:t>
            </a:r>
            <a:r>
              <a:rPr lang="en-US" dirty="0" smtClean="0"/>
              <a:t>Governance</a:t>
            </a:r>
            <a:endParaRPr lang="en-US" dirty="0"/>
          </a:p>
          <a:p>
            <a:r>
              <a:rPr lang="en-US" sz="2000" b="1" dirty="0" smtClean="0">
                <a:solidFill>
                  <a:srgbClr val="990033"/>
                </a:solidFill>
              </a:rPr>
              <a:t>Investment Managers:</a:t>
            </a:r>
            <a:endParaRPr lang="en-US" sz="2000" b="1" dirty="0">
              <a:solidFill>
                <a:srgbClr val="990033"/>
              </a:solidFill>
            </a:endParaRPr>
          </a:p>
          <a:p>
            <a:pPr marL="742950" lvl="1" indent="-285750">
              <a:lnSpc>
                <a:spcPct val="150000"/>
              </a:lnSpc>
              <a:buFont typeface="Arial" panose="020B0604020202020204" pitchFamily="34" charset="0"/>
              <a:buChar char="•"/>
            </a:pPr>
            <a:r>
              <a:rPr lang="en-US" dirty="0"/>
              <a:t>Prudent Person Approach to Investment and Lending </a:t>
            </a:r>
            <a:r>
              <a:rPr lang="en-US" dirty="0" smtClean="0"/>
              <a:t>Guideline</a:t>
            </a:r>
            <a:endParaRPr lang="en-US" dirty="0"/>
          </a:p>
          <a:p>
            <a:endParaRPr lang="en-US" dirty="0"/>
          </a:p>
          <a:p>
            <a:pPr algn="just"/>
            <a:r>
              <a:rPr lang="en-US" b="1" dirty="0" smtClean="0"/>
              <a:t>These Guidelines serve as Terms of Reference for the Regulator when assessing the effectiveness of the </a:t>
            </a:r>
            <a:r>
              <a:rPr lang="en-US" b="1" dirty="0"/>
              <a:t>Plan Administrators, Trustees and Investment </a:t>
            </a:r>
            <a:r>
              <a:rPr lang="en-US" b="1" dirty="0" smtClean="0"/>
              <a:t>Managers.</a:t>
            </a:r>
          </a:p>
        </p:txBody>
      </p:sp>
      <p:pic>
        <p:nvPicPr>
          <p:cNvPr id="8" name="Picture 7"/>
          <p:cNvPicPr/>
          <p:nvPr/>
        </p:nvPicPr>
        <p:blipFill>
          <a:blip r:embed="rId3" cstate="print"/>
          <a:srcRect/>
          <a:stretch>
            <a:fillRect/>
          </a:stretch>
        </p:blipFill>
        <p:spPr bwMode="auto">
          <a:xfrm>
            <a:off x="7391400" y="37763"/>
            <a:ext cx="1752600" cy="495637"/>
          </a:xfrm>
          <a:prstGeom prst="rect">
            <a:avLst/>
          </a:prstGeom>
          <a:noFill/>
          <a:ln w="9525">
            <a:noFill/>
            <a:miter lim="800000"/>
            <a:headEnd/>
            <a:tailEnd/>
          </a:ln>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414" y="37763"/>
            <a:ext cx="685800" cy="681984"/>
          </a:xfrm>
          <a:prstGeom prst="rect">
            <a:avLst/>
          </a:prstGeom>
        </p:spPr>
      </p:pic>
    </p:spTree>
    <p:extLst>
      <p:ext uri="{BB962C8B-B14F-4D97-AF65-F5344CB8AC3E}">
        <p14:creationId xmlns:p14="http://schemas.microsoft.com/office/powerpoint/2010/main" val="169483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1470</TotalTime>
  <Words>848</Words>
  <Application>Microsoft Office PowerPoint</Application>
  <PresentationFormat>On-screen Show (4:3)</PresentationFormat>
  <Paragraphs>106</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 Antiqua</vt:lpstr>
      <vt:lpstr>Calibri</vt:lpstr>
      <vt:lpstr>Courier New</vt:lpstr>
      <vt:lpstr>Wingdings</vt:lpstr>
      <vt:lpstr>Office Theme</vt:lpstr>
      <vt:lpstr>Caribbean Association of Pension Regulators (CAPS) 2018 Conference</vt:lpstr>
      <vt:lpstr>Presentation Outline</vt:lpstr>
      <vt:lpstr>Purpose of Assessment</vt:lpstr>
      <vt:lpstr>Framework of Assessment</vt:lpstr>
      <vt:lpstr>Methods of Assessment</vt:lpstr>
      <vt:lpstr>Methods of Assessment </vt:lpstr>
      <vt:lpstr>Methods of Assessment</vt:lpstr>
      <vt:lpstr>Methods of Assessment</vt:lpstr>
      <vt:lpstr>Terms of Reference</vt:lpstr>
      <vt:lpstr>Challenges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Cherrie</dc:creator>
  <cp:lastModifiedBy>Kendell Paryag</cp:lastModifiedBy>
  <cp:revision>101</cp:revision>
  <dcterms:created xsi:type="dcterms:W3CDTF">2016-06-09T13:20:02Z</dcterms:created>
  <dcterms:modified xsi:type="dcterms:W3CDTF">2019-06-04T18:29:49Z</dcterms:modified>
</cp:coreProperties>
</file>